
<file path=[Content_Types].xml><?xml version="1.0" encoding="utf-8"?>
<Types xmlns="http://schemas.openxmlformats.org/package/2006/content-types">
  <Default Extension="xml" ContentType="application/xml"/>
  <Default Extension="jpg" ContentType="image/jpeg"/>
  <Default Extension="tiff" ContentType="image/tiff"/>
  <Default Extension="emf" ContentType="image/x-emf"/>
  <Default Extension="xlsx" ContentType="application/vnd.openxmlformats-officedocument.spreadsheetml.sheet"/>
  <Default Extension="jpeg" ContentType="image/jpeg"/>
  <Default Extension="rels" ContentType="application/vnd.openxmlformats-package.relationships+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3.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4.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charts/chart5.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rts/chart6.xml" ContentType="application/vnd.openxmlformats-officedocument.drawingml.chart+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rts/chart7.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5" r:id="rId1"/>
  </p:sldMasterIdLst>
  <p:notesMasterIdLst>
    <p:notesMasterId r:id="rId45"/>
  </p:notesMasterIdLst>
  <p:handoutMasterIdLst>
    <p:handoutMasterId r:id="rId46"/>
  </p:handoutMasterIdLst>
  <p:sldIdLst>
    <p:sldId id="458" r:id="rId2"/>
    <p:sldId id="548" r:id="rId3"/>
    <p:sldId id="460" r:id="rId4"/>
    <p:sldId id="266" r:id="rId5"/>
    <p:sldId id="511" r:id="rId6"/>
    <p:sldId id="497" r:id="rId7"/>
    <p:sldId id="514" r:id="rId8"/>
    <p:sldId id="310" r:id="rId9"/>
    <p:sldId id="515" r:id="rId10"/>
    <p:sldId id="467" r:id="rId11"/>
    <p:sldId id="517" r:id="rId12"/>
    <p:sldId id="522" r:id="rId13"/>
    <p:sldId id="499" r:id="rId14"/>
    <p:sldId id="523" r:id="rId15"/>
    <p:sldId id="524" r:id="rId16"/>
    <p:sldId id="545" r:id="rId17"/>
    <p:sldId id="541" r:id="rId18"/>
    <p:sldId id="444" r:id="rId19"/>
    <p:sldId id="546" r:id="rId20"/>
    <p:sldId id="521" r:id="rId21"/>
    <p:sldId id="459" r:id="rId22"/>
    <p:sldId id="532" r:id="rId23"/>
    <p:sldId id="536" r:id="rId24"/>
    <p:sldId id="533" r:id="rId25"/>
    <p:sldId id="534" r:id="rId26"/>
    <p:sldId id="537" r:id="rId27"/>
    <p:sldId id="543" r:id="rId28"/>
    <p:sldId id="549" r:id="rId29"/>
    <p:sldId id="519" r:id="rId30"/>
    <p:sldId id="508" r:id="rId31"/>
    <p:sldId id="527" r:id="rId32"/>
    <p:sldId id="526" r:id="rId33"/>
    <p:sldId id="468" r:id="rId34"/>
    <p:sldId id="518" r:id="rId35"/>
    <p:sldId id="479" r:id="rId36"/>
    <p:sldId id="478" r:id="rId37"/>
    <p:sldId id="547" r:id="rId38"/>
    <p:sldId id="542" r:id="rId39"/>
    <p:sldId id="539" r:id="rId40"/>
    <p:sldId id="538" r:id="rId41"/>
    <p:sldId id="476" r:id="rId42"/>
    <p:sldId id="475" r:id="rId43"/>
    <p:sldId id="530" r:id="rId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91F3817-948A-2045-903E-8B5ED65CF1AF}">
          <p14:sldIdLst>
            <p14:sldId id="458"/>
            <p14:sldId id="548"/>
            <p14:sldId id="460"/>
            <p14:sldId id="266"/>
            <p14:sldId id="511"/>
            <p14:sldId id="497"/>
            <p14:sldId id="514"/>
            <p14:sldId id="310"/>
            <p14:sldId id="515"/>
            <p14:sldId id="467"/>
            <p14:sldId id="517"/>
            <p14:sldId id="522"/>
            <p14:sldId id="499"/>
            <p14:sldId id="523"/>
            <p14:sldId id="524"/>
            <p14:sldId id="545"/>
            <p14:sldId id="541"/>
            <p14:sldId id="444"/>
            <p14:sldId id="546"/>
            <p14:sldId id="521"/>
            <p14:sldId id="459"/>
            <p14:sldId id="532"/>
            <p14:sldId id="536"/>
            <p14:sldId id="533"/>
            <p14:sldId id="534"/>
            <p14:sldId id="537"/>
            <p14:sldId id="543"/>
            <p14:sldId id="549"/>
          </p14:sldIdLst>
        </p14:section>
        <p14:section name="Closing Statements" id="{AF193A0B-FB31-174B-99D4-9B9413B677D5}">
          <p14:sldIdLst>
            <p14:sldId id="519"/>
            <p14:sldId id="508"/>
            <p14:sldId id="527"/>
            <p14:sldId id="526"/>
            <p14:sldId id="468"/>
            <p14:sldId id="518"/>
            <p14:sldId id="479"/>
            <p14:sldId id="478"/>
            <p14:sldId id="547"/>
            <p14:sldId id="542"/>
            <p14:sldId id="539"/>
            <p14:sldId id="538"/>
            <p14:sldId id="476"/>
            <p14:sldId id="475"/>
            <p14:sldId id="530"/>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aten, Myrlene (NIH/NIDDK) [C]" initials="MS" lastIdx="2" clrIdx="0"/>
  <p:cmAuthor id="2" name="Anastassios Pittas" initials="AP" lastIdx="16" clrIdx="1">
    <p:extLst/>
  </p:cmAuthor>
  <p:cmAuthor id="3" name="Anastassios Pittas" initials="AP [2]" lastIdx="1" clrIdx="2">
    <p:extLst/>
  </p:cmAuthor>
  <p:cmAuthor id="4" name="Anastassios Pittas" initials="AP [3]" lastIdx="1" clrIdx="3">
    <p:extLst/>
  </p:cmAuthor>
  <p:cmAuthor id="5" name="Anastassios Pittas" initials="AP [4]" lastIdx="1" clrIdx="4">
    <p:extLst/>
  </p:cmAuthor>
  <p:cmAuthor id="6" name="Anastassios Pittas" initials="AP [5]" lastIdx="1" clrIdx="5">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895" autoAdjust="0"/>
    <p:restoredTop sz="71257" autoAdjust="0"/>
  </p:normalViewPr>
  <p:slideViewPr>
    <p:cSldViewPr snapToGrid="0" snapToObjects="1">
      <p:cViewPr>
        <p:scale>
          <a:sx n="75" d="100"/>
          <a:sy n="75" d="100"/>
        </p:scale>
        <p:origin x="224" y="288"/>
      </p:cViewPr>
      <p:guideLst>
        <p:guide orient="horz" pos="2160"/>
        <p:guide pos="3840"/>
      </p:guideLst>
    </p:cSldViewPr>
  </p:slideViewPr>
  <p:notesTextViewPr>
    <p:cViewPr>
      <p:scale>
        <a:sx n="1" d="1"/>
        <a:sy n="1" d="1"/>
      </p:scale>
      <p:origin x="0" y="0"/>
    </p:cViewPr>
  </p:notesTextViewPr>
  <p:sorterViewPr>
    <p:cViewPr>
      <p:scale>
        <a:sx n="66" d="100"/>
        <a:sy n="66" d="100"/>
      </p:scale>
      <p:origin x="0" y="9760"/>
    </p:cViewPr>
  </p:sorter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handoutMaster" Target="handoutMasters/handoutMaster1.xml"/><Relationship Id="rId47" Type="http://schemas.openxmlformats.org/officeDocument/2006/relationships/commentAuthors" Target="commentAuthors.xml"/><Relationship Id="rId48" Type="http://schemas.openxmlformats.org/officeDocument/2006/relationships/presProps" Target="presProps.xml"/><Relationship Id="rId49" Type="http://schemas.openxmlformats.org/officeDocument/2006/relationships/viewProps" Target="view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theme" Target="theme/theme1.xml"/><Relationship Id="rId51"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themeOverride" Target="../theme/themeOverride1.xml"/><Relationship Id="rId2"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oleObject" Target="file:////C:\Users\evickery\Box%20Sync\d2d%20cc\d2d%20analyses%20&amp;%20reports%20(jn,%20ev)\d2d%20site%20reports\EC%20Reports.xlsx" TargetMode="External"/></Relationships>
</file>

<file path=ppt/charts/_rels/chart7.xml.rels><?xml version="1.0" encoding="UTF-8" standalone="yes"?>
<Relationships xmlns="http://schemas.openxmlformats.org/package/2006/relationships"><Relationship Id="rId1" Type="http://schemas.microsoft.com/office/2011/relationships/chartStyle" Target="style2.xml"/><Relationship Id="rId2" Type="http://schemas.microsoft.com/office/2011/relationships/chartColorStyle" Target="colors2.xml"/><Relationship Id="rId3" Type="http://schemas.openxmlformats.org/officeDocument/2006/relationships/package" Target="../embeddings/Microsoft_Excel_Worksheet6.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5815083496834"/>
          <c:y val="0.037256071830915"/>
          <c:w val="0.813718649752114"/>
          <c:h val="0.651537142482163"/>
        </c:manualLayout>
      </c:layout>
      <c:lineChart>
        <c:grouping val="standard"/>
        <c:varyColors val="0"/>
        <c:ser>
          <c:idx val="0"/>
          <c:order val="0"/>
          <c:tx>
            <c:strRef>
              <c:f>Sheet1!$B$1</c:f>
              <c:strCache>
                <c:ptCount val="1"/>
                <c:pt idx="0">
                  <c:v>Randomized, target</c:v>
                </c:pt>
              </c:strCache>
            </c:strRef>
          </c:tx>
          <c:spPr>
            <a:ln>
              <a:solidFill>
                <a:srgbClr val="344068">
                  <a:lumMod val="60000"/>
                  <a:lumOff val="40000"/>
                </a:srgbClr>
              </a:solidFill>
              <a:prstDash val="sysDot"/>
            </a:ln>
          </c:spPr>
          <c:marker>
            <c:spPr>
              <a:solidFill>
                <a:schemeClr val="tx2">
                  <a:lumMod val="60000"/>
                  <a:lumOff val="40000"/>
                </a:schemeClr>
              </a:solidFill>
              <a:ln>
                <a:solidFill>
                  <a:srgbClr val="344068">
                    <a:lumMod val="60000"/>
                    <a:lumOff val="40000"/>
                  </a:srgbClr>
                </a:solidFill>
                <a:prstDash val="sysDot"/>
              </a:ln>
            </c:spPr>
          </c:marker>
          <c:cat>
            <c:numRef>
              <c:f>Sheet1!$A$3:$A$40</c:f>
              <c:numCache>
                <c:formatCode>[$-409]mmm\-yy;@</c:formatCode>
                <c:ptCount val="38"/>
                <c:pt idx="0">
                  <c:v>41670.0</c:v>
                </c:pt>
                <c:pt idx="1">
                  <c:v>41698.0</c:v>
                </c:pt>
                <c:pt idx="2">
                  <c:v>41729.0</c:v>
                </c:pt>
                <c:pt idx="3">
                  <c:v>41759.0</c:v>
                </c:pt>
                <c:pt idx="4">
                  <c:v>41790.0</c:v>
                </c:pt>
                <c:pt idx="5">
                  <c:v>41820.0</c:v>
                </c:pt>
                <c:pt idx="6">
                  <c:v>41851.0</c:v>
                </c:pt>
                <c:pt idx="7">
                  <c:v>41882.0</c:v>
                </c:pt>
                <c:pt idx="8">
                  <c:v>41912.0</c:v>
                </c:pt>
                <c:pt idx="9">
                  <c:v>41943.0</c:v>
                </c:pt>
                <c:pt idx="10">
                  <c:v>41973.0</c:v>
                </c:pt>
                <c:pt idx="11">
                  <c:v>42004.0</c:v>
                </c:pt>
                <c:pt idx="12">
                  <c:v>42035.0</c:v>
                </c:pt>
                <c:pt idx="13">
                  <c:v>42063.0</c:v>
                </c:pt>
                <c:pt idx="14">
                  <c:v>42094.0</c:v>
                </c:pt>
                <c:pt idx="15">
                  <c:v>42124.0</c:v>
                </c:pt>
                <c:pt idx="16">
                  <c:v>42155.0</c:v>
                </c:pt>
                <c:pt idx="17">
                  <c:v>42185.0</c:v>
                </c:pt>
                <c:pt idx="18">
                  <c:v>42216.0</c:v>
                </c:pt>
                <c:pt idx="19">
                  <c:v>42247.0</c:v>
                </c:pt>
                <c:pt idx="20">
                  <c:v>42277.0</c:v>
                </c:pt>
                <c:pt idx="21">
                  <c:v>42308.0</c:v>
                </c:pt>
                <c:pt idx="22">
                  <c:v>42338.0</c:v>
                </c:pt>
                <c:pt idx="23">
                  <c:v>42369.0</c:v>
                </c:pt>
                <c:pt idx="24">
                  <c:v>42399.0</c:v>
                </c:pt>
                <c:pt idx="25">
                  <c:v>42428.0</c:v>
                </c:pt>
                <c:pt idx="26">
                  <c:v>42459.0</c:v>
                </c:pt>
                <c:pt idx="27">
                  <c:v>42490.0</c:v>
                </c:pt>
                <c:pt idx="28">
                  <c:v>42521.0</c:v>
                </c:pt>
                <c:pt idx="29">
                  <c:v>42551.0</c:v>
                </c:pt>
                <c:pt idx="30">
                  <c:v>42582.0</c:v>
                </c:pt>
                <c:pt idx="31">
                  <c:v>42612.0</c:v>
                </c:pt>
                <c:pt idx="32">
                  <c:v>42629.0</c:v>
                </c:pt>
                <c:pt idx="33">
                  <c:v>42659.0</c:v>
                </c:pt>
                <c:pt idx="34">
                  <c:v>42690.0</c:v>
                </c:pt>
                <c:pt idx="35">
                  <c:v>43085.0</c:v>
                </c:pt>
                <c:pt idx="36">
                  <c:v>42752.0</c:v>
                </c:pt>
                <c:pt idx="37">
                  <c:v>42783.0</c:v>
                </c:pt>
              </c:numCache>
            </c:numRef>
          </c:cat>
          <c:val>
            <c:numRef>
              <c:f>Sheet1!$B$3:$B$40</c:f>
              <c:numCache>
                <c:formatCode>General</c:formatCode>
                <c:ptCount val="38"/>
                <c:pt idx="0">
                  <c:v>200.0</c:v>
                </c:pt>
                <c:pt idx="1">
                  <c:v>300.0</c:v>
                </c:pt>
                <c:pt idx="2">
                  <c:v>400.0</c:v>
                </c:pt>
                <c:pt idx="3">
                  <c:v>500.0</c:v>
                </c:pt>
                <c:pt idx="4">
                  <c:v>600.0</c:v>
                </c:pt>
                <c:pt idx="5">
                  <c:v>700.0</c:v>
                </c:pt>
                <c:pt idx="6">
                  <c:v>800.0</c:v>
                </c:pt>
                <c:pt idx="7">
                  <c:v>900.0</c:v>
                </c:pt>
                <c:pt idx="8">
                  <c:v>1000.0</c:v>
                </c:pt>
                <c:pt idx="9">
                  <c:v>1100.0</c:v>
                </c:pt>
                <c:pt idx="10">
                  <c:v>1200.0</c:v>
                </c:pt>
                <c:pt idx="11">
                  <c:v>1300.0</c:v>
                </c:pt>
                <c:pt idx="12">
                  <c:v>1400.0</c:v>
                </c:pt>
                <c:pt idx="13">
                  <c:v>1500.0</c:v>
                </c:pt>
                <c:pt idx="14">
                  <c:v>1600.0</c:v>
                </c:pt>
                <c:pt idx="15">
                  <c:v>1700.0</c:v>
                </c:pt>
                <c:pt idx="16">
                  <c:v>1800.0</c:v>
                </c:pt>
                <c:pt idx="17">
                  <c:v>1900.0</c:v>
                </c:pt>
                <c:pt idx="18">
                  <c:v>2000.0</c:v>
                </c:pt>
                <c:pt idx="19">
                  <c:v>2100.0</c:v>
                </c:pt>
                <c:pt idx="20">
                  <c:v>2200.0</c:v>
                </c:pt>
                <c:pt idx="21">
                  <c:v>2300.0</c:v>
                </c:pt>
                <c:pt idx="22">
                  <c:v>2382.0</c:v>
                </c:pt>
                <c:pt idx="23">
                  <c:v>2382.0</c:v>
                </c:pt>
                <c:pt idx="24">
                  <c:v>2382.0</c:v>
                </c:pt>
                <c:pt idx="25">
                  <c:v>2382.0</c:v>
                </c:pt>
                <c:pt idx="26">
                  <c:v>2382.0</c:v>
                </c:pt>
                <c:pt idx="27">
                  <c:v>2382.0</c:v>
                </c:pt>
                <c:pt idx="28">
                  <c:v>2382.0</c:v>
                </c:pt>
                <c:pt idx="29">
                  <c:v>2382.0</c:v>
                </c:pt>
                <c:pt idx="30">
                  <c:v>2382.0</c:v>
                </c:pt>
                <c:pt idx="31">
                  <c:v>2382.0</c:v>
                </c:pt>
                <c:pt idx="32">
                  <c:v>2382.0</c:v>
                </c:pt>
                <c:pt idx="33">
                  <c:v>2382.0</c:v>
                </c:pt>
                <c:pt idx="34">
                  <c:v>2382.0</c:v>
                </c:pt>
                <c:pt idx="35">
                  <c:v>2382.0</c:v>
                </c:pt>
                <c:pt idx="36">
                  <c:v>2382.0</c:v>
                </c:pt>
                <c:pt idx="37">
                  <c:v>2382.0</c:v>
                </c:pt>
              </c:numCache>
            </c:numRef>
          </c:val>
          <c:smooth val="0"/>
        </c:ser>
        <c:ser>
          <c:idx val="1"/>
          <c:order val="1"/>
          <c:tx>
            <c:strRef>
              <c:f>Sheet1!$C$1</c:f>
              <c:strCache>
                <c:ptCount val="1"/>
                <c:pt idx="0">
                  <c:v>Randomized, actual</c:v>
                </c:pt>
              </c:strCache>
            </c:strRef>
          </c:tx>
          <c:spPr>
            <a:ln>
              <a:solidFill>
                <a:schemeClr val="accent1">
                  <a:lumMod val="75000"/>
                </a:schemeClr>
              </a:solidFill>
            </a:ln>
          </c:spPr>
          <c:marker>
            <c:spPr>
              <a:solidFill>
                <a:schemeClr val="accent1">
                  <a:lumMod val="75000"/>
                </a:schemeClr>
              </a:solidFill>
            </c:spPr>
          </c:marker>
          <c:cat>
            <c:numRef>
              <c:f>Sheet1!$A$3:$A$40</c:f>
              <c:numCache>
                <c:formatCode>[$-409]mmm\-yy;@</c:formatCode>
                <c:ptCount val="38"/>
                <c:pt idx="0">
                  <c:v>41670.0</c:v>
                </c:pt>
                <c:pt idx="1">
                  <c:v>41698.0</c:v>
                </c:pt>
                <c:pt idx="2">
                  <c:v>41729.0</c:v>
                </c:pt>
                <c:pt idx="3">
                  <c:v>41759.0</c:v>
                </c:pt>
                <c:pt idx="4">
                  <c:v>41790.0</c:v>
                </c:pt>
                <c:pt idx="5">
                  <c:v>41820.0</c:v>
                </c:pt>
                <c:pt idx="6">
                  <c:v>41851.0</c:v>
                </c:pt>
                <c:pt idx="7">
                  <c:v>41882.0</c:v>
                </c:pt>
                <c:pt idx="8">
                  <c:v>41912.0</c:v>
                </c:pt>
                <c:pt idx="9">
                  <c:v>41943.0</c:v>
                </c:pt>
                <c:pt idx="10">
                  <c:v>41973.0</c:v>
                </c:pt>
                <c:pt idx="11">
                  <c:v>42004.0</c:v>
                </c:pt>
                <c:pt idx="12">
                  <c:v>42035.0</c:v>
                </c:pt>
                <c:pt idx="13">
                  <c:v>42063.0</c:v>
                </c:pt>
                <c:pt idx="14">
                  <c:v>42094.0</c:v>
                </c:pt>
                <c:pt idx="15">
                  <c:v>42124.0</c:v>
                </c:pt>
                <c:pt idx="16">
                  <c:v>42155.0</c:v>
                </c:pt>
                <c:pt idx="17">
                  <c:v>42185.0</c:v>
                </c:pt>
                <c:pt idx="18">
                  <c:v>42216.0</c:v>
                </c:pt>
                <c:pt idx="19">
                  <c:v>42247.0</c:v>
                </c:pt>
                <c:pt idx="20">
                  <c:v>42277.0</c:v>
                </c:pt>
                <c:pt idx="21">
                  <c:v>42308.0</c:v>
                </c:pt>
                <c:pt idx="22">
                  <c:v>42338.0</c:v>
                </c:pt>
                <c:pt idx="23">
                  <c:v>42369.0</c:v>
                </c:pt>
                <c:pt idx="24">
                  <c:v>42399.0</c:v>
                </c:pt>
                <c:pt idx="25">
                  <c:v>42428.0</c:v>
                </c:pt>
                <c:pt idx="26">
                  <c:v>42459.0</c:v>
                </c:pt>
                <c:pt idx="27">
                  <c:v>42490.0</c:v>
                </c:pt>
                <c:pt idx="28">
                  <c:v>42521.0</c:v>
                </c:pt>
                <c:pt idx="29">
                  <c:v>42551.0</c:v>
                </c:pt>
                <c:pt idx="30">
                  <c:v>42582.0</c:v>
                </c:pt>
                <c:pt idx="31">
                  <c:v>42612.0</c:v>
                </c:pt>
                <c:pt idx="32">
                  <c:v>42629.0</c:v>
                </c:pt>
                <c:pt idx="33">
                  <c:v>42659.0</c:v>
                </c:pt>
                <c:pt idx="34">
                  <c:v>42690.0</c:v>
                </c:pt>
                <c:pt idx="35">
                  <c:v>43085.0</c:v>
                </c:pt>
                <c:pt idx="36">
                  <c:v>42752.0</c:v>
                </c:pt>
                <c:pt idx="37">
                  <c:v>42783.0</c:v>
                </c:pt>
              </c:numCache>
            </c:numRef>
          </c:cat>
          <c:val>
            <c:numRef>
              <c:f>Sheet1!$C$3:$C$40</c:f>
              <c:numCache>
                <c:formatCode>General</c:formatCode>
                <c:ptCount val="38"/>
                <c:pt idx="0">
                  <c:v>63.0</c:v>
                </c:pt>
                <c:pt idx="1">
                  <c:v>105.0</c:v>
                </c:pt>
                <c:pt idx="2">
                  <c:v>156.0</c:v>
                </c:pt>
                <c:pt idx="3">
                  <c:v>223.0</c:v>
                </c:pt>
                <c:pt idx="4">
                  <c:v>288.0</c:v>
                </c:pt>
                <c:pt idx="5">
                  <c:v>355.0</c:v>
                </c:pt>
                <c:pt idx="6">
                  <c:v>444.0</c:v>
                </c:pt>
                <c:pt idx="7">
                  <c:v>505.0</c:v>
                </c:pt>
                <c:pt idx="8">
                  <c:v>568.0</c:v>
                </c:pt>
                <c:pt idx="9">
                  <c:v>639.0</c:v>
                </c:pt>
                <c:pt idx="10">
                  <c:v>690.0</c:v>
                </c:pt>
                <c:pt idx="11">
                  <c:v>756.0</c:v>
                </c:pt>
                <c:pt idx="12">
                  <c:v>814.0</c:v>
                </c:pt>
                <c:pt idx="13">
                  <c:v>887.0</c:v>
                </c:pt>
                <c:pt idx="14">
                  <c:v>955.0</c:v>
                </c:pt>
                <c:pt idx="15">
                  <c:v>1035.0</c:v>
                </c:pt>
                <c:pt idx="16">
                  <c:v>1107.0</c:v>
                </c:pt>
                <c:pt idx="17">
                  <c:v>1168.0</c:v>
                </c:pt>
                <c:pt idx="18">
                  <c:v>1248.0</c:v>
                </c:pt>
                <c:pt idx="19">
                  <c:v>1314.0</c:v>
                </c:pt>
                <c:pt idx="20">
                  <c:v>1403.0</c:v>
                </c:pt>
                <c:pt idx="21">
                  <c:v>1461.0</c:v>
                </c:pt>
                <c:pt idx="22">
                  <c:v>1517.0</c:v>
                </c:pt>
                <c:pt idx="23">
                  <c:v>1593.0</c:v>
                </c:pt>
                <c:pt idx="24">
                  <c:v>1647.0</c:v>
                </c:pt>
                <c:pt idx="25">
                  <c:v>1729.0</c:v>
                </c:pt>
                <c:pt idx="26">
                  <c:v>1805.0</c:v>
                </c:pt>
                <c:pt idx="27">
                  <c:v>1869.0</c:v>
                </c:pt>
                <c:pt idx="28">
                  <c:v>1941.0</c:v>
                </c:pt>
                <c:pt idx="29">
                  <c:v>2013.0</c:v>
                </c:pt>
                <c:pt idx="30">
                  <c:v>2088.0</c:v>
                </c:pt>
                <c:pt idx="31">
                  <c:v>2155.0</c:v>
                </c:pt>
                <c:pt idx="32">
                  <c:v>2215.0</c:v>
                </c:pt>
                <c:pt idx="33">
                  <c:v>2286.0</c:v>
                </c:pt>
                <c:pt idx="34">
                  <c:v>2349.0</c:v>
                </c:pt>
                <c:pt idx="35">
                  <c:v>2400.0</c:v>
                </c:pt>
                <c:pt idx="36">
                  <c:v>2420.0</c:v>
                </c:pt>
                <c:pt idx="37">
                  <c:v>2423.0</c:v>
                </c:pt>
              </c:numCache>
            </c:numRef>
          </c:val>
          <c:smooth val="0"/>
        </c:ser>
        <c:dLbls>
          <c:showLegendKey val="0"/>
          <c:showVal val="0"/>
          <c:showCatName val="0"/>
          <c:showSerName val="0"/>
          <c:showPercent val="0"/>
          <c:showBubbleSize val="0"/>
        </c:dLbls>
        <c:marker val="1"/>
        <c:smooth val="0"/>
        <c:axId val="-1315592304"/>
        <c:axId val="-1348621584"/>
      </c:lineChart>
      <c:dateAx>
        <c:axId val="-1315592304"/>
        <c:scaling>
          <c:orientation val="minMax"/>
          <c:max val="42767.0"/>
        </c:scaling>
        <c:delete val="0"/>
        <c:axPos val="b"/>
        <c:numFmt formatCode="[$-409]mmm\-yy;@" sourceLinked="1"/>
        <c:majorTickMark val="none"/>
        <c:minorTickMark val="none"/>
        <c:tickLblPos val="nextTo"/>
        <c:txPr>
          <a:bodyPr rot="-3420000" vert="horz"/>
          <a:lstStyle/>
          <a:p>
            <a:pPr>
              <a:defRPr/>
            </a:pPr>
            <a:endParaRPr lang="en-US"/>
          </a:p>
        </c:txPr>
        <c:crossAx val="-1348621584"/>
        <c:crosses val="autoZero"/>
        <c:auto val="1"/>
        <c:lblOffset val="100"/>
        <c:baseTimeUnit val="months"/>
        <c:majorUnit val="2.0"/>
        <c:majorTimeUnit val="months"/>
      </c:dateAx>
      <c:valAx>
        <c:axId val="-1348621584"/>
        <c:scaling>
          <c:orientation val="minMax"/>
          <c:max val="2500.0"/>
          <c:min val="0.0"/>
        </c:scaling>
        <c:delete val="0"/>
        <c:axPos val="l"/>
        <c:title>
          <c:tx>
            <c:rich>
              <a:bodyPr/>
              <a:lstStyle/>
              <a:p>
                <a:pPr>
                  <a:defRPr sz="2000">
                    <a:solidFill>
                      <a:schemeClr val="tx1"/>
                    </a:solidFill>
                  </a:defRPr>
                </a:pPr>
                <a:r>
                  <a:rPr lang="en-US" sz="2000" dirty="0" smtClean="0">
                    <a:solidFill>
                      <a:schemeClr val="tx1"/>
                    </a:solidFill>
                  </a:rPr>
                  <a:t>Number of participants</a:t>
                </a:r>
                <a:endParaRPr lang="en-US" sz="2000" dirty="0">
                  <a:solidFill>
                    <a:schemeClr val="tx1"/>
                  </a:solidFill>
                </a:endParaRPr>
              </a:p>
            </c:rich>
          </c:tx>
          <c:layout>
            <c:manualLayout>
              <c:xMode val="edge"/>
              <c:yMode val="edge"/>
              <c:x val="0.010682471424537"/>
              <c:y val="0.165534189753321"/>
            </c:manualLayout>
          </c:layout>
          <c:overlay val="0"/>
        </c:title>
        <c:numFmt formatCode="General" sourceLinked="1"/>
        <c:majorTickMark val="out"/>
        <c:minorTickMark val="none"/>
        <c:tickLblPos val="nextTo"/>
        <c:txPr>
          <a:bodyPr/>
          <a:lstStyle/>
          <a:p>
            <a:pPr>
              <a:defRPr>
                <a:solidFill>
                  <a:schemeClr val="tx1"/>
                </a:solidFill>
              </a:defRPr>
            </a:pPr>
            <a:endParaRPr lang="en-US"/>
          </a:p>
        </c:txPr>
        <c:crossAx val="-1315592304"/>
        <c:crosses val="autoZero"/>
        <c:crossBetween val="between"/>
        <c:majorUnit val="250.0"/>
      </c:valAx>
    </c:plotArea>
    <c:legend>
      <c:legendPos val="r"/>
      <c:layout>
        <c:manualLayout>
          <c:xMode val="edge"/>
          <c:yMode val="edge"/>
          <c:x val="0.143766930683136"/>
          <c:y val="0.0372412070843153"/>
          <c:w val="0.307243078599263"/>
          <c:h val="0.17532058148659"/>
        </c:manualLayout>
      </c:layout>
      <c:overlay val="0"/>
      <c:txPr>
        <a:bodyPr/>
        <a:lstStyle/>
        <a:p>
          <a:pPr>
            <a:defRPr sz="2000">
              <a:solidFill>
                <a:schemeClr val="tx1"/>
              </a:solidFill>
            </a:defRPr>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1"/>
              </a:solidFill>
            </c:spPr>
          </c:dPt>
          <c:dPt>
            <c:idx val="1"/>
            <c:bubble3D val="0"/>
            <c:explosion val="9"/>
          </c:dPt>
          <c:dLbls>
            <c:delete val="1"/>
          </c:dLbls>
          <c:cat>
            <c:strRef>
              <c:f>Sheet1!$A$2:$A$3</c:f>
              <c:strCache>
                <c:ptCount val="2"/>
                <c:pt idx="0">
                  <c:v>Enrolled</c:v>
                </c:pt>
                <c:pt idx="1">
                  <c:v>Remaining</c:v>
                </c:pt>
              </c:strCache>
            </c:strRef>
          </c:cat>
          <c:val>
            <c:numRef>
              <c:f>Sheet1!$B$2:$B$3</c:f>
              <c:numCache>
                <c:formatCode>General</c:formatCode>
                <c:ptCount val="2"/>
                <c:pt idx="0">
                  <c:v>2423.0</c:v>
                </c:pt>
                <c:pt idx="1">
                  <c:v>0.0</c:v>
                </c:pt>
              </c:numCache>
            </c:numRef>
          </c:val>
        </c:ser>
        <c:dLbls>
          <c:showLegendKey val="0"/>
          <c:showVal val="0"/>
          <c:showCatName val="1"/>
          <c:showSerName val="0"/>
          <c:showPercent val="0"/>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226998107280172"/>
          <c:y val="0.0928284742617289"/>
          <c:w val="0.546003785439656"/>
          <c:h val="0.74373672162575"/>
        </c:manualLayout>
      </c:layout>
      <c:doughnutChart>
        <c:varyColors val="1"/>
        <c:ser>
          <c:idx val="0"/>
          <c:order val="0"/>
          <c:tx>
            <c:strRef>
              <c:f>Sheet1!$B$1</c:f>
              <c:strCache>
                <c:ptCount val="1"/>
                <c:pt idx="0">
                  <c:v>Sales</c:v>
                </c:pt>
              </c:strCache>
            </c:strRef>
          </c:tx>
          <c:explosion val="25"/>
          <c:dPt>
            <c:idx val="0"/>
            <c:bubble3D val="0"/>
            <c:spPr>
              <a:solidFill>
                <a:srgbClr val="C00000"/>
              </a:solidFill>
            </c:spPr>
          </c:dPt>
          <c:dPt>
            <c:idx val="1"/>
            <c:bubble3D val="0"/>
            <c:spPr>
              <a:solidFill>
                <a:srgbClr val="7030A0"/>
              </a:solidFill>
            </c:spPr>
          </c:dPt>
          <c:dPt>
            <c:idx val="2"/>
            <c:bubble3D val="0"/>
            <c:explosion val="15"/>
            <c:spPr>
              <a:solidFill>
                <a:schemeClr val="accent1"/>
              </a:solidFill>
            </c:spPr>
          </c:dPt>
          <c:dLbls>
            <c:dLbl>
              <c:idx val="0"/>
              <c:layout>
                <c:manualLayout>
                  <c:x val="-0.094674550128799"/>
                  <c:y val="-0.0200111172873819"/>
                </c:manualLayout>
              </c:layout>
              <c:numFmt formatCode="0.0%" sourceLinked="0"/>
              <c:spPr>
                <a:noFill/>
                <a:ln>
                  <a:noFill/>
                </a:ln>
                <a:effectLst/>
              </c:spPr>
              <c:txPr>
                <a:bodyPr wrap="square" lIns="38100" tIns="19050" rIns="38100" bIns="19050" anchor="ctr">
                  <a:spAutoFit/>
                </a:bodyPr>
                <a:lstStyle/>
                <a:p>
                  <a:pPr>
                    <a:defRPr sz="2800"/>
                  </a:pPr>
                  <a:endParaRPr lang="en-US"/>
                </a:p>
              </c:txPr>
              <c:showLegendKey val="0"/>
              <c:showVal val="0"/>
              <c:showCatName val="0"/>
              <c:showSerName val="0"/>
              <c:showPercent val="1"/>
              <c:showBubbleSize val="0"/>
              <c:separator>
</c:separator>
              <c:extLst>
                <c:ext xmlns:c15="http://schemas.microsoft.com/office/drawing/2012/chart" uri="{CE6537A1-D6FC-4f65-9D91-7224C49458BB}">
                  <c15:layout/>
                </c:ext>
              </c:extLst>
            </c:dLbl>
            <c:dLbl>
              <c:idx val="1"/>
              <c:layout>
                <c:manualLayout>
                  <c:x val="0.110997748426868"/>
                  <c:y val="-0.00444691495275153"/>
                </c:manualLayout>
              </c:layout>
              <c:numFmt formatCode="0.0%" sourceLinked="0"/>
              <c:spPr>
                <a:noFill/>
                <a:ln>
                  <a:noFill/>
                </a:ln>
                <a:effectLst/>
              </c:spPr>
              <c:txPr>
                <a:bodyPr wrap="square" lIns="38100" tIns="19050" rIns="38100" bIns="19050" anchor="ctr">
                  <a:spAutoFit/>
                </a:bodyPr>
                <a:lstStyle/>
                <a:p>
                  <a:pPr>
                    <a:defRPr sz="2800"/>
                  </a:pPr>
                  <a:endParaRPr lang="en-US"/>
                </a:p>
              </c:txPr>
              <c:showLegendKey val="0"/>
              <c:showVal val="0"/>
              <c:showCatName val="0"/>
              <c:showSerName val="0"/>
              <c:showPercent val="1"/>
              <c:showBubbleSize val="0"/>
              <c:separator>
</c:separator>
              <c:extLst>
                <c:ext xmlns:c15="http://schemas.microsoft.com/office/drawing/2012/chart" uri="{CE6537A1-D6FC-4f65-9D91-7224C49458BB}">
                  <c15:layout/>
                </c:ext>
              </c:extLst>
            </c:dLbl>
            <c:dLbl>
              <c:idx val="2"/>
              <c:layout>
                <c:manualLayout>
                  <c:x val="0.0359110362557514"/>
                  <c:y val="-0.151195108393552"/>
                </c:manualLayout>
              </c:layout>
              <c:tx>
                <c:rich>
                  <a:bodyPr wrap="square" lIns="38100" tIns="19050" rIns="38100" bIns="19050" anchor="ctr">
                    <a:spAutoFit/>
                  </a:bodyPr>
                  <a:lstStyle/>
                  <a:p>
                    <a:pPr>
                      <a:defRPr sz="3600"/>
                    </a:pPr>
                    <a:r>
                      <a:rPr lang="mr-IN" sz="3600" dirty="0" smtClean="0"/>
                      <a:t>~95%</a:t>
                    </a:r>
                    <a:endParaRPr lang="mr-IN" sz="3600" dirty="0"/>
                  </a:p>
                </c:rich>
              </c:tx>
              <c:numFmt formatCode="0.0%" sourceLinked="0"/>
              <c:spPr>
                <a:noFill/>
                <a:ln>
                  <a:noFill/>
                </a:ln>
                <a:effectLst/>
              </c:spPr>
              <c:showLegendKey val="0"/>
              <c:showVal val="0"/>
              <c:showCatName val="0"/>
              <c:showSerName val="0"/>
              <c:showPercent val="1"/>
              <c:showBubbleSize val="0"/>
              <c:separator>
</c:separator>
              <c:extLst>
                <c:ext xmlns:c15="http://schemas.microsoft.com/office/drawing/2012/chart" uri="{CE6537A1-D6FC-4f65-9D91-7224C49458BB}">
                  <c15:layout/>
                </c:ext>
              </c:extLst>
            </c:dLbl>
            <c:numFmt formatCode="0.00%" sourceLinked="0"/>
            <c:spPr>
              <a:noFill/>
              <a:ln>
                <a:noFill/>
              </a:ln>
              <a:effectLst/>
            </c:spPr>
            <c:txPr>
              <a:bodyPr wrap="square" lIns="38100" tIns="19050" rIns="38100" bIns="19050" anchor="ctr">
                <a:spAutoFit/>
              </a:bodyPr>
              <a:lstStyle/>
              <a:p>
                <a:pPr>
                  <a:defRPr sz="2800"/>
                </a:pPr>
                <a:endParaRPr lang="en-US"/>
              </a:p>
            </c:txPr>
            <c:showLegendKey val="0"/>
            <c:showVal val="0"/>
            <c:showCatName val="0"/>
            <c:showSerName val="0"/>
            <c:showPercent val="1"/>
            <c:showBubbleSize val="0"/>
            <c:separator>
</c:separator>
            <c:showLeaderLines val="1"/>
            <c:extLst>
              <c:ext xmlns:c15="http://schemas.microsoft.com/office/drawing/2012/chart" uri="{CE6537A1-D6FC-4f65-9D91-7224C49458BB}"/>
            </c:extLst>
          </c:dLbls>
          <c:cat>
            <c:strRef>
              <c:f>Sheet1!$A$2:$A$4</c:f>
              <c:strCache>
                <c:ptCount val="3"/>
                <c:pt idx="0">
                  <c:v>Off study</c:v>
                </c:pt>
                <c:pt idx="1">
                  <c:v>"Inactive"</c:v>
                </c:pt>
                <c:pt idx="2">
                  <c:v>Continue in D2d</c:v>
                </c:pt>
              </c:strCache>
            </c:strRef>
          </c:cat>
          <c:val>
            <c:numRef>
              <c:f>Sheet1!$B$2:$B$4</c:f>
              <c:numCache>
                <c:formatCode>General</c:formatCode>
                <c:ptCount val="3"/>
                <c:pt idx="0">
                  <c:v>1.9</c:v>
                </c:pt>
                <c:pt idx="1">
                  <c:v>3.2</c:v>
                </c:pt>
                <c:pt idx="2">
                  <c:v>94.9</c:v>
                </c:pt>
              </c:numCache>
            </c:numRef>
          </c:val>
        </c:ser>
        <c:dLbls>
          <c:showLegendKey val="0"/>
          <c:showVal val="1"/>
          <c:showCatName val="0"/>
          <c:showSerName val="0"/>
          <c:showPercent val="0"/>
          <c:showBubbleSize val="0"/>
          <c:showLeaderLines val="1"/>
        </c:dLbls>
        <c:firstSliceAng val="0"/>
        <c:holeSize val="70"/>
      </c:doughnutChart>
    </c:plotArea>
    <c:legend>
      <c:legendPos val="b"/>
      <c:layout>
        <c:manualLayout>
          <c:xMode val="edge"/>
          <c:yMode val="edge"/>
          <c:x val="0.13714918297894"/>
          <c:y val="0.873807233239814"/>
          <c:w val="0.753451071148837"/>
          <c:h val="0.0661594148980405"/>
        </c:manualLayout>
      </c:layout>
      <c:overlay val="0"/>
      <c:txPr>
        <a:bodyPr/>
        <a:lstStyle/>
        <a:p>
          <a:pPr>
            <a:defRPr sz="2400"/>
          </a:pPr>
          <a:endParaRPr lang="en-US"/>
        </a:p>
      </c:txPr>
    </c:legend>
    <c:plotVisOnly val="1"/>
    <c:dispBlanksAs val="gap"/>
    <c:showDLblsOverMax val="0"/>
  </c:chart>
  <c:spPr>
    <a:solidFill>
      <a:schemeClr val="bg1"/>
    </a:solidFill>
  </c:spPr>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explosion val="3"/>
          <c:dPt>
            <c:idx val="0"/>
            <c:bubble3D val="0"/>
            <c:spPr>
              <a:solidFill>
                <a:schemeClr val="accent1"/>
              </a:solidFill>
              <a:ln w="19050">
                <a:solidFill>
                  <a:schemeClr val="lt1"/>
                </a:solidFill>
              </a:ln>
              <a:effectLst/>
            </c:spPr>
          </c:dPt>
          <c:dPt>
            <c:idx val="1"/>
            <c:bubble3D val="0"/>
            <c:spPr>
              <a:solidFill>
                <a:schemeClr val="bg1">
                  <a:lumMod val="50000"/>
                </a:schemeClr>
              </a:solidFill>
              <a:ln w="19050">
                <a:solidFill>
                  <a:schemeClr val="lt1"/>
                </a:solidFill>
              </a:ln>
              <a:effectLst/>
            </c:spPr>
          </c:dPt>
          <c:dLbls>
            <c:dLbl>
              <c:idx val="0"/>
              <c:layout>
                <c:manualLayout>
                  <c:x val="0.282101625960919"/>
                  <c:y val="-0.177863584359647"/>
                </c:manualLayout>
              </c:layout>
              <c:tx>
                <c:rich>
                  <a:bodyPr rot="0" spcFirstLastPara="1" vertOverflow="ellipsis" vert="horz" wrap="square" lIns="38100" tIns="19050" rIns="38100" bIns="19050" anchor="ctr" anchorCtr="1">
                    <a:noAutofit/>
                  </a:bodyPr>
                  <a:lstStyle/>
                  <a:p>
                    <a:pPr>
                      <a:defRPr sz="1800" b="1" i="0" u="none" strike="noStrike" kern="1200" baseline="0">
                        <a:solidFill>
                          <a:srgbClr val="0070C0"/>
                        </a:solidFill>
                        <a:latin typeface="+mn-lt"/>
                        <a:ea typeface="+mn-ea"/>
                        <a:cs typeface="+mn-cs"/>
                      </a:defRPr>
                    </a:pPr>
                    <a:fld id="{9E7D4F71-0B53-084B-AC20-C8CFCE8076A3}" type="CATEGORYNAME">
                      <a:rPr lang="en-US" sz="1800">
                        <a:solidFill>
                          <a:srgbClr val="0070C0"/>
                        </a:solidFill>
                      </a:rPr>
                      <a:pPr>
                        <a:defRPr sz="1800" b="1">
                          <a:solidFill>
                            <a:srgbClr val="0070C0"/>
                          </a:solidFill>
                        </a:defRPr>
                      </a:pPr>
                      <a:t>[CATEGORY NAME]</a:t>
                    </a:fld>
                    <a:r>
                      <a:rPr lang="en-US" sz="1800" baseline="0" dirty="0">
                        <a:solidFill>
                          <a:srgbClr val="0070C0"/>
                        </a:solidFill>
                      </a:rPr>
                      <a:t>
</a:t>
                    </a:r>
                    <a:r>
                      <a:rPr lang="en-US" sz="1800" baseline="0" dirty="0" smtClean="0">
                        <a:solidFill>
                          <a:srgbClr val="0070C0"/>
                        </a:solidFill>
                      </a:rPr>
                      <a:t>93.6%</a:t>
                    </a:r>
                  </a:p>
                </c:rich>
              </c:tx>
              <c:spPr>
                <a:noFill/>
                <a:ln>
                  <a:noFill/>
                </a:ln>
                <a:effectLst/>
              </c:spPr>
              <c:txPr>
                <a:bodyPr rot="0" spcFirstLastPara="1" vertOverflow="ellipsis" vert="horz" wrap="square" lIns="38100" tIns="19050" rIns="38100" bIns="19050" anchor="ctr" anchorCtr="1">
                  <a:noAutofit/>
                </a:bodyPr>
                <a:lstStyle/>
                <a:p>
                  <a:pPr>
                    <a:defRPr sz="1800" b="1" i="0" u="none" strike="noStrike" kern="1200" baseline="0">
                      <a:solidFill>
                        <a:srgbClr val="0070C0"/>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232568248866863"/>
                      <c:h val="0.203592105629416"/>
                    </c:manualLayout>
                  </c15:layout>
                  <c15:dlblFieldTable/>
                  <c15:showDataLabelsRange val="0"/>
                </c:ext>
              </c:extLst>
            </c:dLbl>
            <c:dLbl>
              <c:idx val="1"/>
              <c:layout>
                <c:manualLayout>
                  <c:x val="0.0990058948041042"/>
                  <c:y val="-0.171294543710882"/>
                </c:manualLayout>
              </c:layout>
              <c:tx>
                <c:rich>
                  <a:bodyPr rot="0" spcFirstLastPara="1" vertOverflow="ellipsis" vert="horz" wrap="square" lIns="38100" tIns="19050" rIns="38100" bIns="19050" anchor="ctr" anchorCtr="1">
                    <a:spAutoFit/>
                  </a:bodyPr>
                  <a:lstStyle/>
                  <a:p>
                    <a:pPr>
                      <a:defRPr sz="1800" b="1" i="0" u="none" strike="noStrike" kern="1200" baseline="0">
                        <a:solidFill>
                          <a:schemeClr val="tx1">
                            <a:lumMod val="50000"/>
                            <a:lumOff val="50000"/>
                          </a:schemeClr>
                        </a:solidFill>
                        <a:latin typeface="+mn-lt"/>
                        <a:ea typeface="+mn-ea"/>
                        <a:cs typeface="+mn-cs"/>
                      </a:defRPr>
                    </a:pPr>
                    <a:fld id="{D9205F3D-6CF3-0F42-9541-B402D6FB25B2}" type="CATEGORYNAME">
                      <a:rPr lang="en-US" sz="1800" smtClean="0">
                        <a:solidFill>
                          <a:schemeClr val="tx1">
                            <a:lumMod val="50000"/>
                            <a:lumOff val="50000"/>
                          </a:schemeClr>
                        </a:solidFill>
                      </a:rPr>
                      <a:pPr>
                        <a:defRPr sz="1800" b="1">
                          <a:solidFill>
                            <a:schemeClr val="tx1">
                              <a:lumMod val="50000"/>
                              <a:lumOff val="50000"/>
                            </a:schemeClr>
                          </a:solidFill>
                        </a:defRPr>
                      </a:pPr>
                      <a:t>[CATEGORY NAME]</a:t>
                    </a:fld>
                    <a:r>
                      <a:rPr lang="en-US" sz="1800" baseline="0" dirty="0">
                        <a:solidFill>
                          <a:schemeClr val="tx1">
                            <a:lumMod val="50000"/>
                            <a:lumOff val="50000"/>
                          </a:schemeClr>
                        </a:solidFill>
                      </a:rPr>
                      <a:t>
</a:t>
                    </a:r>
                    <a:r>
                      <a:rPr lang="en-US" sz="1800" baseline="0" dirty="0" smtClean="0">
                        <a:solidFill>
                          <a:schemeClr val="tx1">
                            <a:lumMod val="50000"/>
                            <a:lumOff val="50000"/>
                          </a:schemeClr>
                        </a:solidFill>
                      </a:rPr>
                      <a:t>6.4%</a:t>
                    </a:r>
                  </a:p>
                </c:rich>
              </c:tx>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50000"/>
                          <a:lumOff val="50000"/>
                        </a:schemeClr>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On study medication</c:v>
                </c:pt>
                <c:pt idx="1">
                  <c:v>Off study medication</c:v>
                </c:pt>
              </c:strCache>
            </c:strRef>
          </c:cat>
          <c:val>
            <c:numRef>
              <c:f>Sheet1!$B$2:$B$3</c:f>
              <c:numCache>
                <c:formatCode>0.00</c:formatCode>
                <c:ptCount val="2"/>
                <c:pt idx="0">
                  <c:v>93.6</c:v>
                </c:pt>
                <c:pt idx="1">
                  <c:v>6.4</c:v>
                </c:pt>
              </c:numCache>
            </c:numRef>
          </c:val>
        </c:ser>
        <c:dLbls>
          <c:showLegendKey val="0"/>
          <c:showVal val="0"/>
          <c:showCatName val="0"/>
          <c:showSerName val="0"/>
          <c:showPercent val="0"/>
          <c:showBubbleSize val="0"/>
          <c:showLeaderLines val="1"/>
        </c:dLbls>
        <c:firstSliceAng val="93"/>
        <c:holeSize val="75"/>
      </c:doughnutChart>
      <c:spPr>
        <a:noFill/>
        <a:ln>
          <a:noFill/>
        </a:ln>
        <a:effectLst/>
      </c:spPr>
    </c:plotArea>
    <c:plotVisOnly val="1"/>
    <c:dispBlanksAs val="gap"/>
    <c:showDLblsOverMax val="0"/>
  </c:chart>
  <c:spPr>
    <a:solidFill>
      <a:schemeClr val="bg1"/>
    </a:solid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4726858244996"/>
          <c:y val="0.0379056761888644"/>
          <c:w val="0.885273141755004"/>
          <c:h val="0.791198935773808"/>
        </c:manualLayout>
      </c:layout>
      <c:barChart>
        <c:barDir val="col"/>
        <c:grouping val="clustered"/>
        <c:varyColors val="0"/>
        <c:ser>
          <c:idx val="0"/>
          <c:order val="0"/>
          <c:tx>
            <c:strRef>
              <c:f>Sheet1!$B$1</c:f>
              <c:strCache>
                <c:ptCount val="1"/>
                <c:pt idx="0">
                  <c:v>Self-reported</c:v>
                </c:pt>
              </c:strCache>
            </c:strRef>
          </c:tx>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Sheet1!$A$2:$A$9</c:f>
              <c:strCache>
                <c:ptCount val="8"/>
                <c:pt idx="0">
                  <c:v>BAS</c:v>
                </c:pt>
                <c:pt idx="1">
                  <c:v>M06</c:v>
                </c:pt>
                <c:pt idx="2">
                  <c:v>M12</c:v>
                </c:pt>
                <c:pt idx="3">
                  <c:v>M18</c:v>
                </c:pt>
                <c:pt idx="4">
                  <c:v>M24</c:v>
                </c:pt>
                <c:pt idx="5">
                  <c:v>M30</c:v>
                </c:pt>
                <c:pt idx="6">
                  <c:v>M36</c:v>
                </c:pt>
                <c:pt idx="7">
                  <c:v>M42</c:v>
                </c:pt>
              </c:strCache>
            </c:strRef>
          </c:cat>
          <c:val>
            <c:numRef>
              <c:f>Sheet1!$B$2:$B$9</c:f>
              <c:numCache>
                <c:formatCode>General</c:formatCode>
                <c:ptCount val="8"/>
                <c:pt idx="0">
                  <c:v>311.0</c:v>
                </c:pt>
                <c:pt idx="1">
                  <c:v>338.0</c:v>
                </c:pt>
                <c:pt idx="2">
                  <c:v>362.0</c:v>
                </c:pt>
                <c:pt idx="3">
                  <c:v>358.0</c:v>
                </c:pt>
                <c:pt idx="4">
                  <c:v>363.0</c:v>
                </c:pt>
                <c:pt idx="5">
                  <c:v>366.0</c:v>
                </c:pt>
                <c:pt idx="6">
                  <c:v>320.0</c:v>
                </c:pt>
                <c:pt idx="7">
                  <c:v>324.0</c:v>
                </c:pt>
              </c:numCache>
            </c:numRef>
          </c:val>
        </c:ser>
        <c:dLbls>
          <c:dLblPos val="inEnd"/>
          <c:showLegendKey val="0"/>
          <c:showVal val="1"/>
          <c:showCatName val="0"/>
          <c:showSerName val="0"/>
          <c:showPercent val="0"/>
          <c:showBubbleSize val="0"/>
        </c:dLbls>
        <c:gapWidth val="41"/>
        <c:axId val="-1074686544"/>
        <c:axId val="-1315183792"/>
      </c:barChart>
      <c:catAx>
        <c:axId val="-1074686544"/>
        <c:scaling>
          <c:orientation val="minMax"/>
        </c:scaling>
        <c:delete val="0"/>
        <c:axPos val="b"/>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dk1">
                    <a:lumMod val="65000"/>
                    <a:lumOff val="35000"/>
                  </a:schemeClr>
                </a:solidFill>
                <a:effectLst/>
                <a:latin typeface="+mn-lt"/>
                <a:ea typeface="+mn-ea"/>
                <a:cs typeface="+mn-cs"/>
              </a:defRPr>
            </a:pPr>
            <a:endParaRPr lang="en-US"/>
          </a:p>
        </c:txPr>
        <c:crossAx val="-1315183792"/>
        <c:crosses val="autoZero"/>
        <c:auto val="1"/>
        <c:lblAlgn val="ctr"/>
        <c:lblOffset val="100"/>
        <c:noMultiLvlLbl val="0"/>
      </c:catAx>
      <c:valAx>
        <c:axId val="-1315183792"/>
        <c:scaling>
          <c:orientation val="minMax"/>
          <c:max val="1000.0"/>
          <c:min val="0.0"/>
        </c:scaling>
        <c:delete val="1"/>
        <c:axPos val="l"/>
        <c:numFmt formatCode="General" sourceLinked="1"/>
        <c:majorTickMark val="none"/>
        <c:minorTickMark val="none"/>
        <c:tickLblPos val="nextTo"/>
        <c:crossAx val="-1074686544"/>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noFill/>
      <a:round/>
    </a:ln>
    <a:effectLst/>
  </c:spPr>
  <c:txPr>
    <a:bodyPr/>
    <a:lstStyle/>
    <a:p>
      <a:pPr>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5000374953131"/>
          <c:y val="0.0215547036513081"/>
          <c:w val="0.883272937036717"/>
          <c:h val="0.771309229662627"/>
        </c:manualLayout>
      </c:layout>
      <c:barChart>
        <c:barDir val="col"/>
        <c:grouping val="clustered"/>
        <c:varyColors val="0"/>
        <c:ser>
          <c:idx val="0"/>
          <c:order val="0"/>
          <c:tx>
            <c:strRef>
              <c:f>Internal!$J$4</c:f>
              <c:strCache>
                <c:ptCount val="1"/>
                <c:pt idx="0">
                  <c:v>% total promised</c:v>
                </c:pt>
              </c:strCache>
            </c:strRef>
          </c:tx>
          <c:spPr>
            <a:solidFill>
              <a:schemeClr val="accent1"/>
            </a:solidFill>
            <a:effectLst>
              <a:outerShdw blurRad="76200" dir="18900000" algn="ctr" rotWithShape="0">
                <a:srgbClr val="000000">
                  <a:alpha val="20000"/>
                </a:srgbClr>
              </a:outerShdw>
            </a:effectLst>
          </c:spPr>
          <c:invertIfNegative val="0"/>
          <c:dPt>
            <c:idx val="0"/>
            <c:invertIfNegative val="0"/>
            <c:bubble3D val="0"/>
            <c:spPr>
              <a:solidFill>
                <a:schemeClr val="accent1">
                  <a:lumMod val="75000"/>
                </a:schemeClr>
              </a:solidFill>
              <a:effectLst>
                <a:outerShdw blurRad="76200" dir="18900000" algn="ctr" rotWithShape="0">
                  <a:srgbClr val="000000">
                    <a:alpha val="20000"/>
                  </a:srgbClr>
                </a:outerShdw>
              </a:effectLst>
            </c:spPr>
          </c:dPt>
          <c:dLbls>
            <c:dLbl>
              <c:idx val="0"/>
              <c:tx>
                <c:strRef>
                  <c:f>Internal!$F$5</c:f>
                  <c:strCache>
                    <c:ptCount val="1"/>
                    <c:pt idx="0">
                      <c:v>2423</c:v>
                    </c:pt>
                  </c:strCache>
                </c:strRef>
              </c:tx>
              <c:dLblPos val="inEnd"/>
              <c:showLegendKey val="0"/>
              <c:showVal val="0"/>
              <c:showCatName val="0"/>
              <c:showSerName val="0"/>
              <c:showPercent val="0"/>
              <c:showBubbleSize val="0"/>
              <c:extLst>
                <c:ext xmlns:c15="http://schemas.microsoft.com/office/drawing/2012/chart" uri="{CE6537A1-D6FC-4f65-9D91-7224C49458BB}">
                  <c15:dlblFieldTable>
                    <c15:dlblFTEntry>
                      <c15:txfldGUID>{A5020221-5AA7-DD40-8F66-F635BAFFB564}</c15:txfldGUID>
                      <c15:f>Internal!$F$5</c15:f>
                      <c15:dlblFieldTableCache>
                        <c:ptCount val="1"/>
                        <c:pt idx="0">
                          <c:v>2423</c:v>
                        </c:pt>
                      </c15:dlblFieldTableCache>
                    </c15:dlblFTEntry>
                  </c15:dlblFieldTable>
                  <c15:showDataLabelsRange val="0"/>
                </c:ext>
              </c:extLst>
            </c:dLbl>
            <c:dLbl>
              <c:idx val="1"/>
              <c:tx>
                <c:strRef>
                  <c:f>Internal!$F$8</c:f>
                  <c:strCache>
                    <c:ptCount val="1"/>
                    <c:pt idx="0">
                      <c:v>175</c:v>
                    </c:pt>
                  </c:strCache>
                </c:strRef>
              </c:tx>
              <c:dLblPos val="inEnd"/>
              <c:showLegendKey val="0"/>
              <c:showVal val="0"/>
              <c:showCatName val="0"/>
              <c:showSerName val="0"/>
              <c:showPercent val="0"/>
              <c:showBubbleSize val="0"/>
              <c:extLst>
                <c:ext xmlns:c15="http://schemas.microsoft.com/office/drawing/2012/chart" uri="{CE6537A1-D6FC-4f65-9D91-7224C49458BB}">
                  <c15:dlblFieldTable>
                    <c15:dlblFTEntry>
                      <c15:txfldGUID>{DCCB9847-BE71-AD43-8AAF-02E66B746E71}</c15:txfldGUID>
                      <c15:f>Internal!$F$8</c15:f>
                      <c15:dlblFieldTableCache>
                        <c:ptCount val="1"/>
                        <c:pt idx="0">
                          <c:v>175</c:v>
                        </c:pt>
                      </c15:dlblFieldTableCache>
                    </c15:dlblFTEntry>
                  </c15:dlblFieldTable>
                  <c15:showDataLabelsRange val="0"/>
                </c:ext>
              </c:extLst>
            </c:dLbl>
            <c:dLbl>
              <c:idx val="2"/>
              <c:tx>
                <c:strRef>
                  <c:f>Internal!$F$7</c:f>
                  <c:strCache>
                    <c:ptCount val="1"/>
                    <c:pt idx="0">
                      <c:v>269</c:v>
                    </c:pt>
                  </c:strCache>
                </c:strRef>
              </c:tx>
              <c:dLblPos val="inEnd"/>
              <c:showLegendKey val="0"/>
              <c:showVal val="0"/>
              <c:showCatName val="0"/>
              <c:showSerName val="0"/>
              <c:showPercent val="0"/>
              <c:showBubbleSize val="0"/>
              <c:extLst>
                <c:ext xmlns:c15="http://schemas.microsoft.com/office/drawing/2012/chart" uri="{CE6537A1-D6FC-4f65-9D91-7224C49458BB}">
                  <c15:dlblFieldTable>
                    <c15:dlblFTEntry>
                      <c15:txfldGUID>{760DB3F4-4700-EA48-813D-39CF2C6AD59C}</c15:txfldGUID>
                      <c15:f>Internal!$F$7</c15:f>
                      <c15:dlblFieldTableCache>
                        <c:ptCount val="1"/>
                        <c:pt idx="0">
                          <c:v>269</c:v>
                        </c:pt>
                      </c15:dlblFieldTableCache>
                    </c15:dlblFTEntry>
                  </c15:dlblFieldTable>
                  <c15:showDataLabelsRange val="0"/>
                </c:ext>
              </c:extLst>
            </c:dLbl>
            <c:dLbl>
              <c:idx val="3"/>
              <c:tx>
                <c:strRef>
                  <c:f>Internal!$F$8</c:f>
                  <c:strCache>
                    <c:ptCount val="1"/>
                    <c:pt idx="0">
                      <c:v>175</c:v>
                    </c:pt>
                  </c:strCache>
                </c:strRef>
              </c:tx>
              <c:dLblPos val="inEnd"/>
              <c:showLegendKey val="0"/>
              <c:showVal val="0"/>
              <c:showCatName val="0"/>
              <c:showSerName val="0"/>
              <c:showPercent val="0"/>
              <c:showBubbleSize val="0"/>
              <c:extLst>
                <c:ext xmlns:c15="http://schemas.microsoft.com/office/drawing/2012/chart" uri="{CE6537A1-D6FC-4f65-9D91-7224C49458BB}">
                  <c15:dlblFieldTable>
                    <c15:dlblFTEntry>
                      <c15:txfldGUID>{7C3EA606-6435-DD4A-B9FE-FCD329A53F5A}</c15:txfldGUID>
                      <c15:f>Internal!$F$8</c15:f>
                      <c15:dlblFieldTableCache>
                        <c:ptCount val="1"/>
                        <c:pt idx="0">
                          <c:v>175</c:v>
                        </c:pt>
                      </c15:dlblFieldTableCache>
                    </c15:dlblFTEntry>
                  </c15:dlblFieldTable>
                  <c15:showDataLabelsRange val="0"/>
                </c:ext>
              </c:extLst>
            </c:dLbl>
            <c:dLbl>
              <c:idx val="4"/>
              <c:tx>
                <c:strRef>
                  <c:f>Internal!$F$9</c:f>
                  <c:strCache>
                    <c:ptCount val="1"/>
                    <c:pt idx="0">
                      <c:v>154</c:v>
                    </c:pt>
                  </c:strCache>
                </c:strRef>
              </c:tx>
              <c:dLblPos val="inEnd"/>
              <c:showLegendKey val="0"/>
              <c:showVal val="0"/>
              <c:showCatName val="0"/>
              <c:showSerName val="0"/>
              <c:showPercent val="0"/>
              <c:showBubbleSize val="0"/>
              <c:extLst>
                <c:ext xmlns:c15="http://schemas.microsoft.com/office/drawing/2012/chart" uri="{CE6537A1-D6FC-4f65-9D91-7224C49458BB}">
                  <c15:dlblFieldTable>
                    <c15:dlblFTEntry>
                      <c15:txfldGUID>{9156C38D-00B7-F142-B524-4944C23ADDCD}</c15:txfldGUID>
                      <c15:f>Internal!$F$9</c15:f>
                      <c15:dlblFieldTableCache>
                        <c:ptCount val="1"/>
                        <c:pt idx="0">
                          <c:v>154</c:v>
                        </c:pt>
                      </c15:dlblFieldTableCache>
                    </c15:dlblFTEntry>
                  </c15:dlblFieldTable>
                  <c15:showDataLabelsRange val="0"/>
                </c:ext>
              </c:extLst>
            </c:dLbl>
            <c:dLbl>
              <c:idx val="5"/>
              <c:tx>
                <c:strRef>
                  <c:f>Internal!$F$10</c:f>
                  <c:strCache>
                    <c:ptCount val="1"/>
                    <c:pt idx="0">
                      <c:v>81</c:v>
                    </c:pt>
                  </c:strCache>
                </c:strRef>
              </c:tx>
              <c:dLblPos val="inEnd"/>
              <c:showLegendKey val="0"/>
              <c:showVal val="0"/>
              <c:showCatName val="0"/>
              <c:showSerName val="0"/>
              <c:showPercent val="0"/>
              <c:showBubbleSize val="0"/>
              <c:extLst>
                <c:ext xmlns:c15="http://schemas.microsoft.com/office/drawing/2012/chart" uri="{CE6537A1-D6FC-4f65-9D91-7224C49458BB}">
                  <c15:dlblFieldTable>
                    <c15:dlblFTEntry>
                      <c15:txfldGUID>{63BE3586-633F-5D46-8009-CEF33CDE1D0B}</c15:txfldGUID>
                      <c15:f>Internal!$F$10</c15:f>
                      <c15:dlblFieldTableCache>
                        <c:ptCount val="1"/>
                        <c:pt idx="0">
                          <c:v>81</c:v>
                        </c:pt>
                      </c15:dlblFieldTableCache>
                    </c15:dlblFTEntry>
                  </c15:dlblFieldTable>
                  <c15:showDataLabelsRange val="0"/>
                </c:ext>
              </c:extLst>
            </c:dLbl>
            <c:dLbl>
              <c:idx val="6"/>
              <c:tx>
                <c:strRef>
                  <c:f>Internal!$F$11</c:f>
                  <c:strCache>
                    <c:ptCount val="1"/>
                    <c:pt idx="0">
                      <c:v>318</c:v>
                    </c:pt>
                  </c:strCache>
                </c:strRef>
              </c:tx>
              <c:dLblPos val="inEnd"/>
              <c:showLegendKey val="0"/>
              <c:showVal val="0"/>
              <c:showCatName val="0"/>
              <c:showSerName val="0"/>
              <c:showPercent val="0"/>
              <c:showBubbleSize val="0"/>
              <c:extLst>
                <c:ext xmlns:c15="http://schemas.microsoft.com/office/drawing/2012/chart" uri="{CE6537A1-D6FC-4f65-9D91-7224C49458BB}">
                  <c15:dlblFieldTable>
                    <c15:dlblFTEntry>
                      <c15:txfldGUID>{1A0CF5B2-D28A-D84B-A7B5-F90904C3F268}</c15:txfldGUID>
                      <c15:f>Internal!$F$11</c15:f>
                      <c15:dlblFieldTableCache>
                        <c:ptCount val="1"/>
                        <c:pt idx="0">
                          <c:v>318</c:v>
                        </c:pt>
                      </c15:dlblFieldTableCache>
                    </c15:dlblFTEntry>
                  </c15:dlblFieldTable>
                  <c15:showDataLabelsRange val="0"/>
                </c:ext>
              </c:extLst>
            </c:dLbl>
            <c:dLbl>
              <c:idx val="7"/>
              <c:tx>
                <c:strRef>
                  <c:f>Internal!$F$12</c:f>
                  <c:strCache>
                    <c:ptCount val="1"/>
                    <c:pt idx="0">
                      <c:v>159</c:v>
                    </c:pt>
                  </c:strCache>
                </c:strRef>
              </c:tx>
              <c:dLblPos val="inEnd"/>
              <c:showLegendKey val="0"/>
              <c:showVal val="0"/>
              <c:showCatName val="0"/>
              <c:showSerName val="0"/>
              <c:showPercent val="0"/>
              <c:showBubbleSize val="0"/>
              <c:extLst>
                <c:ext xmlns:c15="http://schemas.microsoft.com/office/drawing/2012/chart" uri="{CE6537A1-D6FC-4f65-9D91-7224C49458BB}">
                  <c15:dlblFieldTable>
                    <c15:dlblFTEntry>
                      <c15:txfldGUID>{C8799936-F50A-7F49-9852-DD983F068F03}</c15:txfldGUID>
                      <c15:f>Internal!$F$12</c15:f>
                      <c15:dlblFieldTableCache>
                        <c:ptCount val="1"/>
                        <c:pt idx="0">
                          <c:v>159</c:v>
                        </c:pt>
                      </c15:dlblFieldTableCache>
                    </c15:dlblFTEntry>
                  </c15:dlblFieldTable>
                  <c15:showDataLabelsRange val="0"/>
                </c:ext>
              </c:extLst>
            </c:dLbl>
            <c:dLbl>
              <c:idx val="8"/>
              <c:tx>
                <c:strRef>
                  <c:f>Internal!$F$13</c:f>
                  <c:strCache>
                    <c:ptCount val="1"/>
                    <c:pt idx="0">
                      <c:v>120</c:v>
                    </c:pt>
                  </c:strCache>
                </c:strRef>
              </c:tx>
              <c:dLblPos val="inEnd"/>
              <c:showLegendKey val="0"/>
              <c:showVal val="0"/>
              <c:showCatName val="0"/>
              <c:showSerName val="0"/>
              <c:showPercent val="0"/>
              <c:showBubbleSize val="0"/>
              <c:extLst>
                <c:ext xmlns:c15="http://schemas.microsoft.com/office/drawing/2012/chart" uri="{CE6537A1-D6FC-4f65-9D91-7224C49458BB}">
                  <c15:dlblFieldTable>
                    <c15:dlblFTEntry>
                      <c15:txfldGUID>{9BCAD180-50B8-4640-A5F2-2C9443DA47DD}</c15:txfldGUID>
                      <c15:f>Internal!$F$13</c15:f>
                      <c15:dlblFieldTableCache>
                        <c:ptCount val="1"/>
                        <c:pt idx="0">
                          <c:v>120</c:v>
                        </c:pt>
                      </c15:dlblFieldTableCache>
                    </c15:dlblFTEntry>
                  </c15:dlblFieldTable>
                  <c15:showDataLabelsRange val="0"/>
                </c:ext>
              </c:extLst>
            </c:dLbl>
            <c:dLbl>
              <c:idx val="9"/>
              <c:tx>
                <c:strRef>
                  <c:f>Internal!$F$14</c:f>
                  <c:strCache>
                    <c:ptCount val="1"/>
                    <c:pt idx="0">
                      <c:v>140</c:v>
                    </c:pt>
                  </c:strCache>
                </c:strRef>
              </c:tx>
              <c:dLblPos val="inEnd"/>
              <c:showLegendKey val="0"/>
              <c:showVal val="0"/>
              <c:showCatName val="0"/>
              <c:showSerName val="0"/>
              <c:showPercent val="0"/>
              <c:showBubbleSize val="0"/>
              <c:extLst>
                <c:ext xmlns:c15="http://schemas.microsoft.com/office/drawing/2012/chart" uri="{CE6537A1-D6FC-4f65-9D91-7224C49458BB}">
                  <c15:dlblFieldTable>
                    <c15:dlblFTEntry>
                      <c15:txfldGUID>{2FD66E76-5E32-1442-B38B-BA39609D34C6}</c15:txfldGUID>
                      <c15:f>Internal!$F$14</c15:f>
                      <c15:dlblFieldTableCache>
                        <c:ptCount val="1"/>
                        <c:pt idx="0">
                          <c:v>140</c:v>
                        </c:pt>
                      </c15:dlblFieldTableCache>
                    </c15:dlblFTEntry>
                  </c15:dlblFieldTable>
                  <c15:showDataLabelsRange val="0"/>
                </c:ext>
              </c:extLst>
            </c:dLbl>
            <c:dLbl>
              <c:idx val="10"/>
              <c:tx>
                <c:strRef>
                  <c:f>Internal!$F$15</c:f>
                  <c:strCache>
                    <c:ptCount val="1"/>
                    <c:pt idx="0">
                      <c:v>107</c:v>
                    </c:pt>
                  </c:strCache>
                </c:strRef>
              </c:tx>
              <c:dLblPos val="inEnd"/>
              <c:showLegendKey val="0"/>
              <c:showVal val="0"/>
              <c:showCatName val="0"/>
              <c:showSerName val="0"/>
              <c:showPercent val="0"/>
              <c:showBubbleSize val="0"/>
              <c:extLst>
                <c:ext xmlns:c15="http://schemas.microsoft.com/office/drawing/2012/chart" uri="{CE6537A1-D6FC-4f65-9D91-7224C49458BB}">
                  <c15:dlblFieldTable>
                    <c15:dlblFTEntry>
                      <c15:txfldGUID>{7E4B1BA5-67E8-D847-BAB1-B66A5A89C883}</c15:txfldGUID>
                      <c15:f>Internal!$F$15</c15:f>
                      <c15:dlblFieldTableCache>
                        <c:ptCount val="1"/>
                        <c:pt idx="0">
                          <c:v>107</c:v>
                        </c:pt>
                      </c15:dlblFieldTableCache>
                    </c15:dlblFTEntry>
                  </c15:dlblFieldTable>
                  <c15:showDataLabelsRange val="0"/>
                </c:ext>
              </c:extLst>
            </c:dLbl>
            <c:dLbl>
              <c:idx val="11"/>
              <c:tx>
                <c:strRef>
                  <c:f>Internal!$F$16</c:f>
                  <c:strCache>
                    <c:ptCount val="1"/>
                    <c:pt idx="0">
                      <c:v>83</c:v>
                    </c:pt>
                  </c:strCache>
                </c:strRef>
              </c:tx>
              <c:dLblPos val="inEnd"/>
              <c:showLegendKey val="0"/>
              <c:showVal val="0"/>
              <c:showCatName val="0"/>
              <c:showSerName val="0"/>
              <c:showPercent val="0"/>
              <c:showBubbleSize val="0"/>
              <c:extLst>
                <c:ext xmlns:c15="http://schemas.microsoft.com/office/drawing/2012/chart" uri="{CE6537A1-D6FC-4f65-9D91-7224C49458BB}">
                  <c15:dlblFieldTable>
                    <c15:dlblFTEntry>
                      <c15:txfldGUID>{37CCA64F-771F-1347-9BE7-B96E5077EAF4}</c15:txfldGUID>
                      <c15:f>Internal!$F$16</c15:f>
                      <c15:dlblFieldTableCache>
                        <c:ptCount val="1"/>
                        <c:pt idx="0">
                          <c:v>83</c:v>
                        </c:pt>
                      </c15:dlblFieldTableCache>
                    </c15:dlblFTEntry>
                  </c15:dlblFieldTable>
                  <c15:showDataLabelsRange val="0"/>
                </c:ext>
              </c:extLst>
            </c:dLbl>
            <c:dLbl>
              <c:idx val="12"/>
              <c:tx>
                <c:strRef>
                  <c:f>Internal!$F$17</c:f>
                  <c:strCache>
                    <c:ptCount val="1"/>
                    <c:pt idx="0">
                      <c:v>124</c:v>
                    </c:pt>
                  </c:strCache>
                </c:strRef>
              </c:tx>
              <c:dLblPos val="inEnd"/>
              <c:showLegendKey val="0"/>
              <c:showVal val="0"/>
              <c:showCatName val="0"/>
              <c:showSerName val="0"/>
              <c:showPercent val="0"/>
              <c:showBubbleSize val="0"/>
              <c:extLst>
                <c:ext xmlns:c15="http://schemas.microsoft.com/office/drawing/2012/chart" uri="{CE6537A1-D6FC-4f65-9D91-7224C49458BB}">
                  <c15:dlblFieldTable>
                    <c15:dlblFTEntry>
                      <c15:txfldGUID>{84C59E1E-7D8E-D94A-811A-75712DD0C1C4}</c15:txfldGUID>
                      <c15:f>Internal!$F$17</c15:f>
                      <c15:dlblFieldTableCache>
                        <c:ptCount val="1"/>
                        <c:pt idx="0">
                          <c:v>124</c:v>
                        </c:pt>
                      </c15:dlblFieldTableCache>
                    </c15:dlblFTEntry>
                  </c15:dlblFieldTable>
                  <c15:showDataLabelsRange val="0"/>
                </c:ext>
              </c:extLst>
            </c:dLbl>
            <c:dLbl>
              <c:idx val="13"/>
              <c:tx>
                <c:strRef>
                  <c:f>Internal!$F$18</c:f>
                  <c:strCache>
                    <c:ptCount val="1"/>
                    <c:pt idx="0">
                      <c:v>137</c:v>
                    </c:pt>
                  </c:strCache>
                </c:strRef>
              </c:tx>
              <c:dLblPos val="inEnd"/>
              <c:showLegendKey val="0"/>
              <c:showVal val="0"/>
              <c:showCatName val="0"/>
              <c:showSerName val="0"/>
              <c:showPercent val="0"/>
              <c:showBubbleSize val="0"/>
              <c:extLst>
                <c:ext xmlns:c15="http://schemas.microsoft.com/office/drawing/2012/chart" uri="{CE6537A1-D6FC-4f65-9D91-7224C49458BB}">
                  <c15:dlblFieldTable>
                    <c15:dlblFTEntry>
                      <c15:txfldGUID>{095E7296-C308-7F44-86FD-232085F7A3E6}</c15:txfldGUID>
                      <c15:f>Internal!$F$18</c15:f>
                      <c15:dlblFieldTableCache>
                        <c:ptCount val="1"/>
                        <c:pt idx="0">
                          <c:v>137</c:v>
                        </c:pt>
                      </c15:dlblFieldTableCache>
                    </c15:dlblFTEntry>
                  </c15:dlblFieldTable>
                  <c15:showDataLabelsRange val="0"/>
                </c:ext>
              </c:extLst>
            </c:dLbl>
            <c:dLbl>
              <c:idx val="14"/>
              <c:tx>
                <c:strRef>
                  <c:f>Internal!$F$19</c:f>
                  <c:strCache>
                    <c:ptCount val="1"/>
                    <c:pt idx="0">
                      <c:v>84</c:v>
                    </c:pt>
                  </c:strCache>
                </c:strRef>
              </c:tx>
              <c:dLblPos val="inEnd"/>
              <c:showLegendKey val="0"/>
              <c:showVal val="0"/>
              <c:showCatName val="0"/>
              <c:showSerName val="0"/>
              <c:showPercent val="0"/>
              <c:showBubbleSize val="0"/>
              <c:extLst>
                <c:ext xmlns:c15="http://schemas.microsoft.com/office/drawing/2012/chart" uri="{CE6537A1-D6FC-4f65-9D91-7224C49458BB}">
                  <c15:dlblFieldTable>
                    <c15:dlblFTEntry>
                      <c15:txfldGUID>{70E62B5E-94A7-9243-A9CD-FBECA4069B63}</c15:txfldGUID>
                      <c15:f>Internal!$F$19</c15:f>
                      <c15:dlblFieldTableCache>
                        <c:ptCount val="1"/>
                        <c:pt idx="0">
                          <c:v>84</c:v>
                        </c:pt>
                      </c15:dlblFieldTableCache>
                    </c15:dlblFTEntry>
                  </c15:dlblFieldTable>
                  <c15:showDataLabelsRange val="0"/>
                </c:ext>
              </c:extLst>
            </c:dLbl>
            <c:dLbl>
              <c:idx val="15"/>
              <c:tx>
                <c:strRef>
                  <c:f>Internal!$F$20</c:f>
                  <c:strCache>
                    <c:ptCount val="1"/>
                    <c:pt idx="0">
                      <c:v>91</c:v>
                    </c:pt>
                  </c:strCache>
                </c:strRef>
              </c:tx>
              <c:dLblPos val="inEnd"/>
              <c:showLegendKey val="0"/>
              <c:showVal val="0"/>
              <c:showCatName val="0"/>
              <c:showSerName val="0"/>
              <c:showPercent val="0"/>
              <c:showBubbleSize val="0"/>
              <c:extLst>
                <c:ext xmlns:c15="http://schemas.microsoft.com/office/drawing/2012/chart" uri="{CE6537A1-D6FC-4f65-9D91-7224C49458BB}">
                  <c15:dlblFieldTable>
                    <c15:dlblFTEntry>
                      <c15:txfldGUID>{75879AF2-A15F-FE46-AFB9-98E722B4F309}</c15:txfldGUID>
                      <c15:f>Internal!$F$20</c15:f>
                      <c15:dlblFieldTableCache>
                        <c:ptCount val="1"/>
                        <c:pt idx="0">
                          <c:v>91</c:v>
                        </c:pt>
                      </c15:dlblFieldTableCache>
                    </c15:dlblFTEntry>
                  </c15:dlblFieldTable>
                  <c15:showDataLabelsRange val="0"/>
                </c:ext>
              </c:extLst>
            </c:dLbl>
            <c:dLbl>
              <c:idx val="16"/>
              <c:tx>
                <c:strRef>
                  <c:f>Internal!$F$21</c:f>
                  <c:strCache>
                    <c:ptCount val="1"/>
                    <c:pt idx="0">
                      <c:v>56</c:v>
                    </c:pt>
                  </c:strCache>
                </c:strRef>
              </c:tx>
              <c:dLblPos val="inEnd"/>
              <c:showLegendKey val="0"/>
              <c:showVal val="0"/>
              <c:showCatName val="0"/>
              <c:showSerName val="0"/>
              <c:showPercent val="0"/>
              <c:showBubbleSize val="0"/>
              <c:extLst>
                <c:ext xmlns:c15="http://schemas.microsoft.com/office/drawing/2012/chart" uri="{CE6537A1-D6FC-4f65-9D91-7224C49458BB}">
                  <c15:dlblFieldTable>
                    <c15:dlblFTEntry>
                      <c15:txfldGUID>{CBDC5397-FB91-7F41-8814-92FE128056C7}</c15:txfldGUID>
                      <c15:f>Internal!$F$21</c15:f>
                      <c15:dlblFieldTableCache>
                        <c:ptCount val="1"/>
                        <c:pt idx="0">
                          <c:v>56</c:v>
                        </c:pt>
                      </c15:dlblFieldTableCache>
                    </c15:dlblFTEntry>
                  </c15:dlblFieldTable>
                  <c15:showDataLabelsRange val="0"/>
                </c:ext>
              </c:extLst>
            </c:dLbl>
            <c:dLbl>
              <c:idx val="17"/>
              <c:tx>
                <c:strRef>
                  <c:f>Internal!$F$22</c:f>
                  <c:strCache>
                    <c:ptCount val="1"/>
                    <c:pt idx="0">
                      <c:v>76</c:v>
                    </c:pt>
                  </c:strCache>
                </c:strRef>
              </c:tx>
              <c:dLblPos val="inEnd"/>
              <c:showLegendKey val="0"/>
              <c:showVal val="0"/>
              <c:showCatName val="0"/>
              <c:showSerName val="0"/>
              <c:showPercent val="0"/>
              <c:showBubbleSize val="0"/>
              <c:extLst>
                <c:ext xmlns:c15="http://schemas.microsoft.com/office/drawing/2012/chart" uri="{CE6537A1-D6FC-4f65-9D91-7224C49458BB}">
                  <c15:dlblFieldTable>
                    <c15:dlblFTEntry>
                      <c15:txfldGUID>{2F0DDB14-2D99-2640-A906-995309B479F0}</c15:txfldGUID>
                      <c15:f>Internal!$F$22</c15:f>
                      <c15:dlblFieldTableCache>
                        <c:ptCount val="1"/>
                        <c:pt idx="0">
                          <c:v>76</c:v>
                        </c:pt>
                      </c15:dlblFieldTableCache>
                    </c15:dlblFTEntry>
                  </c15:dlblFieldTable>
                  <c15:showDataLabelsRange val="0"/>
                </c:ext>
              </c:extLst>
            </c:dLbl>
            <c:dLbl>
              <c:idx val="18"/>
              <c:tx>
                <c:strRef>
                  <c:f>Internal!$F$23</c:f>
                  <c:strCache>
                    <c:ptCount val="1"/>
                    <c:pt idx="0">
                      <c:v>51</c:v>
                    </c:pt>
                  </c:strCache>
                </c:strRef>
              </c:tx>
              <c:dLblPos val="inEnd"/>
              <c:showLegendKey val="0"/>
              <c:showVal val="0"/>
              <c:showCatName val="0"/>
              <c:showSerName val="0"/>
              <c:showPercent val="0"/>
              <c:showBubbleSize val="0"/>
              <c:extLst>
                <c:ext xmlns:c15="http://schemas.microsoft.com/office/drawing/2012/chart" uri="{CE6537A1-D6FC-4f65-9D91-7224C49458BB}">
                  <c15:dlblFieldTable>
                    <c15:dlblFTEntry>
                      <c15:txfldGUID>{E347B836-2309-994F-90AC-3C3C8759F564}</c15:txfldGUID>
                      <c15:f>Internal!$F$23</c15:f>
                      <c15:dlblFieldTableCache>
                        <c:ptCount val="1"/>
                        <c:pt idx="0">
                          <c:v>51</c:v>
                        </c:pt>
                      </c15:dlblFieldTableCache>
                    </c15:dlblFTEntry>
                  </c15:dlblFieldTable>
                  <c15:showDataLabelsRange val="0"/>
                </c:ext>
              </c:extLst>
            </c:dLbl>
            <c:dLbl>
              <c:idx val="19"/>
              <c:tx>
                <c:strRef>
                  <c:f>Internal!$F$24</c:f>
                  <c:strCache>
                    <c:ptCount val="1"/>
                    <c:pt idx="0">
                      <c:v>43</c:v>
                    </c:pt>
                  </c:strCache>
                </c:strRef>
              </c:tx>
              <c:dLblPos val="inEnd"/>
              <c:showLegendKey val="0"/>
              <c:showVal val="0"/>
              <c:showCatName val="0"/>
              <c:showSerName val="0"/>
              <c:showPercent val="0"/>
              <c:showBubbleSize val="0"/>
              <c:extLst>
                <c:ext xmlns:c15="http://schemas.microsoft.com/office/drawing/2012/chart" uri="{CE6537A1-D6FC-4f65-9D91-7224C49458BB}">
                  <c15:dlblFieldTable>
                    <c15:dlblFTEntry>
                      <c15:txfldGUID>{4E5BBF6A-6D3A-0046-A474-54299A9F7262}</c15:txfldGUID>
                      <c15:f>Internal!$F$24</c15:f>
                      <c15:dlblFieldTableCache>
                        <c:ptCount val="1"/>
                        <c:pt idx="0">
                          <c:v>43</c:v>
                        </c:pt>
                      </c15:dlblFieldTableCache>
                    </c15:dlblFTEntry>
                  </c15:dlblFieldTable>
                  <c15:showDataLabelsRange val="0"/>
                </c:ext>
              </c:extLst>
            </c:dLbl>
            <c:dLbl>
              <c:idx val="20"/>
              <c:tx>
                <c:strRef>
                  <c:f>Internal!$F$25</c:f>
                  <c:strCache>
                    <c:ptCount val="1"/>
                    <c:pt idx="0">
                      <c:v>43</c:v>
                    </c:pt>
                  </c:strCache>
                </c:strRef>
              </c:tx>
              <c:dLblPos val="inEnd"/>
              <c:showLegendKey val="0"/>
              <c:showVal val="0"/>
              <c:showCatName val="0"/>
              <c:showSerName val="0"/>
              <c:showPercent val="0"/>
              <c:showBubbleSize val="0"/>
              <c:extLst>
                <c:ext xmlns:c15="http://schemas.microsoft.com/office/drawing/2012/chart" uri="{CE6537A1-D6FC-4f65-9D91-7224C49458BB}">
                  <c15:dlblFieldTable>
                    <c15:dlblFTEntry>
                      <c15:txfldGUID>{60273E1C-A0A6-6847-8F01-E534AB0C061C}</c15:txfldGUID>
                      <c15:f>Internal!$F$25</c15:f>
                      <c15:dlblFieldTableCache>
                        <c:ptCount val="1"/>
                        <c:pt idx="0">
                          <c:v>43</c:v>
                        </c:pt>
                      </c15:dlblFieldTableCache>
                    </c15:dlblFTEntry>
                  </c15:dlblFieldTable>
                  <c15:showDataLabelsRange val="0"/>
                </c:ext>
              </c:extLst>
            </c:dLbl>
            <c:dLbl>
              <c:idx val="21"/>
              <c:tx>
                <c:strRef>
                  <c:f>Internal!$F$26</c:f>
                  <c:strCache>
                    <c:ptCount val="1"/>
                    <c:pt idx="0">
                      <c:v>49</c:v>
                    </c:pt>
                  </c:strCache>
                </c:strRef>
              </c:tx>
              <c:dLblPos val="inEnd"/>
              <c:showLegendKey val="0"/>
              <c:showVal val="1"/>
              <c:showCatName val="0"/>
              <c:showSerName val="0"/>
              <c:showPercent val="0"/>
              <c:showBubbleSize val="0"/>
              <c:extLst>
                <c:ext xmlns:c15="http://schemas.microsoft.com/office/drawing/2012/chart" uri="{CE6537A1-D6FC-4f65-9D91-7224C49458BB}">
                  <c15:dlblFieldTable>
                    <c15:dlblFTEntry>
                      <c15:txfldGUID>{05239614-C15E-544E-970E-C2937D1608FD}</c15:txfldGUID>
                      <c15:f>Internal!$F$26</c15:f>
                      <c15:dlblFieldTableCache>
                        <c:ptCount val="1"/>
                        <c:pt idx="0">
                          <c:v>49</c:v>
                        </c:pt>
                      </c15:dlblFieldTableCache>
                    </c15:dlblFTEntry>
                  </c15:dlblFieldTable>
                  <c15:showDataLabelsRange val="0"/>
                </c:ext>
              </c:extLst>
            </c:dLbl>
            <c:dLbl>
              <c:idx val="22"/>
              <c:tx>
                <c:strRef>
                  <c:f>Internal!$F$27</c:f>
                  <c:strCache>
                    <c:ptCount val="1"/>
                    <c:pt idx="0">
                      <c:v>32</c:v>
                    </c:pt>
                  </c:strCache>
                </c:strRef>
              </c:tx>
              <c:dLblPos val="inEnd"/>
              <c:showLegendKey val="0"/>
              <c:showVal val="1"/>
              <c:showCatName val="0"/>
              <c:showSerName val="0"/>
              <c:showPercent val="0"/>
              <c:showBubbleSize val="0"/>
              <c:extLst>
                <c:ext xmlns:c15="http://schemas.microsoft.com/office/drawing/2012/chart" uri="{CE6537A1-D6FC-4f65-9D91-7224C49458BB}">
                  <c15:dlblFieldTable>
                    <c15:dlblFTEntry>
                      <c15:txfldGUID>{CA856D63-41BE-9541-B261-29184946D96E}</c15:txfldGUID>
                      <c15:f>Internal!$F$27</c15:f>
                      <c15:dlblFieldTableCache>
                        <c:ptCount val="1"/>
                        <c:pt idx="0">
                          <c:v>32</c:v>
                        </c:pt>
                      </c15:dlblFieldTableCache>
                    </c15:dlblFTEntry>
                  </c15:dlblFieldTable>
                  <c15:showDataLabelsRange val="0"/>
                </c:ext>
              </c:extLst>
            </c:dLbl>
            <c:dLbl>
              <c:idx val="23"/>
              <c:tx>
                <c:strRef>
                  <c:f>Internal!$F$28</c:f>
                  <c:strCache>
                    <c:ptCount val="1"/>
                    <c:pt idx="0">
                      <c:v>29</c:v>
                    </c:pt>
                  </c:strCache>
                </c:strRef>
              </c:tx>
              <c:dLblPos val="inEnd"/>
              <c:showLegendKey val="0"/>
              <c:showVal val="1"/>
              <c:showCatName val="0"/>
              <c:showSerName val="0"/>
              <c:showPercent val="0"/>
              <c:showBubbleSize val="0"/>
              <c:extLst>
                <c:ext xmlns:c15="http://schemas.microsoft.com/office/drawing/2012/chart" uri="{CE6537A1-D6FC-4f65-9D91-7224C49458BB}">
                  <c15:dlblFieldTable>
                    <c15:dlblFTEntry>
                      <c15:txfldGUID>{53AEEFDF-BF68-6A4F-87BF-3A1A9825AD4A}</c15:txfldGUID>
                      <c15:f>Internal!$F$28</c15:f>
                      <c15:dlblFieldTableCache>
                        <c:ptCount val="1"/>
                        <c:pt idx="0">
                          <c:v>29</c:v>
                        </c:pt>
                      </c15:dlblFieldTableCache>
                    </c15:dlblFTEntry>
                  </c15:dlblFieldTable>
                  <c15:showDataLabelsRange val="0"/>
                </c:ext>
              </c:extLst>
            </c:dLbl>
            <c:spPr>
              <a:solidFill>
                <a:schemeClr val="bg1"/>
              </a:solidFill>
            </c:spPr>
            <c:txPr>
              <a:bodyPr/>
              <a:lstStyle/>
              <a:p>
                <a:pPr>
                  <a:defRPr sz="1000" b="0" i="0" u="none" strike="noStrike" baseline="0">
                    <a:solidFill>
                      <a:srgbClr val="000000"/>
                    </a:solidFill>
                    <a:latin typeface="Calibri"/>
                    <a:ea typeface="Calibri"/>
                    <a:cs typeface="Calibri"/>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Internal!$C$5:$C$28</c:f>
              <c:strCache>
                <c:ptCount val="24"/>
                <c:pt idx="0">
                  <c:v>Study wide</c:v>
                </c:pt>
                <c:pt idx="2">
                  <c:v>Oregon</c:v>
                </c:pt>
                <c:pt idx="3">
                  <c:v>Nebraska</c:v>
                </c:pt>
                <c:pt idx="4">
                  <c:v>Tufts </c:v>
                </c:pt>
                <c:pt idx="5">
                  <c:v>Denver</c:v>
                </c:pt>
                <c:pt idx="6">
                  <c:v>HealthPartners </c:v>
                </c:pt>
                <c:pt idx="7">
                  <c:v>MedStar </c:v>
                </c:pt>
                <c:pt idx="8">
                  <c:v>Northwestern </c:v>
                </c:pt>
                <c:pt idx="9">
                  <c:v>Duke </c:v>
                </c:pt>
                <c:pt idx="10">
                  <c:v>Maine</c:v>
                </c:pt>
                <c:pt idx="11">
                  <c:v>Baltimore</c:v>
                </c:pt>
                <c:pt idx="12">
                  <c:v>Kansas </c:v>
                </c:pt>
                <c:pt idx="13">
                  <c:v>Atlanta </c:v>
                </c:pt>
                <c:pt idx="14">
                  <c:v>LA</c:v>
                </c:pt>
                <c:pt idx="15">
                  <c:v>Stanford</c:v>
                </c:pt>
                <c:pt idx="16">
                  <c:v>Cleveland </c:v>
                </c:pt>
                <c:pt idx="17">
                  <c:v>Florida</c:v>
                </c:pt>
                <c:pt idx="18">
                  <c:v>New York</c:v>
                </c:pt>
                <c:pt idx="19">
                  <c:v>UT Southwestern </c:v>
                </c:pt>
                <c:pt idx="20">
                  <c:v>Baylor </c:v>
                </c:pt>
                <c:pt idx="21">
                  <c:v>Pennington</c:v>
                </c:pt>
                <c:pt idx="22">
                  <c:v>South Carolina</c:v>
                </c:pt>
                <c:pt idx="23">
                  <c:v>Tennessee </c:v>
                </c:pt>
              </c:strCache>
            </c:strRef>
          </c:cat>
          <c:val>
            <c:numRef>
              <c:f>Internal!$J$5:$J$28</c:f>
              <c:numCache>
                <c:formatCode>General</c:formatCode>
                <c:ptCount val="24"/>
                <c:pt idx="0" formatCode="0%">
                  <c:v>1.017212426532326</c:v>
                </c:pt>
                <c:pt idx="2" formatCode="0.0%">
                  <c:v>2.069230769230769</c:v>
                </c:pt>
                <c:pt idx="3" formatCode="0.0%">
                  <c:v>1.38888888888889</c:v>
                </c:pt>
                <c:pt idx="4" formatCode="0.0%">
                  <c:v>1.375</c:v>
                </c:pt>
                <c:pt idx="5" formatCode="0.0%">
                  <c:v>1.246153846153846</c:v>
                </c:pt>
                <c:pt idx="6" formatCode="0.0%">
                  <c:v>1.06</c:v>
                </c:pt>
                <c:pt idx="7" formatCode="0.0%">
                  <c:v>1.06</c:v>
                </c:pt>
                <c:pt idx="8" formatCode="0.0%">
                  <c:v>0.96</c:v>
                </c:pt>
                <c:pt idx="9" formatCode="0.0%">
                  <c:v>0.933333333333333</c:v>
                </c:pt>
                <c:pt idx="10" formatCode="0.0%">
                  <c:v>0.856</c:v>
                </c:pt>
                <c:pt idx="11" formatCode="0.0%">
                  <c:v>0.83</c:v>
                </c:pt>
                <c:pt idx="12" formatCode="0.0%">
                  <c:v>0.826666666666667</c:v>
                </c:pt>
                <c:pt idx="13" formatCode="0.0%">
                  <c:v>0.761111111111111</c:v>
                </c:pt>
                <c:pt idx="14" formatCode="0.0%">
                  <c:v>0.7</c:v>
                </c:pt>
                <c:pt idx="15" formatCode="0.0%">
                  <c:v>0.606666666666667</c:v>
                </c:pt>
                <c:pt idx="16" formatCode="0.0%">
                  <c:v>0.56</c:v>
                </c:pt>
                <c:pt idx="17" formatCode="0.0%">
                  <c:v>0.506666666666667</c:v>
                </c:pt>
                <c:pt idx="18" formatCode="0.0%">
                  <c:v>0.408</c:v>
                </c:pt>
                <c:pt idx="19" formatCode="0.0%">
                  <c:v>0.358333333333333</c:v>
                </c:pt>
                <c:pt idx="20" formatCode="0.0%">
                  <c:v>0.286666666666667</c:v>
                </c:pt>
                <c:pt idx="21" formatCode="0.0%">
                  <c:v>0.257894736842105</c:v>
                </c:pt>
                <c:pt idx="22" formatCode="0.0%">
                  <c:v>0.213333333333333</c:v>
                </c:pt>
                <c:pt idx="23" formatCode="0.0%">
                  <c:v>0.193333333333333</c:v>
                </c:pt>
              </c:numCache>
            </c:numRef>
          </c:val>
        </c:ser>
        <c:dLbls>
          <c:showLegendKey val="0"/>
          <c:showVal val="0"/>
          <c:showCatName val="0"/>
          <c:showSerName val="0"/>
          <c:showPercent val="0"/>
          <c:showBubbleSize val="0"/>
        </c:dLbls>
        <c:gapWidth val="78"/>
        <c:axId val="-1053924544"/>
        <c:axId val="-1350312368"/>
      </c:barChart>
      <c:catAx>
        <c:axId val="-1053924544"/>
        <c:scaling>
          <c:orientation val="minMax"/>
        </c:scaling>
        <c:delete val="0"/>
        <c:axPos val="b"/>
        <c:title>
          <c:tx>
            <c:rich>
              <a:bodyPr/>
              <a:lstStyle/>
              <a:p>
                <a:pPr>
                  <a:defRPr sz="1800" b="1"/>
                </a:pPr>
                <a:r>
                  <a:rPr lang="en-US" sz="1800" b="1"/>
                  <a:t>Site</a:t>
                </a:r>
              </a:p>
            </c:rich>
          </c:tx>
          <c:layout>
            <c:manualLayout>
              <c:xMode val="edge"/>
              <c:yMode val="edge"/>
              <c:x val="0.518781875975256"/>
              <c:y val="0.940461124600716"/>
            </c:manualLayout>
          </c:layout>
          <c:overlay val="0"/>
        </c:title>
        <c:numFmt formatCode="General" sourceLinked="1"/>
        <c:majorTickMark val="none"/>
        <c:minorTickMark val="none"/>
        <c:tickLblPos val="nextTo"/>
        <c:txPr>
          <a:bodyPr rot="-2700000" vert="horz"/>
          <a:lstStyle/>
          <a:p>
            <a:pPr>
              <a:defRPr sz="1400" b="0" i="0" u="none" strike="noStrike" baseline="0">
                <a:solidFill>
                  <a:srgbClr val="000000"/>
                </a:solidFill>
                <a:latin typeface="Calibri"/>
                <a:ea typeface="Calibri"/>
                <a:cs typeface="Calibri"/>
              </a:defRPr>
            </a:pPr>
            <a:endParaRPr lang="en-US"/>
          </a:p>
        </c:txPr>
        <c:crossAx val="-1350312368"/>
        <c:crosses val="autoZero"/>
        <c:auto val="1"/>
        <c:lblAlgn val="ctr"/>
        <c:lblOffset val="100"/>
        <c:noMultiLvlLbl val="0"/>
      </c:catAx>
      <c:valAx>
        <c:axId val="-1350312368"/>
        <c:scaling>
          <c:orientation val="minMax"/>
          <c:max val="2.2"/>
          <c:min val="0.0"/>
        </c:scaling>
        <c:delete val="0"/>
        <c:axPos val="l"/>
        <c:title>
          <c:tx>
            <c:rich>
              <a:bodyPr rot="-5400000" vert="horz"/>
              <a:lstStyle/>
              <a:p>
                <a:pPr>
                  <a:defRPr sz="1800" b="1"/>
                </a:pPr>
                <a:r>
                  <a:rPr lang="en-US" sz="1800" b="1"/>
                  <a:t>% Enrollment Target</a:t>
                </a:r>
              </a:p>
            </c:rich>
          </c:tx>
          <c:overlay val="0"/>
        </c:title>
        <c:numFmt formatCode="0%" sourceLinked="0"/>
        <c:majorTickMark val="out"/>
        <c:minorTickMark val="none"/>
        <c:tickLblPos val="nextTo"/>
        <c:txPr>
          <a:bodyPr rot="0" vert="horz"/>
          <a:lstStyle/>
          <a:p>
            <a:pPr>
              <a:defRPr sz="1400" b="0" i="0" u="none" strike="noStrike" baseline="0">
                <a:solidFill>
                  <a:srgbClr val="000000"/>
                </a:solidFill>
                <a:latin typeface="Calibri"/>
                <a:ea typeface="Calibri"/>
                <a:cs typeface="Calibri"/>
              </a:defRPr>
            </a:pPr>
            <a:endParaRPr lang="en-US"/>
          </a:p>
        </c:txPr>
        <c:crossAx val="-1053924544"/>
        <c:crosses val="autoZero"/>
        <c:crossBetween val="between"/>
        <c:majorUnit val="0.2"/>
        <c:minorUnit val="0.2"/>
      </c:valAx>
      <c:spPr>
        <a:noFill/>
        <a:ln w="25400">
          <a:noFill/>
        </a:ln>
      </c:spPr>
    </c:plotArea>
    <c:plotVisOnly val="1"/>
    <c:dispBlanksAs val="gap"/>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709897779616"/>
          <c:y val="0.186028016762551"/>
          <c:w val="0.50349772088449"/>
          <c:h val="0.709212440654817"/>
        </c:manualLayout>
      </c:layout>
      <c:doughnutChart>
        <c:varyColors val="1"/>
        <c:ser>
          <c:idx val="0"/>
          <c:order val="0"/>
          <c:tx>
            <c:strRef>
              <c:f>Sheet1!$B$1</c:f>
              <c:strCache>
                <c:ptCount val="1"/>
                <c:pt idx="0">
                  <c:v>Column1</c:v>
                </c:pt>
              </c:strCache>
            </c:strRef>
          </c:tx>
          <c:explosion val="3"/>
          <c:dPt>
            <c:idx val="0"/>
            <c:bubble3D val="0"/>
            <c:spPr>
              <a:solidFill>
                <a:schemeClr val="accent1"/>
              </a:solidFill>
              <a:ln w="19050">
                <a:solidFill>
                  <a:schemeClr val="lt1"/>
                </a:solidFill>
              </a:ln>
              <a:effectLst/>
            </c:spPr>
          </c:dPt>
          <c:dPt>
            <c:idx val="1"/>
            <c:bubble3D val="0"/>
            <c:spPr>
              <a:solidFill>
                <a:schemeClr val="bg1">
                  <a:lumMod val="50000"/>
                </a:schemeClr>
              </a:solidFill>
              <a:ln w="19050">
                <a:solidFill>
                  <a:schemeClr val="lt1"/>
                </a:solidFill>
              </a:ln>
              <a:effectLst/>
            </c:spPr>
          </c:dPt>
          <c:dPt>
            <c:idx val="2"/>
            <c:bubble3D val="0"/>
            <c:spPr>
              <a:solidFill>
                <a:schemeClr val="accent3"/>
              </a:solidFill>
              <a:ln w="19050">
                <a:solidFill>
                  <a:schemeClr val="lt1"/>
                </a:solidFill>
              </a:ln>
              <a:effectLst/>
            </c:spPr>
          </c:dPt>
          <c:dLbls>
            <c:dLbl>
              <c:idx val="0"/>
              <c:layout>
                <c:manualLayout>
                  <c:x val="-0.200234162673096"/>
                  <c:y val="0.0334343622050146"/>
                </c:manualLayout>
              </c:layout>
              <c:tx>
                <c:rich>
                  <a:bodyPr rot="0" spcFirstLastPara="1" vertOverflow="ellipsis" vert="horz" wrap="square" lIns="38100" tIns="19050" rIns="38100" bIns="19050" anchor="ctr" anchorCtr="1">
                    <a:noAutofit/>
                  </a:bodyPr>
                  <a:lstStyle/>
                  <a:p>
                    <a:pPr>
                      <a:defRPr sz="1800" b="1" i="0" u="none" strike="noStrike" kern="1200" baseline="0">
                        <a:solidFill>
                          <a:srgbClr val="0070C0"/>
                        </a:solidFill>
                        <a:latin typeface="+mn-lt"/>
                        <a:ea typeface="+mn-ea"/>
                        <a:cs typeface="+mn-cs"/>
                      </a:defRPr>
                    </a:pPr>
                    <a:fld id="{9E7D4F71-0B53-084B-AC20-C8CFCE8076A3}" type="CATEGORYNAME">
                      <a:rPr lang="en-US" sz="1800">
                        <a:solidFill>
                          <a:srgbClr val="0070C0"/>
                        </a:solidFill>
                      </a:rPr>
                      <a:pPr>
                        <a:defRPr sz="1800" b="1">
                          <a:solidFill>
                            <a:srgbClr val="0070C0"/>
                          </a:solidFill>
                        </a:defRPr>
                      </a:pPr>
                      <a:t>[CATEGORY NAME]</a:t>
                    </a:fld>
                    <a:r>
                      <a:rPr lang="en-US" sz="1800" baseline="0" dirty="0">
                        <a:solidFill>
                          <a:srgbClr val="0070C0"/>
                        </a:solidFill>
                      </a:rPr>
                      <a:t>
</a:t>
                    </a:r>
                    <a:r>
                      <a:rPr lang="en-US" sz="1800" baseline="0" dirty="0" smtClean="0">
                        <a:solidFill>
                          <a:srgbClr val="0070C0"/>
                        </a:solidFill>
                      </a:rPr>
                      <a:t>~80%</a:t>
                    </a:r>
                  </a:p>
                </c:rich>
              </c:tx>
              <c:spPr>
                <a:noFill/>
                <a:ln>
                  <a:noFill/>
                </a:ln>
                <a:effectLst/>
              </c:spPr>
              <c:txPr>
                <a:bodyPr rot="0" spcFirstLastPara="1" vertOverflow="ellipsis" vert="horz" wrap="square" lIns="38100" tIns="19050" rIns="38100" bIns="19050" anchor="ctr" anchorCtr="1">
                  <a:noAutofit/>
                </a:bodyPr>
                <a:lstStyle/>
                <a:p>
                  <a:pPr>
                    <a:defRPr sz="1800" b="1" i="0" u="none" strike="noStrike" kern="1200" baseline="0">
                      <a:solidFill>
                        <a:srgbClr val="0070C0"/>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232568273520029"/>
                      <c:h val="0.268606769113577"/>
                    </c:manualLayout>
                  </c15:layout>
                  <c15:dlblFieldTable/>
                  <c15:showDataLabelsRange val="0"/>
                </c:ext>
              </c:extLst>
            </c:dLbl>
            <c:dLbl>
              <c:idx val="1"/>
              <c:layout>
                <c:manualLayout>
                  <c:x val="-0.166394149240452"/>
                  <c:y val="0.157030145356665"/>
                </c:manualLayout>
              </c:layout>
              <c:tx>
                <c:rich>
                  <a:bodyPr rot="0" spcFirstLastPara="1" vertOverflow="ellipsis" vert="horz" wrap="square" lIns="38100" tIns="19050" rIns="38100" bIns="19050" anchor="ctr" anchorCtr="1">
                    <a:spAutoFit/>
                  </a:bodyPr>
                  <a:lstStyle/>
                  <a:p>
                    <a:pPr>
                      <a:defRPr sz="1800" b="1" i="0" u="none" strike="noStrike" kern="1200" baseline="0">
                        <a:solidFill>
                          <a:schemeClr val="tx1">
                            <a:lumMod val="50000"/>
                            <a:lumOff val="50000"/>
                          </a:schemeClr>
                        </a:solidFill>
                        <a:latin typeface="+mn-lt"/>
                        <a:ea typeface="+mn-ea"/>
                        <a:cs typeface="+mn-cs"/>
                      </a:defRPr>
                    </a:pPr>
                    <a:fld id="{D9205F3D-6CF3-0F42-9541-B402D6FB25B2}" type="CATEGORYNAME">
                      <a:rPr lang="en-US" sz="1800" smtClean="0">
                        <a:solidFill>
                          <a:schemeClr val="tx1">
                            <a:lumMod val="50000"/>
                            <a:lumOff val="50000"/>
                          </a:schemeClr>
                        </a:solidFill>
                      </a:rPr>
                      <a:pPr>
                        <a:defRPr sz="1800" b="1">
                          <a:solidFill>
                            <a:schemeClr val="tx1">
                              <a:lumMod val="50000"/>
                              <a:lumOff val="50000"/>
                            </a:schemeClr>
                          </a:solidFill>
                        </a:defRPr>
                      </a:pPr>
                      <a:t>[CATEGORY NAME]</a:t>
                    </a:fld>
                    <a:r>
                      <a:rPr lang="en-US" sz="1800" baseline="0" dirty="0">
                        <a:solidFill>
                          <a:schemeClr val="tx1">
                            <a:lumMod val="50000"/>
                            <a:lumOff val="50000"/>
                          </a:schemeClr>
                        </a:solidFill>
                      </a:rPr>
                      <a:t>
</a:t>
                    </a:r>
                    <a:r>
                      <a:rPr lang="en-US" sz="1800" baseline="0" dirty="0" smtClean="0">
                        <a:solidFill>
                          <a:schemeClr val="tx1">
                            <a:lumMod val="50000"/>
                            <a:lumOff val="50000"/>
                          </a:schemeClr>
                        </a:solidFill>
                      </a:rPr>
                      <a:t>~20%</a:t>
                    </a:r>
                  </a:p>
                </c:rich>
              </c:tx>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50000"/>
                          <a:lumOff val="50000"/>
                        </a:schemeClr>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2"/>
                <c:pt idx="0">
                  <c:v>Diabetes cases</c:v>
                </c:pt>
                <c:pt idx="1">
                  <c:v>Remaining</c:v>
                </c:pt>
              </c:strCache>
            </c:strRef>
          </c:cat>
          <c:val>
            <c:numRef>
              <c:f>Sheet1!$B$2:$B$4</c:f>
              <c:numCache>
                <c:formatCode>0.00</c:formatCode>
                <c:ptCount val="3"/>
                <c:pt idx="0">
                  <c:v>399.0</c:v>
                </c:pt>
                <c:pt idx="1">
                  <c:v>109.0</c:v>
                </c:pt>
              </c:numCache>
            </c:numRef>
          </c:val>
        </c:ser>
        <c:dLbls>
          <c:showLegendKey val="0"/>
          <c:showVal val="0"/>
          <c:showCatName val="0"/>
          <c:showSerName val="0"/>
          <c:showPercent val="0"/>
          <c:showBubbleSize val="0"/>
          <c:showLeaderLines val="1"/>
        </c:dLbls>
        <c:firstSliceAng val="93"/>
        <c:holeSize val="75"/>
      </c:doughnutChart>
      <c:spPr>
        <a:noFill/>
        <a:ln>
          <a:noFill/>
        </a:ln>
        <a:effectLst/>
      </c:spPr>
    </c:plotArea>
    <c:plotVisOnly val="1"/>
    <c:dispBlanksAs val="gap"/>
    <c:showDLblsOverMax val="0"/>
  </c:chart>
  <c:spPr>
    <a:solidFill>
      <a:schemeClr val="bg1"/>
    </a:soli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23.jpg"/><Relationship Id="rId4" Type="http://schemas.openxmlformats.org/officeDocument/2006/relationships/image" Target="../media/image24.png"/><Relationship Id="rId5" Type="http://schemas.openxmlformats.org/officeDocument/2006/relationships/image" Target="../media/image25.jpg"/><Relationship Id="rId6" Type="http://schemas.openxmlformats.org/officeDocument/2006/relationships/image" Target="../media/image26.png"/><Relationship Id="rId7" Type="http://schemas.openxmlformats.org/officeDocument/2006/relationships/image" Target="../media/image27.jpg"/><Relationship Id="rId1" Type="http://schemas.openxmlformats.org/officeDocument/2006/relationships/image" Target="../media/image21.png"/><Relationship Id="rId2" Type="http://schemas.openxmlformats.org/officeDocument/2006/relationships/image" Target="../media/image22.jpg"/></Relationships>
</file>

<file path=ppt/diagrams/_rels/data2.xml.rels><?xml version="1.0" encoding="UTF-8" standalone="yes"?>
<Relationships xmlns="http://schemas.openxmlformats.org/package/2006/relationships"><Relationship Id="rId11" Type="http://schemas.openxmlformats.org/officeDocument/2006/relationships/image" Target="../media/image52.png"/><Relationship Id="rId12" Type="http://schemas.openxmlformats.org/officeDocument/2006/relationships/image" Target="../media/image53.png"/><Relationship Id="rId13" Type="http://schemas.openxmlformats.org/officeDocument/2006/relationships/image" Target="../media/image54.png"/><Relationship Id="rId14" Type="http://schemas.openxmlformats.org/officeDocument/2006/relationships/image" Target="../media/image55.png"/><Relationship Id="rId15" Type="http://schemas.openxmlformats.org/officeDocument/2006/relationships/image" Target="../media/image56.png"/><Relationship Id="rId16" Type="http://schemas.openxmlformats.org/officeDocument/2006/relationships/image" Target="../media/image57.png"/><Relationship Id="rId17" Type="http://schemas.openxmlformats.org/officeDocument/2006/relationships/image" Target="../media/image58.png"/><Relationship Id="rId18" Type="http://schemas.openxmlformats.org/officeDocument/2006/relationships/image" Target="../media/image59.png"/><Relationship Id="rId19" Type="http://schemas.openxmlformats.org/officeDocument/2006/relationships/image" Target="../media/image60.emf"/><Relationship Id="rId1" Type="http://schemas.openxmlformats.org/officeDocument/2006/relationships/image" Target="../media/image42.png"/><Relationship Id="rId2" Type="http://schemas.openxmlformats.org/officeDocument/2006/relationships/image" Target="../media/image43.png"/><Relationship Id="rId3" Type="http://schemas.openxmlformats.org/officeDocument/2006/relationships/image" Target="../media/image44.png"/><Relationship Id="rId4" Type="http://schemas.openxmlformats.org/officeDocument/2006/relationships/image" Target="../media/image45.png"/><Relationship Id="rId5" Type="http://schemas.openxmlformats.org/officeDocument/2006/relationships/image" Target="../media/image46.png"/><Relationship Id="rId6" Type="http://schemas.openxmlformats.org/officeDocument/2006/relationships/image" Target="../media/image47.png"/><Relationship Id="rId7" Type="http://schemas.openxmlformats.org/officeDocument/2006/relationships/image" Target="../media/image48.png"/><Relationship Id="rId8" Type="http://schemas.openxmlformats.org/officeDocument/2006/relationships/image" Target="../media/image49.png"/><Relationship Id="rId9" Type="http://schemas.openxmlformats.org/officeDocument/2006/relationships/image" Target="../media/image50.png"/><Relationship Id="rId10" Type="http://schemas.openxmlformats.org/officeDocument/2006/relationships/image" Target="../media/image51.png"/></Relationships>
</file>

<file path=ppt/diagrams/_rels/drawing1.xml.rels><?xml version="1.0" encoding="UTF-8" standalone="yes"?>
<Relationships xmlns="http://schemas.openxmlformats.org/package/2006/relationships"><Relationship Id="rId3" Type="http://schemas.openxmlformats.org/officeDocument/2006/relationships/image" Target="../media/image23.jpg"/><Relationship Id="rId4" Type="http://schemas.openxmlformats.org/officeDocument/2006/relationships/image" Target="../media/image24.png"/><Relationship Id="rId5" Type="http://schemas.openxmlformats.org/officeDocument/2006/relationships/image" Target="../media/image25.jpg"/><Relationship Id="rId6" Type="http://schemas.openxmlformats.org/officeDocument/2006/relationships/image" Target="../media/image26.png"/><Relationship Id="rId7" Type="http://schemas.openxmlformats.org/officeDocument/2006/relationships/image" Target="../media/image27.jpg"/><Relationship Id="rId1" Type="http://schemas.openxmlformats.org/officeDocument/2006/relationships/image" Target="../media/image21.png"/><Relationship Id="rId2" Type="http://schemas.openxmlformats.org/officeDocument/2006/relationships/image" Target="../media/image22.jpg"/></Relationships>
</file>

<file path=ppt/diagrams/_rels/drawing2.xml.rels><?xml version="1.0" encoding="UTF-8" standalone="yes"?>
<Relationships xmlns="http://schemas.openxmlformats.org/package/2006/relationships"><Relationship Id="rId11" Type="http://schemas.openxmlformats.org/officeDocument/2006/relationships/image" Target="../media/image52.png"/><Relationship Id="rId12" Type="http://schemas.openxmlformats.org/officeDocument/2006/relationships/image" Target="../media/image53.png"/><Relationship Id="rId13" Type="http://schemas.openxmlformats.org/officeDocument/2006/relationships/image" Target="../media/image54.png"/><Relationship Id="rId14" Type="http://schemas.openxmlformats.org/officeDocument/2006/relationships/image" Target="../media/image55.png"/><Relationship Id="rId15" Type="http://schemas.openxmlformats.org/officeDocument/2006/relationships/image" Target="../media/image56.png"/><Relationship Id="rId16" Type="http://schemas.openxmlformats.org/officeDocument/2006/relationships/image" Target="../media/image57.png"/><Relationship Id="rId17" Type="http://schemas.openxmlformats.org/officeDocument/2006/relationships/image" Target="../media/image58.png"/><Relationship Id="rId18" Type="http://schemas.openxmlformats.org/officeDocument/2006/relationships/image" Target="../media/image59.png"/><Relationship Id="rId19" Type="http://schemas.openxmlformats.org/officeDocument/2006/relationships/image" Target="../media/image60.emf"/><Relationship Id="rId1" Type="http://schemas.openxmlformats.org/officeDocument/2006/relationships/image" Target="../media/image42.png"/><Relationship Id="rId2" Type="http://schemas.openxmlformats.org/officeDocument/2006/relationships/image" Target="../media/image43.png"/><Relationship Id="rId3" Type="http://schemas.openxmlformats.org/officeDocument/2006/relationships/image" Target="../media/image44.png"/><Relationship Id="rId4" Type="http://schemas.openxmlformats.org/officeDocument/2006/relationships/image" Target="../media/image45.png"/><Relationship Id="rId5" Type="http://schemas.openxmlformats.org/officeDocument/2006/relationships/image" Target="../media/image46.png"/><Relationship Id="rId6" Type="http://schemas.openxmlformats.org/officeDocument/2006/relationships/image" Target="../media/image47.png"/><Relationship Id="rId7" Type="http://schemas.openxmlformats.org/officeDocument/2006/relationships/image" Target="../media/image48.png"/><Relationship Id="rId8" Type="http://schemas.openxmlformats.org/officeDocument/2006/relationships/image" Target="../media/image49.png"/><Relationship Id="rId9" Type="http://schemas.openxmlformats.org/officeDocument/2006/relationships/image" Target="../media/image50.png"/><Relationship Id="rId10" Type="http://schemas.openxmlformats.org/officeDocument/2006/relationships/image" Target="../media/image5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E4D1DA-7321-4543-B1B9-72E9C48F7D94}" type="doc">
      <dgm:prSet loTypeId="urn:microsoft.com/office/officeart/2008/layout/TitledPictureBlocks" loCatId="" qsTypeId="urn:microsoft.com/office/officeart/2005/8/quickstyle/simple2" qsCatId="simple" csTypeId="urn:microsoft.com/office/officeart/2005/8/colors/accent1_2" csCatId="accent1" phldr="1"/>
      <dgm:spPr/>
      <dgm:t>
        <a:bodyPr/>
        <a:lstStyle/>
        <a:p>
          <a:endParaRPr lang="en-US"/>
        </a:p>
      </dgm:t>
    </dgm:pt>
    <dgm:pt modelId="{4C4F3D48-FB42-0F46-8455-30F084EF69A0}">
      <dgm:prSet phldrT="[Text]"/>
      <dgm:spPr/>
      <dgm:t>
        <a:bodyPr/>
        <a:lstStyle/>
        <a:p>
          <a:r>
            <a:rPr lang="en-US" dirty="0" err="1" smtClean="0"/>
            <a:t>Taso</a:t>
          </a:r>
          <a:r>
            <a:rPr lang="en-US" dirty="0" smtClean="0"/>
            <a:t> Pittas, MD MS</a:t>
          </a:r>
          <a:endParaRPr lang="en-US" dirty="0"/>
        </a:p>
      </dgm:t>
    </dgm:pt>
    <dgm:pt modelId="{A7C998FA-63EA-E244-8287-A99F7EF77467}" type="parTrans" cxnId="{F62A1993-EC7C-C947-8FD0-85F231671C0D}">
      <dgm:prSet/>
      <dgm:spPr/>
      <dgm:t>
        <a:bodyPr/>
        <a:lstStyle/>
        <a:p>
          <a:endParaRPr lang="en-US"/>
        </a:p>
      </dgm:t>
    </dgm:pt>
    <dgm:pt modelId="{78B8DA7B-427D-F941-B01F-0AD08EA407E6}" type="sibTrans" cxnId="{F62A1993-EC7C-C947-8FD0-85F231671C0D}">
      <dgm:prSet/>
      <dgm:spPr/>
      <dgm:t>
        <a:bodyPr/>
        <a:lstStyle/>
        <a:p>
          <a:endParaRPr lang="en-US"/>
        </a:p>
      </dgm:t>
    </dgm:pt>
    <dgm:pt modelId="{5A6ACD9B-075D-1A46-B902-B816156B5B3D}">
      <dgm:prSet phldrT="[Text]"/>
      <dgm:spPr/>
      <dgm:t>
        <a:bodyPr/>
        <a:lstStyle/>
        <a:p>
          <a:r>
            <a:rPr lang="en-US" dirty="0" smtClean="0"/>
            <a:t>Principal Investigator</a:t>
          </a:r>
          <a:endParaRPr lang="en-US" dirty="0"/>
        </a:p>
      </dgm:t>
    </dgm:pt>
    <dgm:pt modelId="{F65D1FBD-3167-F547-BCC9-B17A313AE242}" type="parTrans" cxnId="{D7585C50-5215-0840-B014-7DFFE6D17893}">
      <dgm:prSet/>
      <dgm:spPr/>
      <dgm:t>
        <a:bodyPr/>
        <a:lstStyle/>
        <a:p>
          <a:endParaRPr lang="en-US"/>
        </a:p>
      </dgm:t>
    </dgm:pt>
    <dgm:pt modelId="{D2243F5A-FD89-E74E-A84E-A0AC918FFFF5}" type="sibTrans" cxnId="{D7585C50-5215-0840-B014-7DFFE6D17893}">
      <dgm:prSet/>
      <dgm:spPr/>
      <dgm:t>
        <a:bodyPr/>
        <a:lstStyle/>
        <a:p>
          <a:endParaRPr lang="en-US"/>
        </a:p>
      </dgm:t>
    </dgm:pt>
    <dgm:pt modelId="{FF625522-87C1-0B42-B0DA-2527DC9D393F}">
      <dgm:prSet phldrT="[Text]"/>
      <dgm:spPr/>
      <dgm:t>
        <a:bodyPr/>
        <a:lstStyle/>
        <a:p>
          <a:r>
            <a:rPr lang="en-US" dirty="0" smtClean="0"/>
            <a:t>Co-Investigator</a:t>
          </a:r>
          <a:endParaRPr lang="en-US" dirty="0"/>
        </a:p>
      </dgm:t>
    </dgm:pt>
    <dgm:pt modelId="{358FA529-9BC2-1B48-B05D-C2230F48E547}" type="parTrans" cxnId="{BC80D65C-1EF2-F74A-933D-48C3787B49AF}">
      <dgm:prSet/>
      <dgm:spPr/>
      <dgm:t>
        <a:bodyPr/>
        <a:lstStyle/>
        <a:p>
          <a:endParaRPr lang="en-US"/>
        </a:p>
      </dgm:t>
    </dgm:pt>
    <dgm:pt modelId="{955D9AF5-0FB5-A048-9DEE-14F034967833}" type="sibTrans" cxnId="{BC80D65C-1EF2-F74A-933D-48C3787B49AF}">
      <dgm:prSet/>
      <dgm:spPr/>
      <dgm:t>
        <a:bodyPr/>
        <a:lstStyle/>
        <a:p>
          <a:endParaRPr lang="en-US"/>
        </a:p>
      </dgm:t>
    </dgm:pt>
    <dgm:pt modelId="{C1CE7F54-F822-794F-85F0-F6416AE6CAEE}">
      <dgm:prSet phldrT="[Text]"/>
      <dgm:spPr/>
      <dgm:t>
        <a:bodyPr/>
        <a:lstStyle/>
        <a:p>
          <a:r>
            <a:rPr lang="en-US" dirty="0" smtClean="0"/>
            <a:t>Cliff Rosen, MD</a:t>
          </a:r>
          <a:endParaRPr lang="en-US" dirty="0"/>
        </a:p>
      </dgm:t>
    </dgm:pt>
    <dgm:pt modelId="{FDFC8175-3708-E247-82CF-73AD99C9485C}" type="parTrans" cxnId="{6D965A76-3C47-7E44-ACB0-2DE22358BE9C}">
      <dgm:prSet/>
      <dgm:spPr/>
      <dgm:t>
        <a:bodyPr/>
        <a:lstStyle/>
        <a:p>
          <a:endParaRPr lang="en-US"/>
        </a:p>
      </dgm:t>
    </dgm:pt>
    <dgm:pt modelId="{513EE7E8-8891-364C-868A-0D38B7E5E88B}" type="sibTrans" cxnId="{6D965A76-3C47-7E44-ACB0-2DE22358BE9C}">
      <dgm:prSet/>
      <dgm:spPr/>
      <dgm:t>
        <a:bodyPr/>
        <a:lstStyle/>
        <a:p>
          <a:endParaRPr lang="en-US"/>
        </a:p>
      </dgm:t>
    </dgm:pt>
    <dgm:pt modelId="{734208A5-38BF-9E42-92BA-9432C186788D}">
      <dgm:prSet phldrT="[Text]"/>
      <dgm:spPr/>
      <dgm:t>
        <a:bodyPr/>
        <a:lstStyle/>
        <a:p>
          <a:r>
            <a:rPr lang="en-US" dirty="0" smtClean="0"/>
            <a:t>Co</a:t>
          </a:r>
          <a:r>
            <a:rPr lang="en-US" smtClean="0"/>
            <a:t>-investigator</a:t>
          </a:r>
          <a:endParaRPr lang="en-US" dirty="0"/>
        </a:p>
      </dgm:t>
    </dgm:pt>
    <dgm:pt modelId="{0A92285A-99A8-5E4E-AB82-01B9C1265103}" type="parTrans" cxnId="{DC4AD60A-40AE-424E-B3B7-73D5AB86AA65}">
      <dgm:prSet/>
      <dgm:spPr/>
      <dgm:t>
        <a:bodyPr/>
        <a:lstStyle/>
        <a:p>
          <a:endParaRPr lang="en-US"/>
        </a:p>
      </dgm:t>
    </dgm:pt>
    <dgm:pt modelId="{37CCC2C4-D054-0948-8402-29DE68EEAD75}" type="sibTrans" cxnId="{DC4AD60A-40AE-424E-B3B7-73D5AB86AA65}">
      <dgm:prSet/>
      <dgm:spPr/>
      <dgm:t>
        <a:bodyPr/>
        <a:lstStyle/>
        <a:p>
          <a:endParaRPr lang="en-US"/>
        </a:p>
      </dgm:t>
    </dgm:pt>
    <dgm:pt modelId="{6951E7D3-C91B-304A-BDF4-953B2B79907A}">
      <dgm:prSet phldrT="[Text]"/>
      <dgm:spPr/>
      <dgm:t>
        <a:bodyPr/>
        <a:lstStyle/>
        <a:p>
          <a:r>
            <a:rPr lang="en-US" dirty="0" smtClean="0"/>
            <a:t>Bess Dawson-Hughes, MD</a:t>
          </a:r>
          <a:endParaRPr lang="en-US" dirty="0"/>
        </a:p>
      </dgm:t>
    </dgm:pt>
    <dgm:pt modelId="{A92A29BE-7494-7743-B5C8-846B2E816D56}" type="parTrans" cxnId="{AEA264D2-71F9-3443-A1E0-C28972A16310}">
      <dgm:prSet/>
      <dgm:spPr/>
      <dgm:t>
        <a:bodyPr/>
        <a:lstStyle/>
        <a:p>
          <a:endParaRPr lang="en-US"/>
        </a:p>
      </dgm:t>
    </dgm:pt>
    <dgm:pt modelId="{DD4E14E4-C78F-6643-B568-F32F371BED16}" type="sibTrans" cxnId="{AEA264D2-71F9-3443-A1E0-C28972A16310}">
      <dgm:prSet/>
      <dgm:spPr/>
      <dgm:t>
        <a:bodyPr/>
        <a:lstStyle/>
        <a:p>
          <a:endParaRPr lang="en-US"/>
        </a:p>
      </dgm:t>
    </dgm:pt>
    <dgm:pt modelId="{B49AA5C6-4DDA-414E-8F7A-D2C6061D30AF}">
      <dgm:prSet/>
      <dgm:spPr/>
      <dgm:t>
        <a:bodyPr/>
        <a:lstStyle/>
        <a:p>
          <a:r>
            <a:rPr lang="en-US" dirty="0" smtClean="0"/>
            <a:t>Project Manager</a:t>
          </a:r>
          <a:endParaRPr lang="en-US" dirty="0"/>
        </a:p>
      </dgm:t>
    </dgm:pt>
    <dgm:pt modelId="{B86D681E-01AB-8446-8E6A-ED3CF654A676}" type="parTrans" cxnId="{F03159A1-4557-9441-B689-CFEBF3B8D9EC}">
      <dgm:prSet/>
      <dgm:spPr/>
      <dgm:t>
        <a:bodyPr/>
        <a:lstStyle/>
        <a:p>
          <a:endParaRPr lang="en-US"/>
        </a:p>
      </dgm:t>
    </dgm:pt>
    <dgm:pt modelId="{FBC122A9-D36C-9C48-8913-D23EF1E1D345}" type="sibTrans" cxnId="{F03159A1-4557-9441-B689-CFEBF3B8D9EC}">
      <dgm:prSet/>
      <dgm:spPr/>
      <dgm:t>
        <a:bodyPr/>
        <a:lstStyle/>
        <a:p>
          <a:endParaRPr lang="en-US"/>
        </a:p>
      </dgm:t>
    </dgm:pt>
    <dgm:pt modelId="{6B4465DE-C4B3-1F45-9FB0-7FB73C489BCA}">
      <dgm:prSet/>
      <dgm:spPr/>
      <dgm:t>
        <a:bodyPr/>
        <a:lstStyle/>
        <a:p>
          <a:r>
            <a:rPr lang="en-US" dirty="0" smtClean="0"/>
            <a:t>Dave </a:t>
          </a:r>
          <a:r>
            <a:rPr lang="en-US" dirty="0" err="1" smtClean="0"/>
            <a:t>Reboussin</a:t>
          </a:r>
          <a:r>
            <a:rPr lang="en-US" dirty="0" smtClean="0"/>
            <a:t>, PhD</a:t>
          </a:r>
          <a:endParaRPr lang="en-US" dirty="0"/>
        </a:p>
      </dgm:t>
    </dgm:pt>
    <dgm:pt modelId="{BE7041C6-962F-F943-B2DA-FA6161EDCF9B}" type="parTrans" cxnId="{4F604BE4-6496-0E49-A677-94401526A38E}">
      <dgm:prSet/>
      <dgm:spPr/>
      <dgm:t>
        <a:bodyPr/>
        <a:lstStyle/>
        <a:p>
          <a:endParaRPr lang="en-US"/>
        </a:p>
      </dgm:t>
    </dgm:pt>
    <dgm:pt modelId="{BB31E089-335E-AA4B-82AE-FF638D7E350B}" type="sibTrans" cxnId="{4F604BE4-6496-0E49-A677-94401526A38E}">
      <dgm:prSet/>
      <dgm:spPr/>
      <dgm:t>
        <a:bodyPr/>
        <a:lstStyle/>
        <a:p>
          <a:endParaRPr lang="en-US"/>
        </a:p>
      </dgm:t>
    </dgm:pt>
    <dgm:pt modelId="{397EC1DB-B8E6-484F-8521-C186AD555DB2}">
      <dgm:prSet/>
      <dgm:spPr/>
      <dgm:t>
        <a:bodyPr/>
        <a:lstStyle/>
        <a:p>
          <a:r>
            <a:rPr lang="en-US" dirty="0" smtClean="0"/>
            <a:t>Patty Sheehan, RN, MPH, MS</a:t>
          </a:r>
          <a:endParaRPr lang="en-US" dirty="0"/>
        </a:p>
      </dgm:t>
    </dgm:pt>
    <dgm:pt modelId="{ABA526F2-6C97-7C47-933B-5FEF90ED2961}" type="parTrans" cxnId="{A9822413-C3A4-8747-B6AD-C1847EC4E7EF}">
      <dgm:prSet/>
      <dgm:spPr/>
      <dgm:t>
        <a:bodyPr/>
        <a:lstStyle/>
        <a:p>
          <a:endParaRPr lang="en-US"/>
        </a:p>
      </dgm:t>
    </dgm:pt>
    <dgm:pt modelId="{0956245C-156E-CF45-A9BE-105DF0DB5D35}" type="sibTrans" cxnId="{A9822413-C3A4-8747-B6AD-C1847EC4E7EF}">
      <dgm:prSet/>
      <dgm:spPr/>
      <dgm:t>
        <a:bodyPr/>
        <a:lstStyle/>
        <a:p>
          <a:endParaRPr lang="en-US"/>
        </a:p>
      </dgm:t>
    </dgm:pt>
    <dgm:pt modelId="{E6A8A409-BA2E-0740-A785-55864BF8C303}">
      <dgm:prSet/>
      <dgm:spPr/>
      <dgm:t>
        <a:bodyPr/>
        <a:lstStyle/>
        <a:p>
          <a:r>
            <a:rPr lang="en-US" dirty="0" smtClean="0"/>
            <a:t>Lead Statistician</a:t>
          </a:r>
          <a:endParaRPr lang="en-US" dirty="0"/>
        </a:p>
      </dgm:t>
    </dgm:pt>
    <dgm:pt modelId="{F9B08AE6-BDDB-A64D-AD15-699C8FC71DB6}" type="parTrans" cxnId="{2D1684D1-9591-A34F-BAF8-1018C5CDAF68}">
      <dgm:prSet/>
      <dgm:spPr/>
      <dgm:t>
        <a:bodyPr/>
        <a:lstStyle/>
        <a:p>
          <a:endParaRPr lang="en-US"/>
        </a:p>
      </dgm:t>
    </dgm:pt>
    <dgm:pt modelId="{EFF9D115-26C4-9B4E-A9D0-BA43366F4F51}" type="sibTrans" cxnId="{2D1684D1-9591-A34F-BAF8-1018C5CDAF68}">
      <dgm:prSet/>
      <dgm:spPr/>
      <dgm:t>
        <a:bodyPr/>
        <a:lstStyle/>
        <a:p>
          <a:endParaRPr lang="en-US"/>
        </a:p>
      </dgm:t>
    </dgm:pt>
    <dgm:pt modelId="{E00931E7-0C47-1642-9EF3-223E90583392}">
      <dgm:prSet/>
      <dgm:spPr/>
      <dgm:t>
        <a:bodyPr/>
        <a:lstStyle/>
        <a:p>
          <a:r>
            <a:rPr lang="en-US" dirty="0" smtClean="0"/>
            <a:t>Myrlene Staten, MD</a:t>
          </a:r>
          <a:endParaRPr lang="en-US" dirty="0"/>
        </a:p>
      </dgm:t>
    </dgm:pt>
    <dgm:pt modelId="{59C3DC66-ADD0-7445-A6B7-1C0CEB59759A}" type="parTrans" cxnId="{D7AE5F6F-256A-2C41-B854-48F2E93D615F}">
      <dgm:prSet/>
      <dgm:spPr/>
      <dgm:t>
        <a:bodyPr/>
        <a:lstStyle/>
        <a:p>
          <a:endParaRPr lang="en-US"/>
        </a:p>
      </dgm:t>
    </dgm:pt>
    <dgm:pt modelId="{20795CC8-98AF-6740-B516-D8CFCD7AD8EE}" type="sibTrans" cxnId="{D7AE5F6F-256A-2C41-B854-48F2E93D615F}">
      <dgm:prSet/>
      <dgm:spPr/>
      <dgm:t>
        <a:bodyPr/>
        <a:lstStyle/>
        <a:p>
          <a:endParaRPr lang="en-US"/>
        </a:p>
      </dgm:t>
    </dgm:pt>
    <dgm:pt modelId="{278C7689-8418-C74A-BE77-82E3C5E65F90}">
      <dgm:prSet/>
      <dgm:spPr/>
      <dgm:t>
        <a:bodyPr/>
        <a:lstStyle/>
        <a:p>
          <a:r>
            <a:rPr lang="en-US" dirty="0" smtClean="0"/>
            <a:t>Saul </a:t>
          </a:r>
          <a:r>
            <a:rPr lang="en-US" dirty="0" err="1" smtClean="0"/>
            <a:t>Malozowski</a:t>
          </a:r>
          <a:r>
            <a:rPr lang="en-US" dirty="0" smtClean="0"/>
            <a:t>, MD</a:t>
          </a:r>
          <a:endParaRPr lang="en-US" dirty="0"/>
        </a:p>
      </dgm:t>
    </dgm:pt>
    <dgm:pt modelId="{090EFE70-7A27-1244-8A3B-C4C7749C300A}" type="parTrans" cxnId="{7BAE94C0-BB5B-A646-975D-1504DBB3008C}">
      <dgm:prSet/>
      <dgm:spPr/>
      <dgm:t>
        <a:bodyPr/>
        <a:lstStyle/>
        <a:p>
          <a:endParaRPr lang="en-US"/>
        </a:p>
      </dgm:t>
    </dgm:pt>
    <dgm:pt modelId="{5DC5F518-AF10-F745-9C25-A7A4461AACCF}" type="sibTrans" cxnId="{7BAE94C0-BB5B-A646-975D-1504DBB3008C}">
      <dgm:prSet/>
      <dgm:spPr/>
      <dgm:t>
        <a:bodyPr/>
        <a:lstStyle/>
        <a:p>
          <a:endParaRPr lang="en-US"/>
        </a:p>
      </dgm:t>
    </dgm:pt>
    <dgm:pt modelId="{350003B9-3512-B34C-BFC8-444D9D7B484E}">
      <dgm:prSet/>
      <dgm:spPr/>
      <dgm:t>
        <a:bodyPr/>
        <a:lstStyle/>
        <a:p>
          <a:r>
            <a:rPr lang="en-US" dirty="0" smtClean="0"/>
            <a:t>NIDDK Program Official</a:t>
          </a:r>
          <a:endParaRPr lang="en-US" dirty="0"/>
        </a:p>
      </dgm:t>
    </dgm:pt>
    <dgm:pt modelId="{9A138F33-7E0A-164D-9DC4-1EFFC0FEEA0A}" type="parTrans" cxnId="{E2A74737-2E4A-2A4B-8B5B-F8994398269D}">
      <dgm:prSet/>
      <dgm:spPr/>
      <dgm:t>
        <a:bodyPr/>
        <a:lstStyle/>
        <a:p>
          <a:endParaRPr lang="en-US"/>
        </a:p>
      </dgm:t>
    </dgm:pt>
    <dgm:pt modelId="{32D6836F-EB91-DD41-B2E3-CD408985B692}" type="sibTrans" cxnId="{E2A74737-2E4A-2A4B-8B5B-F8994398269D}">
      <dgm:prSet/>
      <dgm:spPr/>
      <dgm:t>
        <a:bodyPr/>
        <a:lstStyle/>
        <a:p>
          <a:endParaRPr lang="en-US"/>
        </a:p>
      </dgm:t>
    </dgm:pt>
    <dgm:pt modelId="{3137E30C-F576-4D43-9B7C-4CE419DE1676}">
      <dgm:prSet/>
      <dgm:spPr/>
      <dgm:t>
        <a:bodyPr/>
        <a:lstStyle/>
        <a:p>
          <a:r>
            <a:rPr lang="en-US" dirty="0" smtClean="0"/>
            <a:t>NIDDK Project Scientist</a:t>
          </a:r>
          <a:endParaRPr lang="en-US" dirty="0"/>
        </a:p>
      </dgm:t>
    </dgm:pt>
    <dgm:pt modelId="{9D10742F-0B32-424C-A675-4DC15D016232}" type="parTrans" cxnId="{8FE3514F-1C3B-B14C-9703-2F0914664D6E}">
      <dgm:prSet/>
      <dgm:spPr/>
      <dgm:t>
        <a:bodyPr/>
        <a:lstStyle/>
        <a:p>
          <a:endParaRPr lang="en-US"/>
        </a:p>
      </dgm:t>
    </dgm:pt>
    <dgm:pt modelId="{CC1A479B-D6A9-0744-8CB7-F1F7F9E40B5E}" type="sibTrans" cxnId="{8FE3514F-1C3B-B14C-9703-2F0914664D6E}">
      <dgm:prSet/>
      <dgm:spPr/>
      <dgm:t>
        <a:bodyPr/>
        <a:lstStyle/>
        <a:p>
          <a:endParaRPr lang="en-US"/>
        </a:p>
      </dgm:t>
    </dgm:pt>
    <dgm:pt modelId="{F75C32E8-22C0-DC41-B01F-D8438AE0D28F}">
      <dgm:prSet/>
      <dgm:spPr/>
      <dgm:t>
        <a:bodyPr/>
        <a:lstStyle/>
        <a:p>
          <a:r>
            <a:rPr lang="en-US" dirty="0" smtClean="0"/>
            <a:t>David Robbins, MD</a:t>
          </a:r>
          <a:endParaRPr lang="en-US" dirty="0"/>
        </a:p>
      </dgm:t>
    </dgm:pt>
    <dgm:pt modelId="{A2F47054-C3B0-AF47-BAC7-2126582529EA}" type="parTrans" cxnId="{B0C66944-4F19-3842-90B8-06B0FBB44F10}">
      <dgm:prSet/>
      <dgm:spPr/>
      <dgm:t>
        <a:bodyPr/>
        <a:lstStyle/>
        <a:p>
          <a:endParaRPr lang="en-US"/>
        </a:p>
      </dgm:t>
    </dgm:pt>
    <dgm:pt modelId="{23066262-6608-6444-A686-C4AC04B70149}" type="sibTrans" cxnId="{B0C66944-4F19-3842-90B8-06B0FBB44F10}">
      <dgm:prSet/>
      <dgm:spPr/>
      <dgm:t>
        <a:bodyPr/>
        <a:lstStyle/>
        <a:p>
          <a:endParaRPr lang="en-US"/>
        </a:p>
      </dgm:t>
    </dgm:pt>
    <dgm:pt modelId="{81F5BD3F-8CB6-7F46-B35E-A04A3A6F0C63}">
      <dgm:prSet/>
      <dgm:spPr/>
      <dgm:t>
        <a:bodyPr/>
        <a:lstStyle/>
        <a:p>
          <a:r>
            <a:rPr lang="en-US" dirty="0" smtClean="0"/>
            <a:t>Co-Investigator</a:t>
          </a:r>
          <a:endParaRPr lang="en-US" dirty="0"/>
        </a:p>
      </dgm:t>
    </dgm:pt>
    <dgm:pt modelId="{E5016C23-6F8A-DB4B-8347-0ED04E0B063F}" type="parTrans" cxnId="{D8B8F37E-FF67-8049-988A-33D734DEFE60}">
      <dgm:prSet/>
      <dgm:spPr/>
      <dgm:t>
        <a:bodyPr/>
        <a:lstStyle/>
        <a:p>
          <a:endParaRPr lang="en-US"/>
        </a:p>
      </dgm:t>
    </dgm:pt>
    <dgm:pt modelId="{17A73642-3F50-4E4F-90EB-A90CE98973E3}" type="sibTrans" cxnId="{D8B8F37E-FF67-8049-988A-33D734DEFE60}">
      <dgm:prSet/>
      <dgm:spPr/>
      <dgm:t>
        <a:bodyPr/>
        <a:lstStyle/>
        <a:p>
          <a:endParaRPr lang="en-US"/>
        </a:p>
      </dgm:t>
    </dgm:pt>
    <dgm:pt modelId="{11B943BD-57BD-5040-9B63-6DA984C3EC4D}" type="pres">
      <dgm:prSet presAssocID="{F3E4D1DA-7321-4543-B1B9-72E9C48F7D94}" presName="rootNode" presStyleCnt="0">
        <dgm:presLayoutVars>
          <dgm:chMax/>
          <dgm:chPref/>
          <dgm:dir/>
          <dgm:animLvl val="lvl"/>
        </dgm:presLayoutVars>
      </dgm:prSet>
      <dgm:spPr/>
      <dgm:t>
        <a:bodyPr/>
        <a:lstStyle/>
        <a:p>
          <a:endParaRPr lang="en-US"/>
        </a:p>
      </dgm:t>
    </dgm:pt>
    <dgm:pt modelId="{CC64C9F1-942C-FB42-8F89-34D3BF35FD86}" type="pres">
      <dgm:prSet presAssocID="{4C4F3D48-FB42-0F46-8455-30F084EF69A0}" presName="composite" presStyleCnt="0"/>
      <dgm:spPr/>
    </dgm:pt>
    <dgm:pt modelId="{0DB76629-D1AD-9F49-8543-0E73912BBC7E}" type="pres">
      <dgm:prSet presAssocID="{4C4F3D48-FB42-0F46-8455-30F084EF69A0}" presName="ParentText" presStyleLbl="node1" presStyleIdx="0" presStyleCnt="8">
        <dgm:presLayoutVars>
          <dgm:chMax val="1"/>
          <dgm:chPref val="1"/>
          <dgm:bulletEnabled val="1"/>
        </dgm:presLayoutVars>
      </dgm:prSet>
      <dgm:spPr/>
      <dgm:t>
        <a:bodyPr/>
        <a:lstStyle/>
        <a:p>
          <a:endParaRPr lang="en-US"/>
        </a:p>
      </dgm:t>
    </dgm:pt>
    <dgm:pt modelId="{84AD6C78-619D-5D49-8B3F-25B621B475FA}" type="pres">
      <dgm:prSet presAssocID="{4C4F3D48-FB42-0F46-8455-30F084EF69A0}" presName="Image" presStyleLbl="bgImgPlace1" presStyleIdx="0" presStyleCnt="8" custScaleX="66134"/>
      <dgm:spPr>
        <a:blipFill rotWithShape="1">
          <a:blip xmlns:r="http://schemas.openxmlformats.org/officeDocument/2006/relationships" r:embed="rId1"/>
          <a:stretch>
            <a:fillRect/>
          </a:stretch>
        </a:blipFill>
      </dgm:spPr>
      <dgm:t>
        <a:bodyPr/>
        <a:lstStyle/>
        <a:p>
          <a:endParaRPr lang="en-US"/>
        </a:p>
      </dgm:t>
    </dgm:pt>
    <dgm:pt modelId="{1755F2A7-DDDC-D847-9F90-EBF364B46A93}" type="pres">
      <dgm:prSet presAssocID="{4C4F3D48-FB42-0F46-8455-30F084EF69A0}" presName="ChildText" presStyleLbl="fgAcc1" presStyleIdx="0" presStyleCnt="8">
        <dgm:presLayoutVars>
          <dgm:chMax val="0"/>
          <dgm:chPref val="0"/>
          <dgm:bulletEnabled val="1"/>
        </dgm:presLayoutVars>
      </dgm:prSet>
      <dgm:spPr/>
      <dgm:t>
        <a:bodyPr/>
        <a:lstStyle/>
        <a:p>
          <a:endParaRPr lang="en-US"/>
        </a:p>
      </dgm:t>
    </dgm:pt>
    <dgm:pt modelId="{9AD7620E-E824-3D4C-8C35-448B5080D2D8}" type="pres">
      <dgm:prSet presAssocID="{78B8DA7B-427D-F941-B01F-0AD08EA407E6}" presName="sibTrans" presStyleCnt="0"/>
      <dgm:spPr/>
    </dgm:pt>
    <dgm:pt modelId="{1D3716A1-9405-8D4E-A39F-5CB4BC1E0F21}" type="pres">
      <dgm:prSet presAssocID="{6951E7D3-C91B-304A-BDF4-953B2B79907A}" presName="composite" presStyleCnt="0"/>
      <dgm:spPr/>
    </dgm:pt>
    <dgm:pt modelId="{9B38A78C-C11E-694B-86F5-B43E5296E5DD}" type="pres">
      <dgm:prSet presAssocID="{6951E7D3-C91B-304A-BDF4-953B2B79907A}" presName="ParentText" presStyleLbl="node1" presStyleIdx="1" presStyleCnt="8">
        <dgm:presLayoutVars>
          <dgm:chMax val="1"/>
          <dgm:chPref val="1"/>
          <dgm:bulletEnabled val="1"/>
        </dgm:presLayoutVars>
      </dgm:prSet>
      <dgm:spPr/>
      <dgm:t>
        <a:bodyPr/>
        <a:lstStyle/>
        <a:p>
          <a:endParaRPr lang="en-US"/>
        </a:p>
      </dgm:t>
    </dgm:pt>
    <dgm:pt modelId="{77F87A98-F17E-3741-8F41-EC271CCB169E}" type="pres">
      <dgm:prSet presAssocID="{6951E7D3-C91B-304A-BDF4-953B2B79907A}" presName="Image" presStyleLbl="bgImgPlace1" presStyleIdx="1" presStyleCnt="8"/>
      <dgm:spPr>
        <a:blipFill>
          <a:blip xmlns:r="http://schemas.openxmlformats.org/officeDocument/2006/relationships" r:embed="rId2">
            <a:extLst>
              <a:ext uri="{28A0092B-C50C-407E-A947-70E740481C1C}">
                <a14:useLocalDpi xmlns:a14="http://schemas.microsoft.com/office/drawing/2010/main" val="0"/>
              </a:ext>
            </a:extLst>
          </a:blip>
          <a:srcRect/>
          <a:stretch>
            <a:fillRect t="-39000" b="-39000"/>
          </a:stretch>
        </a:blipFill>
      </dgm:spPr>
      <dgm:t>
        <a:bodyPr/>
        <a:lstStyle/>
        <a:p>
          <a:endParaRPr lang="en-US"/>
        </a:p>
      </dgm:t>
    </dgm:pt>
    <dgm:pt modelId="{F37B62C1-7B49-5A49-A545-CE2047CEF3AC}" type="pres">
      <dgm:prSet presAssocID="{6951E7D3-C91B-304A-BDF4-953B2B79907A}" presName="ChildText" presStyleLbl="fgAcc1" presStyleIdx="1" presStyleCnt="8">
        <dgm:presLayoutVars>
          <dgm:chMax val="0"/>
          <dgm:chPref val="0"/>
          <dgm:bulletEnabled val="1"/>
        </dgm:presLayoutVars>
      </dgm:prSet>
      <dgm:spPr/>
      <dgm:t>
        <a:bodyPr/>
        <a:lstStyle/>
        <a:p>
          <a:endParaRPr lang="en-US"/>
        </a:p>
      </dgm:t>
    </dgm:pt>
    <dgm:pt modelId="{C9EF4622-D2E8-9148-A316-AA329C368A89}" type="pres">
      <dgm:prSet presAssocID="{DD4E14E4-C78F-6643-B568-F32F371BED16}" presName="sibTrans" presStyleCnt="0"/>
      <dgm:spPr/>
    </dgm:pt>
    <dgm:pt modelId="{BB0317E4-6D2E-064D-993B-8507EEFF6416}" type="pres">
      <dgm:prSet presAssocID="{C1CE7F54-F822-794F-85F0-F6416AE6CAEE}" presName="composite" presStyleCnt="0"/>
      <dgm:spPr/>
    </dgm:pt>
    <dgm:pt modelId="{1DCBAF2F-F854-6A41-AE9B-DC88A74E5B02}" type="pres">
      <dgm:prSet presAssocID="{C1CE7F54-F822-794F-85F0-F6416AE6CAEE}" presName="ParentText" presStyleLbl="node1" presStyleIdx="2" presStyleCnt="8">
        <dgm:presLayoutVars>
          <dgm:chMax val="1"/>
          <dgm:chPref val="1"/>
          <dgm:bulletEnabled val="1"/>
        </dgm:presLayoutVars>
      </dgm:prSet>
      <dgm:spPr/>
      <dgm:t>
        <a:bodyPr/>
        <a:lstStyle/>
        <a:p>
          <a:endParaRPr lang="en-US"/>
        </a:p>
      </dgm:t>
    </dgm:pt>
    <dgm:pt modelId="{40E0FA1B-C641-B243-ADEF-0B0786F694EF}" type="pres">
      <dgm:prSet presAssocID="{C1CE7F54-F822-794F-85F0-F6416AE6CAEE}" presName="Image" presStyleLbl="bgImgPlace1" presStyleIdx="2" presStyleCnt="8"/>
      <dgm:spPr>
        <a:blipFill>
          <a:blip xmlns:r="http://schemas.openxmlformats.org/officeDocument/2006/relationships" r:embed="rId3">
            <a:extLst>
              <a:ext uri="{28A0092B-C50C-407E-A947-70E740481C1C}">
                <a14:useLocalDpi xmlns:a14="http://schemas.microsoft.com/office/drawing/2010/main" val="0"/>
              </a:ext>
            </a:extLst>
          </a:blip>
          <a:srcRect/>
          <a:stretch>
            <a:fillRect t="-24000" b="-24000"/>
          </a:stretch>
        </a:blipFill>
      </dgm:spPr>
      <dgm:t>
        <a:bodyPr/>
        <a:lstStyle/>
        <a:p>
          <a:endParaRPr lang="en-US"/>
        </a:p>
      </dgm:t>
    </dgm:pt>
    <dgm:pt modelId="{341B6AC4-F60D-074C-86AD-7D64E64AFFC3}" type="pres">
      <dgm:prSet presAssocID="{C1CE7F54-F822-794F-85F0-F6416AE6CAEE}" presName="ChildText" presStyleLbl="fgAcc1" presStyleIdx="2" presStyleCnt="8">
        <dgm:presLayoutVars>
          <dgm:chMax val="0"/>
          <dgm:chPref val="0"/>
          <dgm:bulletEnabled val="1"/>
        </dgm:presLayoutVars>
      </dgm:prSet>
      <dgm:spPr/>
      <dgm:t>
        <a:bodyPr/>
        <a:lstStyle/>
        <a:p>
          <a:endParaRPr lang="en-US"/>
        </a:p>
      </dgm:t>
    </dgm:pt>
    <dgm:pt modelId="{59527C4B-D7EF-1544-A1BB-DF7F2610F12E}" type="pres">
      <dgm:prSet presAssocID="{513EE7E8-8891-364C-868A-0D38B7E5E88B}" presName="sibTrans" presStyleCnt="0"/>
      <dgm:spPr/>
    </dgm:pt>
    <dgm:pt modelId="{E4EF00E1-AAE0-8F47-B721-61695BBCE4AC}" type="pres">
      <dgm:prSet presAssocID="{397EC1DB-B8E6-484F-8521-C186AD555DB2}" presName="composite" presStyleCnt="0"/>
      <dgm:spPr/>
    </dgm:pt>
    <dgm:pt modelId="{56AEE752-7C19-C34D-B0AF-1055E1B5E8F0}" type="pres">
      <dgm:prSet presAssocID="{397EC1DB-B8E6-484F-8521-C186AD555DB2}" presName="ParentText" presStyleLbl="node1" presStyleIdx="3" presStyleCnt="8">
        <dgm:presLayoutVars>
          <dgm:chMax val="1"/>
          <dgm:chPref val="1"/>
          <dgm:bulletEnabled val="1"/>
        </dgm:presLayoutVars>
      </dgm:prSet>
      <dgm:spPr/>
      <dgm:t>
        <a:bodyPr/>
        <a:lstStyle/>
        <a:p>
          <a:endParaRPr lang="en-US"/>
        </a:p>
      </dgm:t>
    </dgm:pt>
    <dgm:pt modelId="{769618D2-34F5-FD4D-A431-490D47FF4A41}" type="pres">
      <dgm:prSet presAssocID="{397EC1DB-B8E6-484F-8521-C186AD555DB2}" presName="Image" presStyleLbl="bgImgPlace1" presStyleIdx="3" presStyleCnt="8"/>
      <dgm:spPr>
        <a:blipFill rotWithShape="1">
          <a:blip xmlns:r="http://schemas.openxmlformats.org/officeDocument/2006/relationships" r:embed="rId4"/>
          <a:stretch>
            <a:fillRect/>
          </a:stretch>
        </a:blipFill>
      </dgm:spPr>
      <dgm:t>
        <a:bodyPr/>
        <a:lstStyle/>
        <a:p>
          <a:endParaRPr lang="en-US"/>
        </a:p>
      </dgm:t>
    </dgm:pt>
    <dgm:pt modelId="{D59BBEF2-5E92-5D44-8ADF-6C4F38329A4D}" type="pres">
      <dgm:prSet presAssocID="{397EC1DB-B8E6-484F-8521-C186AD555DB2}" presName="ChildText" presStyleLbl="fgAcc1" presStyleIdx="3" presStyleCnt="8">
        <dgm:presLayoutVars>
          <dgm:chMax val="0"/>
          <dgm:chPref val="0"/>
          <dgm:bulletEnabled val="1"/>
        </dgm:presLayoutVars>
      </dgm:prSet>
      <dgm:spPr/>
      <dgm:t>
        <a:bodyPr/>
        <a:lstStyle/>
        <a:p>
          <a:endParaRPr lang="en-US"/>
        </a:p>
      </dgm:t>
    </dgm:pt>
    <dgm:pt modelId="{9689B90A-1DC9-574A-AF08-3C1D0878FF22}" type="pres">
      <dgm:prSet presAssocID="{0956245C-156E-CF45-A9BE-105DF0DB5D35}" presName="sibTrans" presStyleCnt="0"/>
      <dgm:spPr/>
    </dgm:pt>
    <dgm:pt modelId="{F478F2A3-F418-0449-8E9C-E064FB631A12}" type="pres">
      <dgm:prSet presAssocID="{6B4465DE-C4B3-1F45-9FB0-7FB73C489BCA}" presName="composite" presStyleCnt="0"/>
      <dgm:spPr/>
    </dgm:pt>
    <dgm:pt modelId="{5B7838D1-05D8-DE4D-913D-63FAFD551810}" type="pres">
      <dgm:prSet presAssocID="{6B4465DE-C4B3-1F45-9FB0-7FB73C489BCA}" presName="ParentText" presStyleLbl="node1" presStyleIdx="4" presStyleCnt="8">
        <dgm:presLayoutVars>
          <dgm:chMax val="1"/>
          <dgm:chPref val="1"/>
          <dgm:bulletEnabled val="1"/>
        </dgm:presLayoutVars>
      </dgm:prSet>
      <dgm:spPr/>
      <dgm:t>
        <a:bodyPr/>
        <a:lstStyle/>
        <a:p>
          <a:endParaRPr lang="en-US"/>
        </a:p>
      </dgm:t>
    </dgm:pt>
    <dgm:pt modelId="{035BB6D6-8850-014E-A40E-F3082E1BA690}" type="pres">
      <dgm:prSet presAssocID="{6B4465DE-C4B3-1F45-9FB0-7FB73C489BCA}" presName="Image" presStyleLbl="bgImgPlace1" presStyleIdx="4" presStyleCnt="8"/>
      <dgm:spPr>
        <a:blipFill>
          <a:blip xmlns:r="http://schemas.openxmlformats.org/officeDocument/2006/relationships" r:embed="rId5">
            <a:extLst>
              <a:ext uri="{28A0092B-C50C-407E-A947-70E740481C1C}">
                <a14:useLocalDpi xmlns:a14="http://schemas.microsoft.com/office/drawing/2010/main" val="0"/>
              </a:ext>
            </a:extLst>
          </a:blip>
          <a:srcRect/>
          <a:stretch>
            <a:fillRect t="-27000" b="-27000"/>
          </a:stretch>
        </a:blipFill>
      </dgm:spPr>
      <dgm:t>
        <a:bodyPr/>
        <a:lstStyle/>
        <a:p>
          <a:endParaRPr lang="en-US"/>
        </a:p>
      </dgm:t>
    </dgm:pt>
    <dgm:pt modelId="{47B4CDFE-0DF3-A64B-BE56-64FCCC8B0AC2}" type="pres">
      <dgm:prSet presAssocID="{6B4465DE-C4B3-1F45-9FB0-7FB73C489BCA}" presName="ChildText" presStyleLbl="fgAcc1" presStyleIdx="4" presStyleCnt="8">
        <dgm:presLayoutVars>
          <dgm:chMax val="0"/>
          <dgm:chPref val="0"/>
          <dgm:bulletEnabled val="1"/>
        </dgm:presLayoutVars>
      </dgm:prSet>
      <dgm:spPr/>
      <dgm:t>
        <a:bodyPr/>
        <a:lstStyle/>
        <a:p>
          <a:endParaRPr lang="en-US"/>
        </a:p>
      </dgm:t>
    </dgm:pt>
    <dgm:pt modelId="{38A96FB9-BB57-C945-99A3-2CDB787F9A9E}" type="pres">
      <dgm:prSet presAssocID="{BB31E089-335E-AA4B-82AE-FF638D7E350B}" presName="sibTrans" presStyleCnt="0"/>
      <dgm:spPr/>
    </dgm:pt>
    <dgm:pt modelId="{37D577B2-9744-AA4F-9EE1-5F1A368BAACB}" type="pres">
      <dgm:prSet presAssocID="{F75C32E8-22C0-DC41-B01F-D8438AE0D28F}" presName="composite" presStyleCnt="0"/>
      <dgm:spPr/>
    </dgm:pt>
    <dgm:pt modelId="{264AC510-FF39-FB4E-997E-A488423D8D71}" type="pres">
      <dgm:prSet presAssocID="{F75C32E8-22C0-DC41-B01F-D8438AE0D28F}" presName="ParentText" presStyleLbl="node1" presStyleIdx="5" presStyleCnt="8">
        <dgm:presLayoutVars>
          <dgm:chMax val="1"/>
          <dgm:chPref val="1"/>
          <dgm:bulletEnabled val="1"/>
        </dgm:presLayoutVars>
      </dgm:prSet>
      <dgm:spPr/>
      <dgm:t>
        <a:bodyPr/>
        <a:lstStyle/>
        <a:p>
          <a:endParaRPr lang="en-US"/>
        </a:p>
      </dgm:t>
    </dgm:pt>
    <dgm:pt modelId="{1D380B0A-D4C3-BB49-AFFE-54C0ABA0EC32}" type="pres">
      <dgm:prSet presAssocID="{F75C32E8-22C0-DC41-B01F-D8438AE0D28F}" presName="Image" presStyleLbl="bgImgPlace1" presStyleIdx="5" presStyleCnt="8" custScaleX="70525"/>
      <dgm:spPr>
        <a:blipFill rotWithShape="1">
          <a:blip xmlns:r="http://schemas.openxmlformats.org/officeDocument/2006/relationships" r:embed="rId6"/>
          <a:stretch>
            <a:fillRect/>
          </a:stretch>
        </a:blipFill>
      </dgm:spPr>
      <dgm:t>
        <a:bodyPr/>
        <a:lstStyle/>
        <a:p>
          <a:endParaRPr lang="en-US"/>
        </a:p>
      </dgm:t>
    </dgm:pt>
    <dgm:pt modelId="{15491ECA-5174-6443-8054-82681F948833}" type="pres">
      <dgm:prSet presAssocID="{F75C32E8-22C0-DC41-B01F-D8438AE0D28F}" presName="ChildText" presStyleLbl="fgAcc1" presStyleIdx="5" presStyleCnt="8">
        <dgm:presLayoutVars>
          <dgm:chMax val="0"/>
          <dgm:chPref val="0"/>
          <dgm:bulletEnabled val="1"/>
        </dgm:presLayoutVars>
      </dgm:prSet>
      <dgm:spPr/>
      <dgm:t>
        <a:bodyPr/>
        <a:lstStyle/>
        <a:p>
          <a:endParaRPr lang="en-US"/>
        </a:p>
      </dgm:t>
    </dgm:pt>
    <dgm:pt modelId="{49F83474-959D-ED4F-8A84-E6F7B814B6E2}" type="pres">
      <dgm:prSet presAssocID="{23066262-6608-6444-A686-C4AC04B70149}" presName="sibTrans" presStyleCnt="0"/>
      <dgm:spPr/>
    </dgm:pt>
    <dgm:pt modelId="{217ED1FF-94D6-4640-87F3-0E64248CAA91}" type="pres">
      <dgm:prSet presAssocID="{E00931E7-0C47-1642-9EF3-223E90583392}" presName="composite" presStyleCnt="0"/>
      <dgm:spPr/>
    </dgm:pt>
    <dgm:pt modelId="{935110F2-F216-7E49-B394-1CB4F2D7672B}" type="pres">
      <dgm:prSet presAssocID="{E00931E7-0C47-1642-9EF3-223E90583392}" presName="ParentText" presStyleLbl="node1" presStyleIdx="6" presStyleCnt="8" custLinFactNeighborX="-3991" custLinFactNeighborY="8529">
        <dgm:presLayoutVars>
          <dgm:chMax val="1"/>
          <dgm:chPref val="1"/>
          <dgm:bulletEnabled val="1"/>
        </dgm:presLayoutVars>
      </dgm:prSet>
      <dgm:spPr/>
      <dgm:t>
        <a:bodyPr/>
        <a:lstStyle/>
        <a:p>
          <a:endParaRPr lang="en-US"/>
        </a:p>
      </dgm:t>
    </dgm:pt>
    <dgm:pt modelId="{6C98991A-A7C4-E04D-8970-6FCE4866733F}" type="pres">
      <dgm:prSet presAssocID="{E00931E7-0C47-1642-9EF3-223E90583392}" presName="Image" presStyleLbl="bgImgPlace1" presStyleIdx="6" presStyleCnt="8" custLinFactNeighborX="-3991" custLinFactNeighborY="1469"/>
      <dgm:spPr/>
    </dgm:pt>
    <dgm:pt modelId="{068634E2-7B4C-7046-BE4E-CE7B29F2CFA6}" type="pres">
      <dgm:prSet presAssocID="{E00931E7-0C47-1642-9EF3-223E90583392}" presName="ChildText" presStyleLbl="fgAcc1" presStyleIdx="6" presStyleCnt="8" custLinFactX="-100000" custLinFactNeighborX="-152553" custLinFactNeighborY="2865">
        <dgm:presLayoutVars>
          <dgm:chMax val="0"/>
          <dgm:chPref val="0"/>
          <dgm:bulletEnabled val="1"/>
        </dgm:presLayoutVars>
      </dgm:prSet>
      <dgm:spPr/>
      <dgm:t>
        <a:bodyPr/>
        <a:lstStyle/>
        <a:p>
          <a:endParaRPr lang="en-US"/>
        </a:p>
      </dgm:t>
    </dgm:pt>
    <dgm:pt modelId="{606E361E-5A30-EB4D-86BD-32D521747192}" type="pres">
      <dgm:prSet presAssocID="{20795CC8-98AF-6740-B516-D8CFCD7AD8EE}" presName="sibTrans" presStyleCnt="0"/>
      <dgm:spPr/>
    </dgm:pt>
    <dgm:pt modelId="{83568C57-4438-124B-A7A2-2286E1291635}" type="pres">
      <dgm:prSet presAssocID="{278C7689-8418-C74A-BE77-82E3C5E65F90}" presName="composite" presStyleCnt="0"/>
      <dgm:spPr/>
    </dgm:pt>
    <dgm:pt modelId="{8432188F-4B76-FE48-86C9-4662316A6335}" type="pres">
      <dgm:prSet presAssocID="{278C7689-8418-C74A-BE77-82E3C5E65F90}" presName="ParentText" presStyleLbl="node1" presStyleIdx="7" presStyleCnt="8" custLinFactNeighborX="8879" custLinFactNeighborY="8529">
        <dgm:presLayoutVars>
          <dgm:chMax val="1"/>
          <dgm:chPref val="1"/>
          <dgm:bulletEnabled val="1"/>
        </dgm:presLayoutVars>
      </dgm:prSet>
      <dgm:spPr/>
      <dgm:t>
        <a:bodyPr/>
        <a:lstStyle/>
        <a:p>
          <a:endParaRPr lang="en-US"/>
        </a:p>
      </dgm:t>
    </dgm:pt>
    <dgm:pt modelId="{09543A09-8A10-C54D-813A-BB5983CFBEB8}" type="pres">
      <dgm:prSet presAssocID="{278C7689-8418-C74A-BE77-82E3C5E65F90}" presName="Image" presStyleLbl="bgImgPlace1" presStyleIdx="7" presStyleCnt="8" custLinFactNeighborX="8879" custLinFactNeighborY="1469"/>
      <dgm:spPr>
        <a:blipFill>
          <a:blip xmlns:r="http://schemas.openxmlformats.org/officeDocument/2006/relationships" r:embed="rId7">
            <a:extLst>
              <a:ext uri="{28A0092B-C50C-407E-A947-70E740481C1C}">
                <a14:useLocalDpi xmlns:a14="http://schemas.microsoft.com/office/drawing/2010/main" val="0"/>
              </a:ext>
            </a:extLst>
          </a:blip>
          <a:srcRect/>
          <a:stretch>
            <a:fillRect t="-31000" b="-31000"/>
          </a:stretch>
        </a:blipFill>
      </dgm:spPr>
      <dgm:t>
        <a:bodyPr/>
        <a:lstStyle/>
        <a:p>
          <a:endParaRPr lang="en-US"/>
        </a:p>
      </dgm:t>
    </dgm:pt>
    <dgm:pt modelId="{D4897F9B-C56E-E147-9442-A8A91893FDA6}" type="pres">
      <dgm:prSet presAssocID="{278C7689-8418-C74A-BE77-82E3C5E65F90}" presName="ChildText" presStyleLbl="fgAcc1" presStyleIdx="7" presStyleCnt="8" custLinFactNeighborX="18725" custLinFactNeighborY="2521">
        <dgm:presLayoutVars>
          <dgm:chMax val="0"/>
          <dgm:chPref val="0"/>
          <dgm:bulletEnabled val="1"/>
        </dgm:presLayoutVars>
      </dgm:prSet>
      <dgm:spPr/>
      <dgm:t>
        <a:bodyPr/>
        <a:lstStyle/>
        <a:p>
          <a:endParaRPr lang="en-US"/>
        </a:p>
      </dgm:t>
    </dgm:pt>
  </dgm:ptLst>
  <dgm:cxnLst>
    <dgm:cxn modelId="{A6C8E3F8-B2AF-1F4A-BA87-64AE213F4DF1}" type="presOf" srcId="{B49AA5C6-4DDA-414E-8F7A-D2C6061D30AF}" destId="{D59BBEF2-5E92-5D44-8ADF-6C4F38329A4D}" srcOrd="0" destOrd="0" presId="urn:microsoft.com/office/officeart/2008/layout/TitledPictureBlocks"/>
    <dgm:cxn modelId="{CD9D4C87-9E72-2D43-86B7-FB3DCDA15F35}" type="presOf" srcId="{3137E30C-F576-4D43-9B7C-4CE419DE1676}" destId="{068634E2-7B4C-7046-BE4E-CE7B29F2CFA6}" srcOrd="0" destOrd="0" presId="urn:microsoft.com/office/officeart/2008/layout/TitledPictureBlocks"/>
    <dgm:cxn modelId="{F62A1993-EC7C-C947-8FD0-85F231671C0D}" srcId="{F3E4D1DA-7321-4543-B1B9-72E9C48F7D94}" destId="{4C4F3D48-FB42-0F46-8455-30F084EF69A0}" srcOrd="0" destOrd="0" parTransId="{A7C998FA-63EA-E244-8287-A99F7EF77467}" sibTransId="{78B8DA7B-427D-F941-B01F-0AD08EA407E6}"/>
    <dgm:cxn modelId="{7BAE94C0-BB5B-A646-975D-1504DBB3008C}" srcId="{F3E4D1DA-7321-4543-B1B9-72E9C48F7D94}" destId="{278C7689-8418-C74A-BE77-82E3C5E65F90}" srcOrd="7" destOrd="0" parTransId="{090EFE70-7A27-1244-8A3B-C4C7749C300A}" sibTransId="{5DC5F518-AF10-F745-9C25-A7A4461AACCF}"/>
    <dgm:cxn modelId="{1A91BD5B-5C0E-954D-8440-BE723AAFAEDE}" type="presOf" srcId="{6951E7D3-C91B-304A-BDF4-953B2B79907A}" destId="{9B38A78C-C11E-694B-86F5-B43E5296E5DD}" srcOrd="0" destOrd="0" presId="urn:microsoft.com/office/officeart/2008/layout/TitledPictureBlocks"/>
    <dgm:cxn modelId="{07734534-A050-F046-976D-0DBAFBE22CEC}" type="presOf" srcId="{6B4465DE-C4B3-1F45-9FB0-7FB73C489BCA}" destId="{5B7838D1-05D8-DE4D-913D-63FAFD551810}" srcOrd="0" destOrd="0" presId="urn:microsoft.com/office/officeart/2008/layout/TitledPictureBlocks"/>
    <dgm:cxn modelId="{1C667B6E-95C0-ED40-8672-446BC64B87C0}" type="presOf" srcId="{4C4F3D48-FB42-0F46-8455-30F084EF69A0}" destId="{0DB76629-D1AD-9F49-8543-0E73912BBC7E}" srcOrd="0" destOrd="0" presId="urn:microsoft.com/office/officeart/2008/layout/TitledPictureBlocks"/>
    <dgm:cxn modelId="{8FE3514F-1C3B-B14C-9703-2F0914664D6E}" srcId="{E00931E7-0C47-1642-9EF3-223E90583392}" destId="{3137E30C-F576-4D43-9B7C-4CE419DE1676}" srcOrd="0" destOrd="0" parTransId="{9D10742F-0B32-424C-A675-4DC15D016232}" sibTransId="{CC1A479B-D6A9-0744-8CB7-F1F7F9E40B5E}"/>
    <dgm:cxn modelId="{87000E6E-A068-4743-89FE-69D83F34D764}" type="presOf" srcId="{FF625522-87C1-0B42-B0DA-2527DC9D393F}" destId="{F37B62C1-7B49-5A49-A545-CE2047CEF3AC}" srcOrd="0" destOrd="0" presId="urn:microsoft.com/office/officeart/2008/layout/TitledPictureBlocks"/>
    <dgm:cxn modelId="{2D1684D1-9591-A34F-BAF8-1018C5CDAF68}" srcId="{6B4465DE-C4B3-1F45-9FB0-7FB73C489BCA}" destId="{E6A8A409-BA2E-0740-A785-55864BF8C303}" srcOrd="0" destOrd="0" parTransId="{F9B08AE6-BDDB-A64D-AD15-699C8FC71DB6}" sibTransId="{EFF9D115-26C4-9B4E-A9D0-BA43366F4F51}"/>
    <dgm:cxn modelId="{E2A74737-2E4A-2A4B-8B5B-F8994398269D}" srcId="{278C7689-8418-C74A-BE77-82E3C5E65F90}" destId="{350003B9-3512-B34C-BFC8-444D9D7B484E}" srcOrd="0" destOrd="0" parTransId="{9A138F33-7E0A-164D-9DC4-1EFFC0FEEA0A}" sibTransId="{32D6836F-EB91-DD41-B2E3-CD408985B692}"/>
    <dgm:cxn modelId="{072775F8-EA0F-DE4A-8821-DB5DBADB33A3}" type="presOf" srcId="{397EC1DB-B8E6-484F-8521-C186AD555DB2}" destId="{56AEE752-7C19-C34D-B0AF-1055E1B5E8F0}" srcOrd="0" destOrd="0" presId="urn:microsoft.com/office/officeart/2008/layout/TitledPictureBlocks"/>
    <dgm:cxn modelId="{BC80D65C-1EF2-F74A-933D-48C3787B49AF}" srcId="{6951E7D3-C91B-304A-BDF4-953B2B79907A}" destId="{FF625522-87C1-0B42-B0DA-2527DC9D393F}" srcOrd="0" destOrd="0" parTransId="{358FA529-9BC2-1B48-B05D-C2230F48E547}" sibTransId="{955D9AF5-0FB5-A048-9DEE-14F034967833}"/>
    <dgm:cxn modelId="{F03159A1-4557-9441-B689-CFEBF3B8D9EC}" srcId="{397EC1DB-B8E6-484F-8521-C186AD555DB2}" destId="{B49AA5C6-4DDA-414E-8F7A-D2C6061D30AF}" srcOrd="0" destOrd="0" parTransId="{B86D681E-01AB-8446-8E6A-ED3CF654A676}" sibTransId="{FBC122A9-D36C-9C48-8913-D23EF1E1D345}"/>
    <dgm:cxn modelId="{2A8BF6BF-BF41-414E-A069-5CCDC7B06644}" type="presOf" srcId="{E00931E7-0C47-1642-9EF3-223E90583392}" destId="{935110F2-F216-7E49-B394-1CB4F2D7672B}" srcOrd="0" destOrd="0" presId="urn:microsoft.com/office/officeart/2008/layout/TitledPictureBlocks"/>
    <dgm:cxn modelId="{3A74D69C-6EFC-D847-BBE2-4551016C1812}" type="presOf" srcId="{5A6ACD9B-075D-1A46-B902-B816156B5B3D}" destId="{1755F2A7-DDDC-D847-9F90-EBF364B46A93}" srcOrd="0" destOrd="0" presId="urn:microsoft.com/office/officeart/2008/layout/TitledPictureBlocks"/>
    <dgm:cxn modelId="{53619066-2C32-CF45-8705-C10D68D610BC}" type="presOf" srcId="{81F5BD3F-8CB6-7F46-B35E-A04A3A6F0C63}" destId="{15491ECA-5174-6443-8054-82681F948833}" srcOrd="0" destOrd="0" presId="urn:microsoft.com/office/officeart/2008/layout/TitledPictureBlocks"/>
    <dgm:cxn modelId="{B0C66944-4F19-3842-90B8-06B0FBB44F10}" srcId="{F3E4D1DA-7321-4543-B1B9-72E9C48F7D94}" destId="{F75C32E8-22C0-DC41-B01F-D8438AE0D28F}" srcOrd="5" destOrd="0" parTransId="{A2F47054-C3B0-AF47-BAC7-2126582529EA}" sibTransId="{23066262-6608-6444-A686-C4AC04B70149}"/>
    <dgm:cxn modelId="{9C1C2531-902E-7F40-A078-A864EE333C60}" type="presOf" srcId="{278C7689-8418-C74A-BE77-82E3C5E65F90}" destId="{8432188F-4B76-FE48-86C9-4662316A6335}" srcOrd="0" destOrd="0" presId="urn:microsoft.com/office/officeart/2008/layout/TitledPictureBlocks"/>
    <dgm:cxn modelId="{4F604BE4-6496-0E49-A677-94401526A38E}" srcId="{F3E4D1DA-7321-4543-B1B9-72E9C48F7D94}" destId="{6B4465DE-C4B3-1F45-9FB0-7FB73C489BCA}" srcOrd="4" destOrd="0" parTransId="{BE7041C6-962F-F943-B2DA-FA6161EDCF9B}" sibTransId="{BB31E089-335E-AA4B-82AE-FF638D7E350B}"/>
    <dgm:cxn modelId="{A9822413-C3A4-8747-B6AD-C1847EC4E7EF}" srcId="{F3E4D1DA-7321-4543-B1B9-72E9C48F7D94}" destId="{397EC1DB-B8E6-484F-8521-C186AD555DB2}" srcOrd="3" destOrd="0" parTransId="{ABA526F2-6C97-7C47-933B-5FEF90ED2961}" sibTransId="{0956245C-156E-CF45-A9BE-105DF0DB5D35}"/>
    <dgm:cxn modelId="{DC4AD60A-40AE-424E-B3B7-73D5AB86AA65}" srcId="{C1CE7F54-F822-794F-85F0-F6416AE6CAEE}" destId="{734208A5-38BF-9E42-92BA-9432C186788D}" srcOrd="0" destOrd="0" parTransId="{0A92285A-99A8-5E4E-AB82-01B9C1265103}" sibTransId="{37CCC2C4-D054-0948-8402-29DE68EEAD75}"/>
    <dgm:cxn modelId="{D7585C50-5215-0840-B014-7DFFE6D17893}" srcId="{4C4F3D48-FB42-0F46-8455-30F084EF69A0}" destId="{5A6ACD9B-075D-1A46-B902-B816156B5B3D}" srcOrd="0" destOrd="0" parTransId="{F65D1FBD-3167-F547-BCC9-B17A313AE242}" sibTransId="{D2243F5A-FD89-E74E-A84E-A0AC918FFFF5}"/>
    <dgm:cxn modelId="{B2C2B0D4-0637-D743-8BD9-3DC6108C6C09}" type="presOf" srcId="{E6A8A409-BA2E-0740-A785-55864BF8C303}" destId="{47B4CDFE-0DF3-A64B-BE56-64FCCC8B0AC2}" srcOrd="0" destOrd="0" presId="urn:microsoft.com/office/officeart/2008/layout/TitledPictureBlocks"/>
    <dgm:cxn modelId="{D7AE5F6F-256A-2C41-B854-48F2E93D615F}" srcId="{F3E4D1DA-7321-4543-B1B9-72E9C48F7D94}" destId="{E00931E7-0C47-1642-9EF3-223E90583392}" srcOrd="6" destOrd="0" parTransId="{59C3DC66-ADD0-7445-A6B7-1C0CEB59759A}" sibTransId="{20795CC8-98AF-6740-B516-D8CFCD7AD8EE}"/>
    <dgm:cxn modelId="{D8B8F37E-FF67-8049-988A-33D734DEFE60}" srcId="{F75C32E8-22C0-DC41-B01F-D8438AE0D28F}" destId="{81F5BD3F-8CB6-7F46-B35E-A04A3A6F0C63}" srcOrd="0" destOrd="0" parTransId="{E5016C23-6F8A-DB4B-8347-0ED04E0B063F}" sibTransId="{17A73642-3F50-4E4F-90EB-A90CE98973E3}"/>
    <dgm:cxn modelId="{6D965A76-3C47-7E44-ACB0-2DE22358BE9C}" srcId="{F3E4D1DA-7321-4543-B1B9-72E9C48F7D94}" destId="{C1CE7F54-F822-794F-85F0-F6416AE6CAEE}" srcOrd="2" destOrd="0" parTransId="{FDFC8175-3708-E247-82CF-73AD99C9485C}" sibTransId="{513EE7E8-8891-364C-868A-0D38B7E5E88B}"/>
    <dgm:cxn modelId="{24075AA6-A28C-914A-B3C6-B270DF5434C0}" type="presOf" srcId="{C1CE7F54-F822-794F-85F0-F6416AE6CAEE}" destId="{1DCBAF2F-F854-6A41-AE9B-DC88A74E5B02}" srcOrd="0" destOrd="0" presId="urn:microsoft.com/office/officeart/2008/layout/TitledPictureBlocks"/>
    <dgm:cxn modelId="{AEA264D2-71F9-3443-A1E0-C28972A16310}" srcId="{F3E4D1DA-7321-4543-B1B9-72E9C48F7D94}" destId="{6951E7D3-C91B-304A-BDF4-953B2B79907A}" srcOrd="1" destOrd="0" parTransId="{A92A29BE-7494-7743-B5C8-846B2E816D56}" sibTransId="{DD4E14E4-C78F-6643-B568-F32F371BED16}"/>
    <dgm:cxn modelId="{53FF3B9E-31D8-3F4D-A746-978AA3AB0203}" type="presOf" srcId="{350003B9-3512-B34C-BFC8-444D9D7B484E}" destId="{D4897F9B-C56E-E147-9442-A8A91893FDA6}" srcOrd="0" destOrd="0" presId="urn:microsoft.com/office/officeart/2008/layout/TitledPictureBlocks"/>
    <dgm:cxn modelId="{90C3A64B-9052-3A4D-82CF-44CD8A5FEE77}" type="presOf" srcId="{F3E4D1DA-7321-4543-B1B9-72E9C48F7D94}" destId="{11B943BD-57BD-5040-9B63-6DA984C3EC4D}" srcOrd="0" destOrd="0" presId="urn:microsoft.com/office/officeart/2008/layout/TitledPictureBlocks"/>
    <dgm:cxn modelId="{C2F1579F-99AE-6D4E-82CA-162902D75D42}" type="presOf" srcId="{734208A5-38BF-9E42-92BA-9432C186788D}" destId="{341B6AC4-F60D-074C-86AD-7D64E64AFFC3}" srcOrd="0" destOrd="0" presId="urn:microsoft.com/office/officeart/2008/layout/TitledPictureBlocks"/>
    <dgm:cxn modelId="{E14905F6-5B8C-454C-BD46-DFD32887A603}" type="presOf" srcId="{F75C32E8-22C0-DC41-B01F-D8438AE0D28F}" destId="{264AC510-FF39-FB4E-997E-A488423D8D71}" srcOrd="0" destOrd="0" presId="urn:microsoft.com/office/officeart/2008/layout/TitledPictureBlocks"/>
    <dgm:cxn modelId="{D6A532FF-CF21-8941-96C9-2183876EF970}" type="presParOf" srcId="{11B943BD-57BD-5040-9B63-6DA984C3EC4D}" destId="{CC64C9F1-942C-FB42-8F89-34D3BF35FD86}" srcOrd="0" destOrd="0" presId="urn:microsoft.com/office/officeart/2008/layout/TitledPictureBlocks"/>
    <dgm:cxn modelId="{0EFD3F03-0449-A342-97DE-66DC91F327D0}" type="presParOf" srcId="{CC64C9F1-942C-FB42-8F89-34D3BF35FD86}" destId="{0DB76629-D1AD-9F49-8543-0E73912BBC7E}" srcOrd="0" destOrd="0" presId="urn:microsoft.com/office/officeart/2008/layout/TitledPictureBlocks"/>
    <dgm:cxn modelId="{74D88B80-1880-034B-97BE-10200A3A3241}" type="presParOf" srcId="{CC64C9F1-942C-FB42-8F89-34D3BF35FD86}" destId="{84AD6C78-619D-5D49-8B3F-25B621B475FA}" srcOrd="1" destOrd="0" presId="urn:microsoft.com/office/officeart/2008/layout/TitledPictureBlocks"/>
    <dgm:cxn modelId="{448D7781-178B-2C49-946D-8F7050FCE4FB}" type="presParOf" srcId="{CC64C9F1-942C-FB42-8F89-34D3BF35FD86}" destId="{1755F2A7-DDDC-D847-9F90-EBF364B46A93}" srcOrd="2" destOrd="0" presId="urn:microsoft.com/office/officeart/2008/layout/TitledPictureBlocks"/>
    <dgm:cxn modelId="{4B9650DE-4167-0A43-999F-54D9CB222E98}" type="presParOf" srcId="{11B943BD-57BD-5040-9B63-6DA984C3EC4D}" destId="{9AD7620E-E824-3D4C-8C35-448B5080D2D8}" srcOrd="1" destOrd="0" presId="urn:microsoft.com/office/officeart/2008/layout/TitledPictureBlocks"/>
    <dgm:cxn modelId="{F5303C19-C111-E148-8404-07BF9DA04D89}" type="presParOf" srcId="{11B943BD-57BD-5040-9B63-6DA984C3EC4D}" destId="{1D3716A1-9405-8D4E-A39F-5CB4BC1E0F21}" srcOrd="2" destOrd="0" presId="urn:microsoft.com/office/officeart/2008/layout/TitledPictureBlocks"/>
    <dgm:cxn modelId="{5A605BA3-81B0-E945-BF4B-311C8E9F1FC3}" type="presParOf" srcId="{1D3716A1-9405-8D4E-A39F-5CB4BC1E0F21}" destId="{9B38A78C-C11E-694B-86F5-B43E5296E5DD}" srcOrd="0" destOrd="0" presId="urn:microsoft.com/office/officeart/2008/layout/TitledPictureBlocks"/>
    <dgm:cxn modelId="{4E23922D-8407-5E44-91DC-D5BFDB36E891}" type="presParOf" srcId="{1D3716A1-9405-8D4E-A39F-5CB4BC1E0F21}" destId="{77F87A98-F17E-3741-8F41-EC271CCB169E}" srcOrd="1" destOrd="0" presId="urn:microsoft.com/office/officeart/2008/layout/TitledPictureBlocks"/>
    <dgm:cxn modelId="{6150976C-E304-2F47-B4E4-8D3E21473BC3}" type="presParOf" srcId="{1D3716A1-9405-8D4E-A39F-5CB4BC1E0F21}" destId="{F37B62C1-7B49-5A49-A545-CE2047CEF3AC}" srcOrd="2" destOrd="0" presId="urn:microsoft.com/office/officeart/2008/layout/TitledPictureBlocks"/>
    <dgm:cxn modelId="{50D6DC84-3F39-F24F-A103-274A933CA564}" type="presParOf" srcId="{11B943BD-57BD-5040-9B63-6DA984C3EC4D}" destId="{C9EF4622-D2E8-9148-A316-AA329C368A89}" srcOrd="3" destOrd="0" presId="urn:microsoft.com/office/officeart/2008/layout/TitledPictureBlocks"/>
    <dgm:cxn modelId="{1F93B95A-D4D7-C043-ABFF-1EF4D79D1863}" type="presParOf" srcId="{11B943BD-57BD-5040-9B63-6DA984C3EC4D}" destId="{BB0317E4-6D2E-064D-993B-8507EEFF6416}" srcOrd="4" destOrd="0" presId="urn:microsoft.com/office/officeart/2008/layout/TitledPictureBlocks"/>
    <dgm:cxn modelId="{B01F9836-C173-2340-BA32-6A7F84038910}" type="presParOf" srcId="{BB0317E4-6D2E-064D-993B-8507EEFF6416}" destId="{1DCBAF2F-F854-6A41-AE9B-DC88A74E5B02}" srcOrd="0" destOrd="0" presId="urn:microsoft.com/office/officeart/2008/layout/TitledPictureBlocks"/>
    <dgm:cxn modelId="{94EB12A9-85C1-924D-895C-F76D4A7AE3DB}" type="presParOf" srcId="{BB0317E4-6D2E-064D-993B-8507EEFF6416}" destId="{40E0FA1B-C641-B243-ADEF-0B0786F694EF}" srcOrd="1" destOrd="0" presId="urn:microsoft.com/office/officeart/2008/layout/TitledPictureBlocks"/>
    <dgm:cxn modelId="{583D523A-3559-C543-81AF-1061ED1A2859}" type="presParOf" srcId="{BB0317E4-6D2E-064D-993B-8507EEFF6416}" destId="{341B6AC4-F60D-074C-86AD-7D64E64AFFC3}" srcOrd="2" destOrd="0" presId="urn:microsoft.com/office/officeart/2008/layout/TitledPictureBlocks"/>
    <dgm:cxn modelId="{871EA3AC-3AB3-DB4B-852E-56613FD0BB51}" type="presParOf" srcId="{11B943BD-57BD-5040-9B63-6DA984C3EC4D}" destId="{59527C4B-D7EF-1544-A1BB-DF7F2610F12E}" srcOrd="5" destOrd="0" presId="urn:microsoft.com/office/officeart/2008/layout/TitledPictureBlocks"/>
    <dgm:cxn modelId="{363DAB85-13DB-6D4D-8923-A02C7D5E4E52}" type="presParOf" srcId="{11B943BD-57BD-5040-9B63-6DA984C3EC4D}" destId="{E4EF00E1-AAE0-8F47-B721-61695BBCE4AC}" srcOrd="6" destOrd="0" presId="urn:microsoft.com/office/officeart/2008/layout/TitledPictureBlocks"/>
    <dgm:cxn modelId="{ECBF9F66-EB24-9342-B168-B447CF288DD8}" type="presParOf" srcId="{E4EF00E1-AAE0-8F47-B721-61695BBCE4AC}" destId="{56AEE752-7C19-C34D-B0AF-1055E1B5E8F0}" srcOrd="0" destOrd="0" presId="urn:microsoft.com/office/officeart/2008/layout/TitledPictureBlocks"/>
    <dgm:cxn modelId="{4C27DCAA-9423-6441-9368-5BC1939AED45}" type="presParOf" srcId="{E4EF00E1-AAE0-8F47-B721-61695BBCE4AC}" destId="{769618D2-34F5-FD4D-A431-490D47FF4A41}" srcOrd="1" destOrd="0" presId="urn:microsoft.com/office/officeart/2008/layout/TitledPictureBlocks"/>
    <dgm:cxn modelId="{9AAB2F49-4719-D045-93F8-B4AF90F134CB}" type="presParOf" srcId="{E4EF00E1-AAE0-8F47-B721-61695BBCE4AC}" destId="{D59BBEF2-5E92-5D44-8ADF-6C4F38329A4D}" srcOrd="2" destOrd="0" presId="urn:microsoft.com/office/officeart/2008/layout/TitledPictureBlocks"/>
    <dgm:cxn modelId="{15EC2845-4F2C-CD42-ABED-C9C57C1C2A33}" type="presParOf" srcId="{11B943BD-57BD-5040-9B63-6DA984C3EC4D}" destId="{9689B90A-1DC9-574A-AF08-3C1D0878FF22}" srcOrd="7" destOrd="0" presId="urn:microsoft.com/office/officeart/2008/layout/TitledPictureBlocks"/>
    <dgm:cxn modelId="{08F28EE0-FD2F-9345-882C-996051306C25}" type="presParOf" srcId="{11B943BD-57BD-5040-9B63-6DA984C3EC4D}" destId="{F478F2A3-F418-0449-8E9C-E064FB631A12}" srcOrd="8" destOrd="0" presId="urn:microsoft.com/office/officeart/2008/layout/TitledPictureBlocks"/>
    <dgm:cxn modelId="{6E26FF09-CFAE-734D-8552-79EFE041FD45}" type="presParOf" srcId="{F478F2A3-F418-0449-8E9C-E064FB631A12}" destId="{5B7838D1-05D8-DE4D-913D-63FAFD551810}" srcOrd="0" destOrd="0" presId="urn:microsoft.com/office/officeart/2008/layout/TitledPictureBlocks"/>
    <dgm:cxn modelId="{D227F9C8-2031-934F-90E4-5F449C315582}" type="presParOf" srcId="{F478F2A3-F418-0449-8E9C-E064FB631A12}" destId="{035BB6D6-8850-014E-A40E-F3082E1BA690}" srcOrd="1" destOrd="0" presId="urn:microsoft.com/office/officeart/2008/layout/TitledPictureBlocks"/>
    <dgm:cxn modelId="{E87BF142-5D32-A149-9136-113E0CB9CA1A}" type="presParOf" srcId="{F478F2A3-F418-0449-8E9C-E064FB631A12}" destId="{47B4CDFE-0DF3-A64B-BE56-64FCCC8B0AC2}" srcOrd="2" destOrd="0" presId="urn:microsoft.com/office/officeart/2008/layout/TitledPictureBlocks"/>
    <dgm:cxn modelId="{662091C7-2A03-2341-B498-CD9AE43DE5CF}" type="presParOf" srcId="{11B943BD-57BD-5040-9B63-6DA984C3EC4D}" destId="{38A96FB9-BB57-C945-99A3-2CDB787F9A9E}" srcOrd="9" destOrd="0" presId="urn:microsoft.com/office/officeart/2008/layout/TitledPictureBlocks"/>
    <dgm:cxn modelId="{4181DC6A-E988-3446-AB4C-18E3AB049E3A}" type="presParOf" srcId="{11B943BD-57BD-5040-9B63-6DA984C3EC4D}" destId="{37D577B2-9744-AA4F-9EE1-5F1A368BAACB}" srcOrd="10" destOrd="0" presId="urn:microsoft.com/office/officeart/2008/layout/TitledPictureBlocks"/>
    <dgm:cxn modelId="{F7BEA4AD-DAB8-5947-AE10-F2BC245E6323}" type="presParOf" srcId="{37D577B2-9744-AA4F-9EE1-5F1A368BAACB}" destId="{264AC510-FF39-FB4E-997E-A488423D8D71}" srcOrd="0" destOrd="0" presId="urn:microsoft.com/office/officeart/2008/layout/TitledPictureBlocks"/>
    <dgm:cxn modelId="{CA02C575-4570-C141-8510-640C4BA0DA8C}" type="presParOf" srcId="{37D577B2-9744-AA4F-9EE1-5F1A368BAACB}" destId="{1D380B0A-D4C3-BB49-AFFE-54C0ABA0EC32}" srcOrd="1" destOrd="0" presId="urn:microsoft.com/office/officeart/2008/layout/TitledPictureBlocks"/>
    <dgm:cxn modelId="{5A188FD5-AC41-4141-A6ED-E7F470BCBCFB}" type="presParOf" srcId="{37D577B2-9744-AA4F-9EE1-5F1A368BAACB}" destId="{15491ECA-5174-6443-8054-82681F948833}" srcOrd="2" destOrd="0" presId="urn:microsoft.com/office/officeart/2008/layout/TitledPictureBlocks"/>
    <dgm:cxn modelId="{AA066254-1BB0-0446-B928-84D224ACC953}" type="presParOf" srcId="{11B943BD-57BD-5040-9B63-6DA984C3EC4D}" destId="{49F83474-959D-ED4F-8A84-E6F7B814B6E2}" srcOrd="11" destOrd="0" presId="urn:microsoft.com/office/officeart/2008/layout/TitledPictureBlocks"/>
    <dgm:cxn modelId="{E441E69C-B8F0-0946-81E8-29782E9FF18F}" type="presParOf" srcId="{11B943BD-57BD-5040-9B63-6DA984C3EC4D}" destId="{217ED1FF-94D6-4640-87F3-0E64248CAA91}" srcOrd="12" destOrd="0" presId="urn:microsoft.com/office/officeart/2008/layout/TitledPictureBlocks"/>
    <dgm:cxn modelId="{AF1BFAC8-0698-3A48-8771-69CE52EEBA6A}" type="presParOf" srcId="{217ED1FF-94D6-4640-87F3-0E64248CAA91}" destId="{935110F2-F216-7E49-B394-1CB4F2D7672B}" srcOrd="0" destOrd="0" presId="urn:microsoft.com/office/officeart/2008/layout/TitledPictureBlocks"/>
    <dgm:cxn modelId="{6B384776-F542-2742-9241-FFE18639D46C}" type="presParOf" srcId="{217ED1FF-94D6-4640-87F3-0E64248CAA91}" destId="{6C98991A-A7C4-E04D-8970-6FCE4866733F}" srcOrd="1" destOrd="0" presId="urn:microsoft.com/office/officeart/2008/layout/TitledPictureBlocks"/>
    <dgm:cxn modelId="{8789B5E9-0779-964D-905F-5E3755B7EB1E}" type="presParOf" srcId="{217ED1FF-94D6-4640-87F3-0E64248CAA91}" destId="{068634E2-7B4C-7046-BE4E-CE7B29F2CFA6}" srcOrd="2" destOrd="0" presId="urn:microsoft.com/office/officeart/2008/layout/TitledPictureBlocks"/>
    <dgm:cxn modelId="{F42A2990-9180-3C40-9ABE-C995D38C8C4C}" type="presParOf" srcId="{11B943BD-57BD-5040-9B63-6DA984C3EC4D}" destId="{606E361E-5A30-EB4D-86BD-32D521747192}" srcOrd="13" destOrd="0" presId="urn:microsoft.com/office/officeart/2008/layout/TitledPictureBlocks"/>
    <dgm:cxn modelId="{5A826289-BD53-8446-ADB9-B0F49B96DE7E}" type="presParOf" srcId="{11B943BD-57BD-5040-9B63-6DA984C3EC4D}" destId="{83568C57-4438-124B-A7A2-2286E1291635}" srcOrd="14" destOrd="0" presId="urn:microsoft.com/office/officeart/2008/layout/TitledPictureBlocks"/>
    <dgm:cxn modelId="{F31FD6E9-71E4-8243-B5D7-BFBE9DB33D40}" type="presParOf" srcId="{83568C57-4438-124B-A7A2-2286E1291635}" destId="{8432188F-4B76-FE48-86C9-4662316A6335}" srcOrd="0" destOrd="0" presId="urn:microsoft.com/office/officeart/2008/layout/TitledPictureBlocks"/>
    <dgm:cxn modelId="{540E75F4-FDDD-1C48-9424-C031195E3523}" type="presParOf" srcId="{83568C57-4438-124B-A7A2-2286E1291635}" destId="{09543A09-8A10-C54D-813A-BB5983CFBEB8}" srcOrd="1" destOrd="0" presId="urn:microsoft.com/office/officeart/2008/layout/TitledPictureBlocks"/>
    <dgm:cxn modelId="{FEA93CD9-CF0F-A44A-9733-E964FF2A85EA}" type="presParOf" srcId="{83568C57-4438-124B-A7A2-2286E1291635}" destId="{D4897F9B-C56E-E147-9442-A8A91893FDA6}" srcOrd="2" destOrd="0" presId="urn:microsoft.com/office/officeart/2008/layout/Titled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E4D1DA-7321-4543-B1B9-72E9C48F7D94}" type="doc">
      <dgm:prSet loTypeId="urn:microsoft.com/office/officeart/2008/layout/TitledPictureBlocks" loCatId="" qsTypeId="urn:microsoft.com/office/officeart/2005/8/quickstyle/simple4" qsCatId="simple" csTypeId="urn:microsoft.com/office/officeart/2005/8/colors/accent1_2" csCatId="accent1" phldr="1"/>
      <dgm:spPr/>
      <dgm:t>
        <a:bodyPr/>
        <a:lstStyle/>
        <a:p>
          <a:endParaRPr lang="en-US"/>
        </a:p>
      </dgm:t>
    </dgm:pt>
    <dgm:pt modelId="{4C4F3D48-FB42-0F46-8455-30F084EF69A0}">
      <dgm:prSet phldrT="[Text]" custT="1"/>
      <dgm:spPr/>
      <dgm:t>
        <a:bodyPr/>
        <a:lstStyle/>
        <a:p>
          <a:r>
            <a:rPr lang="en-US" sz="1050" dirty="0" smtClean="0"/>
            <a:t>Maine</a:t>
          </a:r>
          <a:endParaRPr lang="en-US" sz="1050" dirty="0"/>
        </a:p>
      </dgm:t>
    </dgm:pt>
    <dgm:pt modelId="{A7C998FA-63EA-E244-8287-A99F7EF77467}" type="parTrans" cxnId="{F62A1993-EC7C-C947-8FD0-85F231671C0D}">
      <dgm:prSet/>
      <dgm:spPr/>
      <dgm:t>
        <a:bodyPr/>
        <a:lstStyle/>
        <a:p>
          <a:endParaRPr lang="en-US"/>
        </a:p>
      </dgm:t>
    </dgm:pt>
    <dgm:pt modelId="{78B8DA7B-427D-F941-B01F-0AD08EA407E6}" type="sibTrans" cxnId="{F62A1993-EC7C-C947-8FD0-85F231671C0D}">
      <dgm:prSet/>
      <dgm:spPr/>
      <dgm:t>
        <a:bodyPr/>
        <a:lstStyle/>
        <a:p>
          <a:endParaRPr lang="en-US"/>
        </a:p>
      </dgm:t>
    </dgm:pt>
    <dgm:pt modelId="{C54E4F4B-A33C-834C-A736-49F62DC7D3C0}">
      <dgm:prSet phldrT="[Text]" custT="1"/>
      <dgm:spPr/>
      <dgm:t>
        <a:bodyPr/>
        <a:lstStyle/>
        <a:p>
          <a:r>
            <a:rPr lang="en-US" sz="1050" dirty="0" smtClean="0"/>
            <a:t>Duke</a:t>
          </a:r>
          <a:endParaRPr lang="en-US" sz="1050" dirty="0"/>
        </a:p>
      </dgm:t>
    </dgm:pt>
    <dgm:pt modelId="{7D9C8383-789C-0B46-A87E-0ABDB7733CB5}" type="parTrans" cxnId="{50E373AB-0472-5A4D-BA30-91B724C940F8}">
      <dgm:prSet/>
      <dgm:spPr/>
      <dgm:t>
        <a:bodyPr/>
        <a:lstStyle/>
        <a:p>
          <a:endParaRPr lang="en-US"/>
        </a:p>
      </dgm:t>
    </dgm:pt>
    <dgm:pt modelId="{B837CCFF-EF10-DE49-8C36-BC5740E95146}" type="sibTrans" cxnId="{50E373AB-0472-5A4D-BA30-91B724C940F8}">
      <dgm:prSet/>
      <dgm:spPr/>
      <dgm:t>
        <a:bodyPr/>
        <a:lstStyle/>
        <a:p>
          <a:endParaRPr lang="en-US"/>
        </a:p>
      </dgm:t>
    </dgm:pt>
    <dgm:pt modelId="{6951E7D3-C91B-304A-BDF4-953B2B79907A}">
      <dgm:prSet phldrT="[Text]" custT="1"/>
      <dgm:spPr/>
      <dgm:t>
        <a:bodyPr/>
        <a:lstStyle/>
        <a:p>
          <a:r>
            <a:rPr lang="en-US" sz="1050" dirty="0" smtClean="0"/>
            <a:t>Tufts Medical </a:t>
          </a:r>
          <a:r>
            <a:rPr lang="en-US" sz="1050" dirty="0" err="1" smtClean="0"/>
            <a:t>Ctr</a:t>
          </a:r>
          <a:endParaRPr lang="en-US" sz="1050" dirty="0"/>
        </a:p>
      </dgm:t>
    </dgm:pt>
    <dgm:pt modelId="{A92A29BE-7494-7743-B5C8-846B2E816D56}" type="parTrans" cxnId="{AEA264D2-71F9-3443-A1E0-C28972A16310}">
      <dgm:prSet/>
      <dgm:spPr/>
      <dgm:t>
        <a:bodyPr/>
        <a:lstStyle/>
        <a:p>
          <a:endParaRPr lang="en-US"/>
        </a:p>
      </dgm:t>
    </dgm:pt>
    <dgm:pt modelId="{DD4E14E4-C78F-6643-B568-F32F371BED16}" type="sibTrans" cxnId="{AEA264D2-71F9-3443-A1E0-C28972A16310}">
      <dgm:prSet/>
      <dgm:spPr/>
      <dgm:t>
        <a:bodyPr/>
        <a:lstStyle/>
        <a:p>
          <a:endParaRPr lang="en-US"/>
        </a:p>
      </dgm:t>
    </dgm:pt>
    <dgm:pt modelId="{6B4465DE-C4B3-1F45-9FB0-7FB73C489BCA}">
      <dgm:prSet custT="1"/>
      <dgm:spPr/>
      <dgm:t>
        <a:bodyPr/>
        <a:lstStyle/>
        <a:p>
          <a:r>
            <a:rPr lang="en-US" sz="1050" dirty="0" smtClean="0"/>
            <a:t>MUSC</a:t>
          </a:r>
          <a:endParaRPr lang="en-US" sz="1050" dirty="0"/>
        </a:p>
      </dgm:t>
    </dgm:pt>
    <dgm:pt modelId="{BE7041C6-962F-F943-B2DA-FA6161EDCF9B}" type="parTrans" cxnId="{4F604BE4-6496-0E49-A677-94401526A38E}">
      <dgm:prSet/>
      <dgm:spPr/>
      <dgm:t>
        <a:bodyPr/>
        <a:lstStyle/>
        <a:p>
          <a:endParaRPr lang="en-US"/>
        </a:p>
      </dgm:t>
    </dgm:pt>
    <dgm:pt modelId="{BB31E089-335E-AA4B-82AE-FF638D7E350B}" type="sibTrans" cxnId="{4F604BE4-6496-0E49-A677-94401526A38E}">
      <dgm:prSet/>
      <dgm:spPr/>
      <dgm:t>
        <a:bodyPr/>
        <a:lstStyle/>
        <a:p>
          <a:endParaRPr lang="en-US"/>
        </a:p>
      </dgm:t>
    </dgm:pt>
    <dgm:pt modelId="{2F356223-5741-E042-B345-13B6261DBB4E}">
      <dgm:prSet custT="1"/>
      <dgm:spPr/>
      <dgm:t>
        <a:bodyPr/>
        <a:lstStyle/>
        <a:p>
          <a:r>
            <a:rPr lang="en-US" sz="1050" dirty="0" smtClean="0"/>
            <a:t>Florida Hospital</a:t>
          </a:r>
          <a:endParaRPr lang="en-US" sz="1050" dirty="0"/>
        </a:p>
      </dgm:t>
    </dgm:pt>
    <dgm:pt modelId="{B0E22AB1-8C83-EE41-84B6-5C226F6019C9}" type="parTrans" cxnId="{1B822EAA-3060-5B44-8A78-1A7FA51CF784}">
      <dgm:prSet/>
      <dgm:spPr/>
      <dgm:t>
        <a:bodyPr/>
        <a:lstStyle/>
        <a:p>
          <a:endParaRPr lang="en-US"/>
        </a:p>
      </dgm:t>
    </dgm:pt>
    <dgm:pt modelId="{BD503338-9D2A-2E45-93AE-463BA4F3F781}" type="sibTrans" cxnId="{1B822EAA-3060-5B44-8A78-1A7FA51CF784}">
      <dgm:prSet/>
      <dgm:spPr/>
      <dgm:t>
        <a:bodyPr/>
        <a:lstStyle/>
        <a:p>
          <a:endParaRPr lang="en-US"/>
        </a:p>
      </dgm:t>
    </dgm:pt>
    <dgm:pt modelId="{17F19F11-D4E3-4D20-8367-B877DAC3792F}">
      <dgm:prSet custT="1"/>
      <dgm:spPr/>
      <dgm:t>
        <a:bodyPr/>
        <a:lstStyle/>
        <a:p>
          <a:r>
            <a:rPr lang="en-US" sz="1050" dirty="0" smtClean="0"/>
            <a:t>Atlanta VA</a:t>
          </a:r>
          <a:endParaRPr lang="en-US" sz="1050" dirty="0"/>
        </a:p>
      </dgm:t>
    </dgm:pt>
    <dgm:pt modelId="{16C55019-BA82-4038-AE74-027FB49CB35A}" type="parTrans" cxnId="{C52CE67B-B29F-426B-8A8F-24DDD5918A49}">
      <dgm:prSet/>
      <dgm:spPr/>
      <dgm:t>
        <a:bodyPr/>
        <a:lstStyle/>
        <a:p>
          <a:endParaRPr lang="en-US"/>
        </a:p>
      </dgm:t>
    </dgm:pt>
    <dgm:pt modelId="{DEBCB8F3-1053-46CF-82D3-0FD21FD1E694}" type="sibTrans" cxnId="{C52CE67B-B29F-426B-8A8F-24DDD5918A49}">
      <dgm:prSet/>
      <dgm:spPr/>
      <dgm:t>
        <a:bodyPr/>
        <a:lstStyle/>
        <a:p>
          <a:endParaRPr lang="en-US"/>
        </a:p>
      </dgm:t>
    </dgm:pt>
    <dgm:pt modelId="{9956CCD5-6AE6-4651-8648-EF33E34BF9EA}">
      <dgm:prSet custT="1"/>
      <dgm:spPr/>
      <dgm:t>
        <a:bodyPr/>
        <a:lstStyle/>
        <a:p>
          <a:r>
            <a:rPr lang="en-US" sz="1050" dirty="0" smtClean="0"/>
            <a:t>Northwestern</a:t>
          </a:r>
          <a:endParaRPr lang="en-US" sz="1050" dirty="0"/>
        </a:p>
      </dgm:t>
    </dgm:pt>
    <dgm:pt modelId="{E0412F3D-D9D3-47FC-9CF0-B21A5E23B31C}" type="parTrans" cxnId="{BFAA2C25-0489-4CFE-8155-2099EAAAF4F7}">
      <dgm:prSet/>
      <dgm:spPr/>
      <dgm:t>
        <a:bodyPr/>
        <a:lstStyle/>
        <a:p>
          <a:endParaRPr lang="en-US"/>
        </a:p>
      </dgm:t>
    </dgm:pt>
    <dgm:pt modelId="{8C96CA5A-CFF0-4EF5-9130-179B304A0A19}" type="sibTrans" cxnId="{BFAA2C25-0489-4CFE-8155-2099EAAAF4F7}">
      <dgm:prSet/>
      <dgm:spPr/>
      <dgm:t>
        <a:bodyPr/>
        <a:lstStyle/>
        <a:p>
          <a:endParaRPr lang="en-US"/>
        </a:p>
      </dgm:t>
    </dgm:pt>
    <dgm:pt modelId="{0D0AF851-6A4A-434F-8696-D5F872BEFEA0}">
      <dgm:prSet custT="1"/>
      <dgm:spPr/>
      <dgm:t>
        <a:bodyPr/>
        <a:lstStyle/>
        <a:p>
          <a:r>
            <a:rPr lang="en-US" sz="1050" dirty="0" smtClean="0"/>
            <a:t>Tennessee</a:t>
          </a:r>
          <a:endParaRPr lang="en-US" sz="1050" dirty="0"/>
        </a:p>
      </dgm:t>
    </dgm:pt>
    <dgm:pt modelId="{DC2662F3-F8D6-4B41-A806-1AA3BE8BA643}" type="parTrans" cxnId="{BE203803-FE7B-4434-A6EF-627C3316A109}">
      <dgm:prSet/>
      <dgm:spPr/>
      <dgm:t>
        <a:bodyPr/>
        <a:lstStyle/>
        <a:p>
          <a:endParaRPr lang="en-US"/>
        </a:p>
      </dgm:t>
    </dgm:pt>
    <dgm:pt modelId="{B624EE38-E141-4733-9395-04A35ADF27CC}" type="sibTrans" cxnId="{BE203803-FE7B-4434-A6EF-627C3316A109}">
      <dgm:prSet/>
      <dgm:spPr/>
      <dgm:t>
        <a:bodyPr/>
        <a:lstStyle/>
        <a:p>
          <a:endParaRPr lang="en-US"/>
        </a:p>
      </dgm:t>
    </dgm:pt>
    <dgm:pt modelId="{F0995D0D-4730-478B-B27B-FFA0F9E12737}">
      <dgm:prSet custT="1"/>
      <dgm:spPr/>
      <dgm:t>
        <a:bodyPr/>
        <a:lstStyle/>
        <a:p>
          <a:r>
            <a:rPr lang="en-US" sz="1050" dirty="0" smtClean="0"/>
            <a:t>Pennington</a:t>
          </a:r>
          <a:endParaRPr lang="en-US" sz="1050" dirty="0"/>
        </a:p>
      </dgm:t>
    </dgm:pt>
    <dgm:pt modelId="{18827DF2-DC3D-488D-91A5-631A889E7C88}" type="parTrans" cxnId="{94C5B654-B1D2-4391-BD77-CE94CFEFC738}">
      <dgm:prSet/>
      <dgm:spPr/>
      <dgm:t>
        <a:bodyPr/>
        <a:lstStyle/>
        <a:p>
          <a:endParaRPr lang="en-US"/>
        </a:p>
      </dgm:t>
    </dgm:pt>
    <dgm:pt modelId="{259AEFF6-37ED-408A-AA32-503DB22C4813}" type="sibTrans" cxnId="{94C5B654-B1D2-4391-BD77-CE94CFEFC738}">
      <dgm:prSet/>
      <dgm:spPr/>
      <dgm:t>
        <a:bodyPr/>
        <a:lstStyle/>
        <a:p>
          <a:endParaRPr lang="en-US"/>
        </a:p>
      </dgm:t>
    </dgm:pt>
    <dgm:pt modelId="{CD93BB7B-B294-4B0E-83B5-4916DFECFE7F}">
      <dgm:prSet custT="1"/>
      <dgm:spPr/>
      <dgm:t>
        <a:bodyPr/>
        <a:lstStyle/>
        <a:p>
          <a:r>
            <a:rPr lang="en-US" sz="1050" dirty="0" smtClean="0"/>
            <a:t>HealthPartners</a:t>
          </a:r>
          <a:endParaRPr lang="en-US" sz="1050" dirty="0"/>
        </a:p>
      </dgm:t>
    </dgm:pt>
    <dgm:pt modelId="{78FCAC31-C0EB-4116-B5A5-1A3844B7DA18}" type="parTrans" cxnId="{5405A293-AE8A-443E-805B-1627DF731C06}">
      <dgm:prSet/>
      <dgm:spPr/>
      <dgm:t>
        <a:bodyPr/>
        <a:lstStyle/>
        <a:p>
          <a:endParaRPr lang="en-US"/>
        </a:p>
      </dgm:t>
    </dgm:pt>
    <dgm:pt modelId="{662A8078-E3FD-4DAC-AF61-A8AB0E2DBBE1}" type="sibTrans" cxnId="{5405A293-AE8A-443E-805B-1627DF731C06}">
      <dgm:prSet/>
      <dgm:spPr/>
      <dgm:t>
        <a:bodyPr/>
        <a:lstStyle/>
        <a:p>
          <a:endParaRPr lang="en-US"/>
        </a:p>
      </dgm:t>
    </dgm:pt>
    <dgm:pt modelId="{E5B314DE-A79A-49D7-BFAB-E2E3633375B0}">
      <dgm:prSet custT="1"/>
      <dgm:spPr/>
      <dgm:t>
        <a:bodyPr/>
        <a:lstStyle/>
        <a:p>
          <a:r>
            <a:rPr lang="en-US" sz="1050" dirty="0" smtClean="0"/>
            <a:t>Kansas</a:t>
          </a:r>
          <a:endParaRPr lang="en-US" sz="1050" dirty="0"/>
        </a:p>
      </dgm:t>
    </dgm:pt>
    <dgm:pt modelId="{B9E6A89F-502B-467E-9F1B-CE460EA9D01C}" type="parTrans" cxnId="{F748F07D-BD28-44AB-BC4E-C6591CC77D83}">
      <dgm:prSet/>
      <dgm:spPr/>
      <dgm:t>
        <a:bodyPr/>
        <a:lstStyle/>
        <a:p>
          <a:endParaRPr lang="en-US"/>
        </a:p>
      </dgm:t>
    </dgm:pt>
    <dgm:pt modelId="{AC9BA8E3-8A5F-4AC7-9403-B4A503ECBC3A}" type="sibTrans" cxnId="{F748F07D-BD28-44AB-BC4E-C6591CC77D83}">
      <dgm:prSet/>
      <dgm:spPr/>
      <dgm:t>
        <a:bodyPr/>
        <a:lstStyle/>
        <a:p>
          <a:endParaRPr lang="en-US"/>
        </a:p>
      </dgm:t>
    </dgm:pt>
    <dgm:pt modelId="{25AD1F0D-8119-4A62-8D97-97974A44ED51}">
      <dgm:prSet custT="1"/>
      <dgm:spPr/>
      <dgm:t>
        <a:bodyPr/>
        <a:lstStyle/>
        <a:p>
          <a:r>
            <a:rPr lang="en-US" sz="1050" dirty="0" smtClean="0"/>
            <a:t>Baylor </a:t>
          </a:r>
          <a:endParaRPr lang="en-US" sz="1050" dirty="0"/>
        </a:p>
      </dgm:t>
    </dgm:pt>
    <dgm:pt modelId="{394DEF8F-3AFC-445A-9DE6-0DEDFB0CCEF2}" type="parTrans" cxnId="{6F32AAC5-CBCA-4FE4-B4A0-8A16461D09ED}">
      <dgm:prSet/>
      <dgm:spPr/>
      <dgm:t>
        <a:bodyPr/>
        <a:lstStyle/>
        <a:p>
          <a:endParaRPr lang="en-US"/>
        </a:p>
      </dgm:t>
    </dgm:pt>
    <dgm:pt modelId="{3670EE8E-0AA8-4982-BAEE-5FCFB610BD8E}" type="sibTrans" cxnId="{6F32AAC5-CBCA-4FE4-B4A0-8A16461D09ED}">
      <dgm:prSet/>
      <dgm:spPr/>
      <dgm:t>
        <a:bodyPr/>
        <a:lstStyle/>
        <a:p>
          <a:endParaRPr lang="en-US"/>
        </a:p>
      </dgm:t>
    </dgm:pt>
    <dgm:pt modelId="{9DAFBC91-C29D-45D4-B088-4E71CC304745}">
      <dgm:prSet custT="1"/>
      <dgm:spPr/>
      <dgm:t>
        <a:bodyPr/>
        <a:lstStyle/>
        <a:p>
          <a:r>
            <a:rPr lang="en-US" sz="1050" dirty="0" smtClean="0"/>
            <a:t>Nebraska</a:t>
          </a:r>
          <a:endParaRPr lang="en-US" sz="1050" dirty="0"/>
        </a:p>
      </dgm:t>
    </dgm:pt>
    <dgm:pt modelId="{3732003B-0092-4BF3-B868-7BA0B977DE75}" type="parTrans" cxnId="{92D9D870-A0AD-4826-9825-634F3361500B}">
      <dgm:prSet/>
      <dgm:spPr/>
      <dgm:t>
        <a:bodyPr/>
        <a:lstStyle/>
        <a:p>
          <a:endParaRPr lang="en-US"/>
        </a:p>
      </dgm:t>
    </dgm:pt>
    <dgm:pt modelId="{549C29E4-5105-4DCE-B69E-AA88E27B59D8}" type="sibTrans" cxnId="{92D9D870-A0AD-4826-9825-634F3361500B}">
      <dgm:prSet/>
      <dgm:spPr/>
      <dgm:t>
        <a:bodyPr/>
        <a:lstStyle/>
        <a:p>
          <a:endParaRPr lang="en-US"/>
        </a:p>
      </dgm:t>
    </dgm:pt>
    <dgm:pt modelId="{526DB406-2A54-42EC-AD23-395490029E48}">
      <dgm:prSet custT="1"/>
      <dgm:spPr/>
      <dgm:t>
        <a:bodyPr/>
        <a:lstStyle/>
        <a:p>
          <a:r>
            <a:rPr lang="en-US" sz="1050" dirty="0" smtClean="0"/>
            <a:t>UTSW</a:t>
          </a:r>
          <a:endParaRPr lang="en-US" sz="1050" dirty="0"/>
        </a:p>
      </dgm:t>
    </dgm:pt>
    <dgm:pt modelId="{824A09F1-416E-4F76-8128-7FE1AE7FAEAE}" type="parTrans" cxnId="{29B5F93E-00F7-490F-867C-C2FCF97095A6}">
      <dgm:prSet/>
      <dgm:spPr/>
      <dgm:t>
        <a:bodyPr/>
        <a:lstStyle/>
        <a:p>
          <a:endParaRPr lang="en-US"/>
        </a:p>
      </dgm:t>
    </dgm:pt>
    <dgm:pt modelId="{977F3D15-D8E6-46C0-B5BA-3A03878A2A4C}" type="sibTrans" cxnId="{29B5F93E-00F7-490F-867C-C2FCF97095A6}">
      <dgm:prSet/>
      <dgm:spPr/>
      <dgm:t>
        <a:bodyPr/>
        <a:lstStyle/>
        <a:p>
          <a:endParaRPr lang="en-US"/>
        </a:p>
      </dgm:t>
    </dgm:pt>
    <dgm:pt modelId="{DC1FDDAA-DA3B-4C08-B731-D8B1F3EBAFA1}">
      <dgm:prSet custT="1"/>
      <dgm:spPr/>
      <dgm:t>
        <a:bodyPr/>
        <a:lstStyle/>
        <a:p>
          <a:r>
            <a:rPr lang="en-US" sz="1050" dirty="0" smtClean="0"/>
            <a:t>USC Keck</a:t>
          </a:r>
          <a:endParaRPr lang="en-US" sz="1050" dirty="0"/>
        </a:p>
      </dgm:t>
    </dgm:pt>
    <dgm:pt modelId="{90AF9EC0-6512-49E3-B19C-446DCADE370E}" type="parTrans" cxnId="{70A3A232-3D59-437F-8146-1786BC2655E0}">
      <dgm:prSet/>
      <dgm:spPr/>
      <dgm:t>
        <a:bodyPr/>
        <a:lstStyle/>
        <a:p>
          <a:endParaRPr lang="en-US"/>
        </a:p>
      </dgm:t>
    </dgm:pt>
    <dgm:pt modelId="{612C6428-A344-4101-A60C-BA32F885678C}" type="sibTrans" cxnId="{70A3A232-3D59-437F-8146-1786BC2655E0}">
      <dgm:prSet/>
      <dgm:spPr/>
      <dgm:t>
        <a:bodyPr/>
        <a:lstStyle/>
        <a:p>
          <a:endParaRPr lang="en-US"/>
        </a:p>
      </dgm:t>
    </dgm:pt>
    <dgm:pt modelId="{4332FDDE-8CE6-457B-9F86-A06AAD6622FE}">
      <dgm:prSet custT="1"/>
      <dgm:spPr/>
      <dgm:t>
        <a:bodyPr/>
        <a:lstStyle/>
        <a:p>
          <a:r>
            <a:rPr lang="en-US" sz="1050" dirty="0" smtClean="0"/>
            <a:t>Stanford</a:t>
          </a:r>
          <a:endParaRPr lang="en-US" sz="1050" dirty="0"/>
        </a:p>
      </dgm:t>
    </dgm:pt>
    <dgm:pt modelId="{6BF971D5-C501-449E-82B4-6AB16EDBC543}" type="parTrans" cxnId="{7BF1513B-8149-41D5-A5BA-3D6DD11D2977}">
      <dgm:prSet/>
      <dgm:spPr/>
      <dgm:t>
        <a:bodyPr/>
        <a:lstStyle/>
        <a:p>
          <a:endParaRPr lang="en-US"/>
        </a:p>
      </dgm:t>
    </dgm:pt>
    <dgm:pt modelId="{69840DB5-FB9E-43E3-9B35-4DEB0903CE10}" type="sibTrans" cxnId="{7BF1513B-8149-41D5-A5BA-3D6DD11D2977}">
      <dgm:prSet/>
      <dgm:spPr/>
      <dgm:t>
        <a:bodyPr/>
        <a:lstStyle/>
        <a:p>
          <a:endParaRPr lang="en-US"/>
        </a:p>
      </dgm:t>
    </dgm:pt>
    <dgm:pt modelId="{9A48F40F-10C0-EB41-B111-D1D2D03D5919}">
      <dgm:prSet custT="1"/>
      <dgm:spPr/>
      <dgm:t>
        <a:bodyPr/>
        <a:lstStyle/>
        <a:p>
          <a:r>
            <a:rPr lang="en-US" sz="800" dirty="0" err="1" smtClean="0"/>
            <a:t>Medstar</a:t>
          </a:r>
          <a:r>
            <a:rPr lang="en-US" sz="800" dirty="0" smtClean="0"/>
            <a:t>-Hyattsville</a:t>
          </a:r>
          <a:endParaRPr lang="en-US" sz="800" dirty="0"/>
        </a:p>
      </dgm:t>
    </dgm:pt>
    <dgm:pt modelId="{B0C00888-F470-B14E-A34B-0365814BDA52}" type="parTrans" cxnId="{E7D7D257-A8FB-474A-9A77-1276268A9721}">
      <dgm:prSet/>
      <dgm:spPr/>
      <dgm:t>
        <a:bodyPr/>
        <a:lstStyle/>
        <a:p>
          <a:endParaRPr lang="en-US"/>
        </a:p>
      </dgm:t>
    </dgm:pt>
    <dgm:pt modelId="{B05EF37C-E956-514A-B6A9-FA12BE105C65}" type="sibTrans" cxnId="{E7D7D257-A8FB-474A-9A77-1276268A9721}">
      <dgm:prSet/>
      <dgm:spPr/>
      <dgm:t>
        <a:bodyPr/>
        <a:lstStyle/>
        <a:p>
          <a:endParaRPr lang="en-US"/>
        </a:p>
      </dgm:t>
    </dgm:pt>
    <dgm:pt modelId="{CB48FDB2-E07A-784E-A730-2BE0D5079192}">
      <dgm:prSet custT="1"/>
      <dgm:spPr/>
      <dgm:t>
        <a:bodyPr/>
        <a:lstStyle/>
        <a:p>
          <a:r>
            <a:rPr lang="en-US" sz="1000" dirty="0" smtClean="0"/>
            <a:t>Cleveland</a:t>
          </a:r>
          <a:endParaRPr lang="en-US" sz="1000" dirty="0"/>
        </a:p>
      </dgm:t>
    </dgm:pt>
    <dgm:pt modelId="{D3447A41-616A-FF43-B988-27C173C671A1}" type="parTrans" cxnId="{FAE86D68-1902-E542-A75F-D6A4EF51DE85}">
      <dgm:prSet/>
      <dgm:spPr/>
      <dgm:t>
        <a:bodyPr/>
        <a:lstStyle/>
        <a:p>
          <a:endParaRPr lang="en-US"/>
        </a:p>
      </dgm:t>
    </dgm:pt>
    <dgm:pt modelId="{7112CD84-EAC0-F448-8986-26F3F56ACBDF}" type="sibTrans" cxnId="{FAE86D68-1902-E542-A75F-D6A4EF51DE85}">
      <dgm:prSet/>
      <dgm:spPr/>
      <dgm:t>
        <a:bodyPr/>
        <a:lstStyle/>
        <a:p>
          <a:endParaRPr lang="en-US"/>
        </a:p>
      </dgm:t>
    </dgm:pt>
    <dgm:pt modelId="{5661DBF2-5903-9945-894B-E27681FECE89}">
      <dgm:prSet custT="1"/>
      <dgm:spPr/>
      <dgm:t>
        <a:bodyPr/>
        <a:lstStyle/>
        <a:p>
          <a:r>
            <a:rPr lang="en-US" sz="1000" dirty="0" smtClean="0"/>
            <a:t>Kaiser</a:t>
          </a:r>
          <a:endParaRPr lang="en-US" sz="1000" dirty="0"/>
        </a:p>
      </dgm:t>
    </dgm:pt>
    <dgm:pt modelId="{FFE35401-4413-8A49-A761-E2F41331F0E9}" type="parTrans" cxnId="{F597E11E-AD96-464E-BF9B-69F1940F9F44}">
      <dgm:prSet/>
      <dgm:spPr/>
      <dgm:t>
        <a:bodyPr/>
        <a:lstStyle/>
        <a:p>
          <a:endParaRPr lang="en-US"/>
        </a:p>
      </dgm:t>
    </dgm:pt>
    <dgm:pt modelId="{AD9D0EFE-21E5-8249-BE92-1D150A37E258}" type="sibTrans" cxnId="{F597E11E-AD96-464E-BF9B-69F1940F9F44}">
      <dgm:prSet/>
      <dgm:spPr/>
      <dgm:t>
        <a:bodyPr/>
        <a:lstStyle/>
        <a:p>
          <a:endParaRPr lang="en-US"/>
        </a:p>
      </dgm:t>
    </dgm:pt>
    <dgm:pt modelId="{8790B5AD-1CC2-DF44-8E68-4D262BABDCE0}">
      <dgm:prSet/>
      <dgm:spPr/>
      <dgm:t>
        <a:bodyPr/>
        <a:lstStyle/>
        <a:p>
          <a:r>
            <a:rPr lang="en-US" dirty="0" err="1" smtClean="0"/>
            <a:t>Medstar</a:t>
          </a:r>
          <a:r>
            <a:rPr lang="en-US" dirty="0" smtClean="0"/>
            <a:t>-Baltimore</a:t>
          </a:r>
          <a:endParaRPr lang="en-US" dirty="0"/>
        </a:p>
      </dgm:t>
    </dgm:pt>
    <dgm:pt modelId="{37E151FB-2638-E24D-94D5-F7BD34FE6AB2}" type="parTrans" cxnId="{59E2C3B4-57BA-AB45-B9D8-670F926AFF38}">
      <dgm:prSet/>
      <dgm:spPr/>
      <dgm:t>
        <a:bodyPr/>
        <a:lstStyle/>
        <a:p>
          <a:endParaRPr lang="en-US"/>
        </a:p>
      </dgm:t>
    </dgm:pt>
    <dgm:pt modelId="{D5DBF33C-4228-054E-B3F4-A5DDD357CAD1}" type="sibTrans" cxnId="{59E2C3B4-57BA-AB45-B9D8-670F926AFF38}">
      <dgm:prSet/>
      <dgm:spPr/>
      <dgm:t>
        <a:bodyPr/>
        <a:lstStyle/>
        <a:p>
          <a:endParaRPr lang="en-US"/>
        </a:p>
      </dgm:t>
    </dgm:pt>
    <dgm:pt modelId="{E5BEEE77-BF43-3C46-A696-EB71BCA3EC6A}">
      <dgm:prSet custT="1"/>
      <dgm:spPr/>
      <dgm:t>
        <a:bodyPr/>
        <a:lstStyle/>
        <a:p>
          <a:r>
            <a:rPr lang="en-US" sz="1000" dirty="0" smtClean="0"/>
            <a:t>Lenox (NYC)</a:t>
          </a:r>
          <a:endParaRPr lang="en-US" sz="1000" dirty="0"/>
        </a:p>
      </dgm:t>
    </dgm:pt>
    <dgm:pt modelId="{BFDE7F11-D79F-EE45-A2E3-16FC886D5CAA}" type="parTrans" cxnId="{991D1BB1-3B93-4B4B-92F1-0A7CF1AA404D}">
      <dgm:prSet/>
      <dgm:spPr/>
      <dgm:t>
        <a:bodyPr/>
        <a:lstStyle/>
        <a:p>
          <a:endParaRPr lang="en-US"/>
        </a:p>
      </dgm:t>
    </dgm:pt>
    <dgm:pt modelId="{8731C08B-BDBD-044F-9434-C80E0EB3B02F}" type="sibTrans" cxnId="{991D1BB1-3B93-4B4B-92F1-0A7CF1AA404D}">
      <dgm:prSet/>
      <dgm:spPr/>
      <dgm:t>
        <a:bodyPr/>
        <a:lstStyle/>
        <a:p>
          <a:endParaRPr lang="en-US"/>
        </a:p>
      </dgm:t>
    </dgm:pt>
    <dgm:pt modelId="{ECBA2BC7-CD8A-9E4A-AC2C-1CFA110FE981}">
      <dgm:prSet/>
      <dgm:spPr/>
      <dgm:t>
        <a:bodyPr/>
        <a:lstStyle/>
        <a:p>
          <a:r>
            <a:rPr lang="en-US" dirty="0" smtClean="0"/>
            <a:t>Denver</a:t>
          </a:r>
          <a:endParaRPr lang="en-US" dirty="0"/>
        </a:p>
      </dgm:t>
    </dgm:pt>
    <dgm:pt modelId="{4CAE61D3-75BD-F64C-9115-219EC477A49D}" type="parTrans" cxnId="{12D12BC6-8C68-7643-B4E0-C8FFE3209F63}">
      <dgm:prSet/>
      <dgm:spPr/>
      <dgm:t>
        <a:bodyPr/>
        <a:lstStyle/>
        <a:p>
          <a:endParaRPr lang="en-US"/>
        </a:p>
      </dgm:t>
    </dgm:pt>
    <dgm:pt modelId="{F111C4C9-AEBA-504C-AD39-7DE6CD7E8DC4}" type="sibTrans" cxnId="{12D12BC6-8C68-7643-B4E0-C8FFE3209F63}">
      <dgm:prSet/>
      <dgm:spPr/>
      <dgm:t>
        <a:bodyPr/>
        <a:lstStyle/>
        <a:p>
          <a:endParaRPr lang="en-US"/>
        </a:p>
      </dgm:t>
    </dgm:pt>
    <dgm:pt modelId="{11B943BD-57BD-5040-9B63-6DA984C3EC4D}" type="pres">
      <dgm:prSet presAssocID="{F3E4D1DA-7321-4543-B1B9-72E9C48F7D94}" presName="rootNode" presStyleCnt="0">
        <dgm:presLayoutVars>
          <dgm:chMax/>
          <dgm:chPref/>
          <dgm:dir/>
          <dgm:animLvl val="lvl"/>
        </dgm:presLayoutVars>
      </dgm:prSet>
      <dgm:spPr/>
      <dgm:t>
        <a:bodyPr/>
        <a:lstStyle/>
        <a:p>
          <a:endParaRPr lang="en-US"/>
        </a:p>
      </dgm:t>
    </dgm:pt>
    <dgm:pt modelId="{CC64C9F1-942C-FB42-8F89-34D3BF35FD86}" type="pres">
      <dgm:prSet presAssocID="{4C4F3D48-FB42-0F46-8455-30F084EF69A0}" presName="composite" presStyleCnt="0"/>
      <dgm:spPr/>
      <dgm:t>
        <a:bodyPr/>
        <a:lstStyle/>
        <a:p>
          <a:endParaRPr lang="en-US"/>
        </a:p>
      </dgm:t>
    </dgm:pt>
    <dgm:pt modelId="{0DB76629-D1AD-9F49-8543-0E73912BBC7E}" type="pres">
      <dgm:prSet presAssocID="{4C4F3D48-FB42-0F46-8455-30F084EF69A0}" presName="ParentText" presStyleLbl="node1" presStyleIdx="0" presStyleCnt="22" custLinFactNeighborX="7408" custLinFactNeighborY="14716">
        <dgm:presLayoutVars>
          <dgm:chMax val="1"/>
          <dgm:chPref val="1"/>
          <dgm:bulletEnabled val="1"/>
        </dgm:presLayoutVars>
      </dgm:prSet>
      <dgm:spPr/>
      <dgm:t>
        <a:bodyPr/>
        <a:lstStyle/>
        <a:p>
          <a:endParaRPr lang="en-US"/>
        </a:p>
      </dgm:t>
    </dgm:pt>
    <dgm:pt modelId="{84AD6C78-619D-5D49-8B3F-25B621B475FA}" type="pres">
      <dgm:prSet presAssocID="{4C4F3D48-FB42-0F46-8455-30F084EF69A0}" presName="Image" presStyleLbl="bgImgPlace1" presStyleIdx="0" presStyleCnt="22" custLinFactNeighborX="7408"/>
      <dgm:spPr>
        <a:blipFill rotWithShape="1">
          <a:blip xmlns:r="http://schemas.openxmlformats.org/officeDocument/2006/relationships" r:embed="rId1"/>
          <a:stretch>
            <a:fillRect/>
          </a:stretch>
        </a:blipFill>
      </dgm:spPr>
      <dgm:t>
        <a:bodyPr/>
        <a:lstStyle/>
        <a:p>
          <a:endParaRPr lang="en-US"/>
        </a:p>
      </dgm:t>
    </dgm:pt>
    <dgm:pt modelId="{1755F2A7-DDDC-D847-9F90-EBF364B46A93}" type="pres">
      <dgm:prSet presAssocID="{4C4F3D48-FB42-0F46-8455-30F084EF69A0}" presName="ChildText" presStyleLbl="fgAcc1" presStyleIdx="0" presStyleCnt="0" custScaleX="136169" custScaleY="83690">
        <dgm:presLayoutVars>
          <dgm:chMax val="0"/>
          <dgm:chPref val="0"/>
          <dgm:bulletEnabled val="1"/>
        </dgm:presLayoutVars>
      </dgm:prSet>
      <dgm:spPr/>
      <dgm:t>
        <a:bodyPr/>
        <a:lstStyle/>
        <a:p>
          <a:endParaRPr lang="en-US"/>
        </a:p>
      </dgm:t>
    </dgm:pt>
    <dgm:pt modelId="{9AD7620E-E824-3D4C-8C35-448B5080D2D8}" type="pres">
      <dgm:prSet presAssocID="{78B8DA7B-427D-F941-B01F-0AD08EA407E6}" presName="sibTrans" presStyleCnt="0"/>
      <dgm:spPr/>
      <dgm:t>
        <a:bodyPr/>
        <a:lstStyle/>
        <a:p>
          <a:endParaRPr lang="en-US"/>
        </a:p>
      </dgm:t>
    </dgm:pt>
    <dgm:pt modelId="{1D3716A1-9405-8D4E-A39F-5CB4BC1E0F21}" type="pres">
      <dgm:prSet presAssocID="{6951E7D3-C91B-304A-BDF4-953B2B79907A}" presName="composite" presStyleCnt="0"/>
      <dgm:spPr/>
      <dgm:t>
        <a:bodyPr/>
        <a:lstStyle/>
        <a:p>
          <a:endParaRPr lang="en-US"/>
        </a:p>
      </dgm:t>
    </dgm:pt>
    <dgm:pt modelId="{9B38A78C-C11E-694B-86F5-B43E5296E5DD}" type="pres">
      <dgm:prSet presAssocID="{6951E7D3-C91B-304A-BDF4-953B2B79907A}" presName="ParentText" presStyleLbl="node1" presStyleIdx="1" presStyleCnt="22" custLinFactNeighborX="-10775" custLinFactNeighborY="10100">
        <dgm:presLayoutVars>
          <dgm:chMax val="1"/>
          <dgm:chPref val="1"/>
          <dgm:bulletEnabled val="1"/>
        </dgm:presLayoutVars>
      </dgm:prSet>
      <dgm:spPr/>
      <dgm:t>
        <a:bodyPr/>
        <a:lstStyle/>
        <a:p>
          <a:endParaRPr lang="en-US"/>
        </a:p>
      </dgm:t>
    </dgm:pt>
    <dgm:pt modelId="{77F87A98-F17E-3741-8F41-EC271CCB169E}" type="pres">
      <dgm:prSet presAssocID="{6951E7D3-C91B-304A-BDF4-953B2B79907A}" presName="Image" presStyleLbl="bgImgPlace1" presStyleIdx="1" presStyleCnt="22" custLinFactNeighborX="-10775" custLinFactNeighborY="-795"/>
      <dgm:spPr>
        <a:blipFill rotWithShape="1">
          <a:blip xmlns:r="http://schemas.openxmlformats.org/officeDocument/2006/relationships" r:embed="rId2"/>
          <a:stretch>
            <a:fillRect/>
          </a:stretch>
        </a:blipFill>
      </dgm:spPr>
      <dgm:t>
        <a:bodyPr/>
        <a:lstStyle/>
        <a:p>
          <a:endParaRPr lang="en-US"/>
        </a:p>
      </dgm:t>
    </dgm:pt>
    <dgm:pt modelId="{F37B62C1-7B49-5A49-A545-CE2047CEF3AC}" type="pres">
      <dgm:prSet presAssocID="{6951E7D3-C91B-304A-BDF4-953B2B79907A}" presName="ChildText" presStyleLbl="fgAcc1" presStyleIdx="0" presStyleCnt="0" custScaleX="136169" custScaleY="83690">
        <dgm:presLayoutVars>
          <dgm:chMax val="0"/>
          <dgm:chPref val="0"/>
          <dgm:bulletEnabled val="1"/>
        </dgm:presLayoutVars>
      </dgm:prSet>
      <dgm:spPr/>
      <dgm:t>
        <a:bodyPr/>
        <a:lstStyle/>
        <a:p>
          <a:endParaRPr lang="en-US"/>
        </a:p>
      </dgm:t>
    </dgm:pt>
    <dgm:pt modelId="{C9EF4622-D2E8-9148-A316-AA329C368A89}" type="pres">
      <dgm:prSet presAssocID="{DD4E14E4-C78F-6643-B568-F32F371BED16}" presName="sibTrans" presStyleCnt="0"/>
      <dgm:spPr/>
      <dgm:t>
        <a:bodyPr/>
        <a:lstStyle/>
        <a:p>
          <a:endParaRPr lang="en-US"/>
        </a:p>
      </dgm:t>
    </dgm:pt>
    <dgm:pt modelId="{A21904BE-0F2D-8D45-B7D0-AF0D9EC20BBA}" type="pres">
      <dgm:prSet presAssocID="{E5BEEE77-BF43-3C46-A696-EB71BCA3EC6A}" presName="composite" presStyleCnt="0"/>
      <dgm:spPr/>
    </dgm:pt>
    <dgm:pt modelId="{BB4CA16A-614C-4747-BF11-87DD88A23CF5}" type="pres">
      <dgm:prSet presAssocID="{E5BEEE77-BF43-3C46-A696-EB71BCA3EC6A}" presName="ParentText" presStyleLbl="node1" presStyleIdx="2" presStyleCnt="22" custLinFactNeighborX="-8755" custLinFactNeighborY="8862">
        <dgm:presLayoutVars>
          <dgm:chMax val="1"/>
          <dgm:chPref val="1"/>
          <dgm:bulletEnabled val="1"/>
        </dgm:presLayoutVars>
      </dgm:prSet>
      <dgm:spPr/>
      <dgm:t>
        <a:bodyPr/>
        <a:lstStyle/>
        <a:p>
          <a:endParaRPr lang="en-US"/>
        </a:p>
      </dgm:t>
    </dgm:pt>
    <dgm:pt modelId="{4F7AD9C1-2D97-F34B-8D68-667A073953D6}" type="pres">
      <dgm:prSet presAssocID="{E5BEEE77-BF43-3C46-A696-EB71BCA3EC6A}" presName="Image" presStyleLbl="bgImgPlace1" presStyleIdx="2" presStyleCnt="22" custLinFactNeighborX="-8755" custLinFactNeighborY="1526"/>
      <dgm:spPr>
        <a:blipFill rotWithShape="1">
          <a:blip xmlns:r="http://schemas.openxmlformats.org/officeDocument/2006/relationships" r:embed="rId3"/>
          <a:stretch>
            <a:fillRect/>
          </a:stretch>
        </a:blipFill>
      </dgm:spPr>
      <dgm:t>
        <a:bodyPr/>
        <a:lstStyle/>
        <a:p>
          <a:endParaRPr lang="en-US"/>
        </a:p>
      </dgm:t>
    </dgm:pt>
    <dgm:pt modelId="{CC7A00F6-86DA-3F41-89AF-3F8E49421D21}" type="pres">
      <dgm:prSet presAssocID="{E5BEEE77-BF43-3C46-A696-EB71BCA3EC6A}" presName="ChildText" presStyleLbl="fgAcc1" presStyleIdx="0" presStyleCnt="0">
        <dgm:presLayoutVars>
          <dgm:chMax val="0"/>
          <dgm:chPref val="0"/>
          <dgm:bulletEnabled val="1"/>
        </dgm:presLayoutVars>
      </dgm:prSet>
      <dgm:spPr/>
    </dgm:pt>
    <dgm:pt modelId="{B8940DE4-C864-524D-BF44-6F13800CC19A}" type="pres">
      <dgm:prSet presAssocID="{8731C08B-BDBD-044F-9434-C80E0EB3B02F}" presName="sibTrans" presStyleCnt="0"/>
      <dgm:spPr/>
    </dgm:pt>
    <dgm:pt modelId="{C1A53DDF-61A7-2F42-8B9B-BFD89E2F8A32}" type="pres">
      <dgm:prSet presAssocID="{9A48F40F-10C0-EB41-B111-D1D2D03D5919}" presName="composite" presStyleCnt="0"/>
      <dgm:spPr/>
    </dgm:pt>
    <dgm:pt modelId="{E835ADC5-72E3-854E-A535-6F37FAFCE83E}" type="pres">
      <dgm:prSet presAssocID="{9A48F40F-10C0-EB41-B111-D1D2D03D5919}" presName="ParentText" presStyleLbl="node1" presStyleIdx="3" presStyleCnt="22">
        <dgm:presLayoutVars>
          <dgm:chMax val="1"/>
          <dgm:chPref val="1"/>
          <dgm:bulletEnabled val="1"/>
        </dgm:presLayoutVars>
      </dgm:prSet>
      <dgm:spPr/>
      <dgm:t>
        <a:bodyPr/>
        <a:lstStyle/>
        <a:p>
          <a:endParaRPr lang="en-US"/>
        </a:p>
      </dgm:t>
    </dgm:pt>
    <dgm:pt modelId="{F27AFC0C-CC85-0D49-9E5C-EFF7D08141D2}" type="pres">
      <dgm:prSet presAssocID="{9A48F40F-10C0-EB41-B111-D1D2D03D5919}" presName="Image" presStyleLbl="bgImgPlace1" presStyleIdx="3" presStyleCnt="22"/>
      <dgm:spPr>
        <a:blipFill rotWithShape="1">
          <a:blip xmlns:r="http://schemas.openxmlformats.org/officeDocument/2006/relationships" r:embed="rId4"/>
          <a:stretch>
            <a:fillRect/>
          </a:stretch>
        </a:blipFill>
      </dgm:spPr>
      <dgm:t>
        <a:bodyPr/>
        <a:lstStyle/>
        <a:p>
          <a:endParaRPr lang="en-US"/>
        </a:p>
      </dgm:t>
    </dgm:pt>
    <dgm:pt modelId="{6439F91C-B748-6044-B9EE-04EB4C3BAED4}" type="pres">
      <dgm:prSet presAssocID="{9A48F40F-10C0-EB41-B111-D1D2D03D5919}" presName="ChildText" presStyleLbl="fgAcc1" presStyleIdx="0" presStyleCnt="0">
        <dgm:presLayoutVars>
          <dgm:chMax val="0"/>
          <dgm:chPref val="0"/>
          <dgm:bulletEnabled val="1"/>
        </dgm:presLayoutVars>
      </dgm:prSet>
      <dgm:spPr/>
    </dgm:pt>
    <dgm:pt modelId="{15282F46-BF48-AA43-877A-656B1D31E1CF}" type="pres">
      <dgm:prSet presAssocID="{B05EF37C-E956-514A-B6A9-FA12BE105C65}" presName="sibTrans" presStyleCnt="0"/>
      <dgm:spPr/>
    </dgm:pt>
    <dgm:pt modelId="{F5AADE7D-BAD8-1147-BC0D-4B46BA5B7385}" type="pres">
      <dgm:prSet presAssocID="{C54E4F4B-A33C-834C-A736-49F62DC7D3C0}" presName="composite" presStyleCnt="0"/>
      <dgm:spPr/>
      <dgm:t>
        <a:bodyPr/>
        <a:lstStyle/>
        <a:p>
          <a:endParaRPr lang="en-US"/>
        </a:p>
      </dgm:t>
    </dgm:pt>
    <dgm:pt modelId="{BCB18328-06D8-6B4E-8FF5-B1DB40FB88C9}" type="pres">
      <dgm:prSet presAssocID="{C54E4F4B-A33C-834C-A736-49F62DC7D3C0}" presName="ParentText" presStyleLbl="node1" presStyleIdx="4" presStyleCnt="22" custLinFactNeighborX="9428" custLinFactNeighborY="14716">
        <dgm:presLayoutVars>
          <dgm:chMax val="1"/>
          <dgm:chPref val="1"/>
          <dgm:bulletEnabled val="1"/>
        </dgm:presLayoutVars>
      </dgm:prSet>
      <dgm:spPr/>
      <dgm:t>
        <a:bodyPr/>
        <a:lstStyle/>
        <a:p>
          <a:endParaRPr lang="en-US"/>
        </a:p>
      </dgm:t>
    </dgm:pt>
    <dgm:pt modelId="{736708BA-B21E-824B-AC30-47D8E372ABD1}" type="pres">
      <dgm:prSet presAssocID="{C54E4F4B-A33C-834C-A736-49F62DC7D3C0}" presName="Image" presStyleLbl="bgImgPlace1" presStyleIdx="4" presStyleCnt="22" custLinFactNeighborX="9428"/>
      <dgm:spPr>
        <a:blipFill rotWithShape="1">
          <a:blip xmlns:r="http://schemas.openxmlformats.org/officeDocument/2006/relationships" r:embed="rId5"/>
          <a:stretch>
            <a:fillRect/>
          </a:stretch>
        </a:blipFill>
      </dgm:spPr>
      <dgm:t>
        <a:bodyPr/>
        <a:lstStyle/>
        <a:p>
          <a:endParaRPr lang="en-US"/>
        </a:p>
      </dgm:t>
    </dgm:pt>
    <dgm:pt modelId="{994866BA-2B69-BF43-98BB-103485BD0F82}" type="pres">
      <dgm:prSet presAssocID="{C54E4F4B-A33C-834C-A736-49F62DC7D3C0}" presName="ChildText" presStyleLbl="fgAcc1" presStyleIdx="0" presStyleCnt="0" custScaleX="136169" custScaleY="83690" custLinFactNeighborX="-17998">
        <dgm:presLayoutVars>
          <dgm:chMax val="0"/>
          <dgm:chPref val="0"/>
          <dgm:bulletEnabled val="1"/>
        </dgm:presLayoutVars>
      </dgm:prSet>
      <dgm:spPr/>
      <dgm:t>
        <a:bodyPr/>
        <a:lstStyle/>
        <a:p>
          <a:endParaRPr lang="en-US"/>
        </a:p>
      </dgm:t>
    </dgm:pt>
    <dgm:pt modelId="{D1A4BF9E-072C-BB45-92B4-53CBD6D3FD46}" type="pres">
      <dgm:prSet presAssocID="{B837CCFF-EF10-DE49-8C36-BC5740E95146}" presName="sibTrans" presStyleCnt="0"/>
      <dgm:spPr/>
      <dgm:t>
        <a:bodyPr/>
        <a:lstStyle/>
        <a:p>
          <a:endParaRPr lang="en-US"/>
        </a:p>
      </dgm:t>
    </dgm:pt>
    <dgm:pt modelId="{F478F2A3-F418-0449-8E9C-E064FB631A12}" type="pres">
      <dgm:prSet presAssocID="{6B4465DE-C4B3-1F45-9FB0-7FB73C489BCA}" presName="composite" presStyleCnt="0"/>
      <dgm:spPr/>
      <dgm:t>
        <a:bodyPr/>
        <a:lstStyle/>
        <a:p>
          <a:endParaRPr lang="en-US"/>
        </a:p>
      </dgm:t>
    </dgm:pt>
    <dgm:pt modelId="{5B7838D1-05D8-DE4D-913D-63FAFD551810}" type="pres">
      <dgm:prSet presAssocID="{6B4465DE-C4B3-1F45-9FB0-7FB73C489BCA}" presName="ParentText" presStyleLbl="node1" presStyleIdx="5" presStyleCnt="22" custLinFactNeighborX="13469" custLinFactNeighborY="10100">
        <dgm:presLayoutVars>
          <dgm:chMax val="1"/>
          <dgm:chPref val="1"/>
          <dgm:bulletEnabled val="1"/>
        </dgm:presLayoutVars>
      </dgm:prSet>
      <dgm:spPr/>
      <dgm:t>
        <a:bodyPr/>
        <a:lstStyle/>
        <a:p>
          <a:endParaRPr lang="en-US"/>
        </a:p>
      </dgm:t>
    </dgm:pt>
    <dgm:pt modelId="{035BB6D6-8850-014E-A40E-F3082E1BA690}" type="pres">
      <dgm:prSet presAssocID="{6B4465DE-C4B3-1F45-9FB0-7FB73C489BCA}" presName="Image" presStyleLbl="bgImgPlace1" presStyleIdx="5" presStyleCnt="22" custLinFactNeighborX="13469" custLinFactNeighborY="-795"/>
      <dgm:spPr>
        <a:blipFill rotWithShape="1">
          <a:blip xmlns:r="http://schemas.openxmlformats.org/officeDocument/2006/relationships" r:embed="rId6"/>
          <a:stretch>
            <a:fillRect/>
          </a:stretch>
        </a:blipFill>
      </dgm:spPr>
      <dgm:t>
        <a:bodyPr/>
        <a:lstStyle/>
        <a:p>
          <a:endParaRPr lang="en-US"/>
        </a:p>
      </dgm:t>
    </dgm:pt>
    <dgm:pt modelId="{47B4CDFE-0DF3-A64B-BE56-64FCCC8B0AC2}" type="pres">
      <dgm:prSet presAssocID="{6B4465DE-C4B3-1F45-9FB0-7FB73C489BCA}" presName="ChildText" presStyleLbl="fgAcc1" presStyleIdx="0" presStyleCnt="0" custScaleX="136169" custScaleY="83690">
        <dgm:presLayoutVars>
          <dgm:chMax val="0"/>
          <dgm:chPref val="0"/>
          <dgm:bulletEnabled val="1"/>
        </dgm:presLayoutVars>
      </dgm:prSet>
      <dgm:spPr/>
      <dgm:t>
        <a:bodyPr/>
        <a:lstStyle/>
        <a:p>
          <a:endParaRPr lang="en-US"/>
        </a:p>
      </dgm:t>
    </dgm:pt>
    <dgm:pt modelId="{38A96FB9-BB57-C945-99A3-2CDB787F9A9E}" type="pres">
      <dgm:prSet presAssocID="{BB31E089-335E-AA4B-82AE-FF638D7E350B}" presName="sibTrans" presStyleCnt="0"/>
      <dgm:spPr/>
      <dgm:t>
        <a:bodyPr/>
        <a:lstStyle/>
        <a:p>
          <a:endParaRPr lang="en-US"/>
        </a:p>
      </dgm:t>
    </dgm:pt>
    <dgm:pt modelId="{C62458BC-6E88-8842-BC6F-B424104F517B}" type="pres">
      <dgm:prSet presAssocID="{2F356223-5741-E042-B345-13B6261DBB4E}" presName="composite" presStyleCnt="0"/>
      <dgm:spPr/>
      <dgm:t>
        <a:bodyPr/>
        <a:lstStyle/>
        <a:p>
          <a:endParaRPr lang="en-US"/>
        </a:p>
      </dgm:t>
    </dgm:pt>
    <dgm:pt modelId="{843BE2CE-0CC2-1143-BF0E-7B7AA58481A7}" type="pres">
      <dgm:prSet presAssocID="{2F356223-5741-E042-B345-13B6261DBB4E}" presName="ParentText" presStyleLbl="node1" presStyleIdx="6" presStyleCnt="22" custLinFactNeighborY="14716">
        <dgm:presLayoutVars>
          <dgm:chMax val="1"/>
          <dgm:chPref val="1"/>
          <dgm:bulletEnabled val="1"/>
        </dgm:presLayoutVars>
      </dgm:prSet>
      <dgm:spPr/>
      <dgm:t>
        <a:bodyPr/>
        <a:lstStyle/>
        <a:p>
          <a:endParaRPr lang="en-US"/>
        </a:p>
      </dgm:t>
    </dgm:pt>
    <dgm:pt modelId="{8234B7FD-D592-574E-AEFA-3338D325619E}" type="pres">
      <dgm:prSet presAssocID="{2F356223-5741-E042-B345-13B6261DBB4E}" presName="Image" presStyleLbl="bgImgPlace1" presStyleIdx="6" presStyleCnt="22"/>
      <dgm:spPr>
        <a:blipFill rotWithShape="1">
          <a:blip xmlns:r="http://schemas.openxmlformats.org/officeDocument/2006/relationships" r:embed="rId7"/>
          <a:stretch>
            <a:fillRect/>
          </a:stretch>
        </a:blipFill>
      </dgm:spPr>
      <dgm:t>
        <a:bodyPr/>
        <a:lstStyle/>
        <a:p>
          <a:endParaRPr lang="en-US"/>
        </a:p>
      </dgm:t>
    </dgm:pt>
    <dgm:pt modelId="{D02271BE-2E56-0B48-8B4D-858589D607F6}" type="pres">
      <dgm:prSet presAssocID="{2F356223-5741-E042-B345-13B6261DBB4E}" presName="ChildText" presStyleLbl="fgAcc1" presStyleIdx="0" presStyleCnt="0" custScaleX="136169" custScaleY="83690">
        <dgm:presLayoutVars>
          <dgm:chMax val="0"/>
          <dgm:chPref val="0"/>
          <dgm:bulletEnabled val="1"/>
        </dgm:presLayoutVars>
      </dgm:prSet>
      <dgm:spPr/>
      <dgm:t>
        <a:bodyPr/>
        <a:lstStyle/>
        <a:p>
          <a:endParaRPr lang="en-US"/>
        </a:p>
      </dgm:t>
    </dgm:pt>
    <dgm:pt modelId="{56989531-DB7F-2D45-A9A9-6E04CFE73E32}" type="pres">
      <dgm:prSet presAssocID="{BD503338-9D2A-2E45-93AE-463BA4F3F781}" presName="sibTrans" presStyleCnt="0"/>
      <dgm:spPr/>
      <dgm:t>
        <a:bodyPr/>
        <a:lstStyle/>
        <a:p>
          <a:endParaRPr lang="en-US"/>
        </a:p>
      </dgm:t>
    </dgm:pt>
    <dgm:pt modelId="{250A58BC-E277-41F4-8D20-277E4B571BA4}" type="pres">
      <dgm:prSet presAssocID="{17F19F11-D4E3-4D20-8367-B877DAC3792F}" presName="composite" presStyleCnt="0"/>
      <dgm:spPr/>
    </dgm:pt>
    <dgm:pt modelId="{5FFDF5A0-3E8C-4F4E-AE8E-A437FBD1D739}" type="pres">
      <dgm:prSet presAssocID="{17F19F11-D4E3-4D20-8367-B877DAC3792F}" presName="ParentText" presStyleLbl="node1" presStyleIdx="7" presStyleCnt="22" custLinFactNeighborY="14716">
        <dgm:presLayoutVars>
          <dgm:chMax val="1"/>
          <dgm:chPref val="1"/>
          <dgm:bulletEnabled val="1"/>
        </dgm:presLayoutVars>
      </dgm:prSet>
      <dgm:spPr/>
      <dgm:t>
        <a:bodyPr/>
        <a:lstStyle/>
        <a:p>
          <a:endParaRPr lang="en-US"/>
        </a:p>
      </dgm:t>
    </dgm:pt>
    <dgm:pt modelId="{C9C84FB4-48CC-4165-B078-5AF0C59D4911}" type="pres">
      <dgm:prSet presAssocID="{17F19F11-D4E3-4D20-8367-B877DAC3792F}" presName="Image" presStyleLbl="bgImgPlace1" presStyleIdx="7" presStyleCnt="22"/>
      <dgm:spPr>
        <a:blipFill rotWithShape="1">
          <a:blip xmlns:r="http://schemas.openxmlformats.org/officeDocument/2006/relationships" r:embed="rId7"/>
          <a:stretch>
            <a:fillRect/>
          </a:stretch>
        </a:blipFill>
      </dgm:spPr>
      <dgm:t>
        <a:bodyPr/>
        <a:lstStyle/>
        <a:p>
          <a:endParaRPr lang="en-US"/>
        </a:p>
      </dgm:t>
    </dgm:pt>
    <dgm:pt modelId="{48BB61FF-28E5-40CF-B4AB-53525C676CEC}" type="pres">
      <dgm:prSet presAssocID="{17F19F11-D4E3-4D20-8367-B877DAC3792F}" presName="ChildText" presStyleLbl="fgAcc1" presStyleIdx="0" presStyleCnt="0" custScaleX="136169" custScaleY="83690">
        <dgm:presLayoutVars>
          <dgm:chMax val="0"/>
          <dgm:chPref val="0"/>
          <dgm:bulletEnabled val="1"/>
        </dgm:presLayoutVars>
      </dgm:prSet>
      <dgm:spPr/>
      <dgm:t>
        <a:bodyPr/>
        <a:lstStyle/>
        <a:p>
          <a:endParaRPr lang="en-US"/>
        </a:p>
      </dgm:t>
    </dgm:pt>
    <dgm:pt modelId="{C6EF7F76-CC59-4A37-B1DB-D445132F4297}" type="pres">
      <dgm:prSet presAssocID="{DEBCB8F3-1053-46CF-82D3-0FD21FD1E694}" presName="sibTrans" presStyleCnt="0"/>
      <dgm:spPr/>
    </dgm:pt>
    <dgm:pt modelId="{416553FC-594B-4B58-BF9E-0124FBCCE4F9}" type="pres">
      <dgm:prSet presAssocID="{9956CCD5-6AE6-4651-8648-EF33E34BF9EA}" presName="composite" presStyleCnt="0"/>
      <dgm:spPr/>
    </dgm:pt>
    <dgm:pt modelId="{B1301891-D97E-44DA-95F0-9830FD34475C}" type="pres">
      <dgm:prSet presAssocID="{9956CCD5-6AE6-4651-8648-EF33E34BF9EA}" presName="ParentText" presStyleLbl="node1" presStyleIdx="8" presStyleCnt="22" custLinFactNeighborY="14716">
        <dgm:presLayoutVars>
          <dgm:chMax val="1"/>
          <dgm:chPref val="1"/>
          <dgm:bulletEnabled val="1"/>
        </dgm:presLayoutVars>
      </dgm:prSet>
      <dgm:spPr/>
      <dgm:t>
        <a:bodyPr/>
        <a:lstStyle/>
        <a:p>
          <a:endParaRPr lang="en-US"/>
        </a:p>
      </dgm:t>
    </dgm:pt>
    <dgm:pt modelId="{3DF04EF6-08AC-431C-A23C-96C71240310F}" type="pres">
      <dgm:prSet presAssocID="{9956CCD5-6AE6-4651-8648-EF33E34BF9EA}" presName="Image" presStyleLbl="bgImgPlace1" presStyleIdx="8" presStyleCnt="22"/>
      <dgm:spPr>
        <a:blipFill rotWithShape="1">
          <a:blip xmlns:r="http://schemas.openxmlformats.org/officeDocument/2006/relationships" r:embed="rId8"/>
          <a:stretch>
            <a:fillRect/>
          </a:stretch>
        </a:blipFill>
      </dgm:spPr>
      <dgm:t>
        <a:bodyPr/>
        <a:lstStyle/>
        <a:p>
          <a:endParaRPr lang="en-US"/>
        </a:p>
      </dgm:t>
    </dgm:pt>
    <dgm:pt modelId="{6B413CE3-0872-46C9-BA52-5F126FF75E8B}" type="pres">
      <dgm:prSet presAssocID="{9956CCD5-6AE6-4651-8648-EF33E34BF9EA}" presName="ChildText" presStyleLbl="fgAcc1" presStyleIdx="0" presStyleCnt="0" custScaleX="136169" custScaleY="83690">
        <dgm:presLayoutVars>
          <dgm:chMax val="0"/>
          <dgm:chPref val="0"/>
          <dgm:bulletEnabled val="1"/>
        </dgm:presLayoutVars>
      </dgm:prSet>
      <dgm:spPr/>
      <dgm:t>
        <a:bodyPr/>
        <a:lstStyle/>
        <a:p>
          <a:endParaRPr lang="en-US"/>
        </a:p>
      </dgm:t>
    </dgm:pt>
    <dgm:pt modelId="{A779ABB7-B312-454E-A9A5-FFB1019FFA1E}" type="pres">
      <dgm:prSet presAssocID="{8C96CA5A-CFF0-4EF5-9130-179B304A0A19}" presName="sibTrans" presStyleCnt="0"/>
      <dgm:spPr/>
    </dgm:pt>
    <dgm:pt modelId="{437E1AFE-8FFF-4BC4-B9EB-6A6E8DCE4BFC}" type="pres">
      <dgm:prSet presAssocID="{0D0AF851-6A4A-434F-8696-D5F872BEFEA0}" presName="composite" presStyleCnt="0"/>
      <dgm:spPr/>
    </dgm:pt>
    <dgm:pt modelId="{265521A3-7E17-4ABD-90D8-91E69E54E59E}" type="pres">
      <dgm:prSet presAssocID="{0D0AF851-6A4A-434F-8696-D5F872BEFEA0}" presName="ParentText" presStyleLbl="node1" presStyleIdx="9" presStyleCnt="22" custLinFactNeighborY="14716">
        <dgm:presLayoutVars>
          <dgm:chMax val="1"/>
          <dgm:chPref val="1"/>
          <dgm:bulletEnabled val="1"/>
        </dgm:presLayoutVars>
      </dgm:prSet>
      <dgm:spPr/>
      <dgm:t>
        <a:bodyPr/>
        <a:lstStyle/>
        <a:p>
          <a:endParaRPr lang="en-US"/>
        </a:p>
      </dgm:t>
    </dgm:pt>
    <dgm:pt modelId="{EE329FD9-2CF2-4348-BCC4-3B506FE294AE}" type="pres">
      <dgm:prSet presAssocID="{0D0AF851-6A4A-434F-8696-D5F872BEFEA0}" presName="Image" presStyleLbl="bgImgPlace1" presStyleIdx="9" presStyleCnt="22"/>
      <dgm:spPr>
        <a:blipFill rotWithShape="1">
          <a:blip xmlns:r="http://schemas.openxmlformats.org/officeDocument/2006/relationships" r:embed="rId9"/>
          <a:stretch>
            <a:fillRect/>
          </a:stretch>
        </a:blipFill>
      </dgm:spPr>
      <dgm:t>
        <a:bodyPr/>
        <a:lstStyle/>
        <a:p>
          <a:endParaRPr lang="en-US"/>
        </a:p>
      </dgm:t>
    </dgm:pt>
    <dgm:pt modelId="{E8982F4B-C338-4D3E-A12D-9D3B6C15946F}" type="pres">
      <dgm:prSet presAssocID="{0D0AF851-6A4A-434F-8696-D5F872BEFEA0}" presName="ChildText" presStyleLbl="fgAcc1" presStyleIdx="0" presStyleCnt="0" custScaleX="136169" custScaleY="83690">
        <dgm:presLayoutVars>
          <dgm:chMax val="0"/>
          <dgm:chPref val="0"/>
          <dgm:bulletEnabled val="1"/>
        </dgm:presLayoutVars>
      </dgm:prSet>
      <dgm:spPr/>
      <dgm:t>
        <a:bodyPr/>
        <a:lstStyle/>
        <a:p>
          <a:endParaRPr lang="en-US"/>
        </a:p>
      </dgm:t>
    </dgm:pt>
    <dgm:pt modelId="{1A95919E-7ED4-4DB1-8CAF-3052B0E962C0}" type="pres">
      <dgm:prSet presAssocID="{B624EE38-E141-4733-9395-04A35ADF27CC}" presName="sibTrans" presStyleCnt="0"/>
      <dgm:spPr/>
    </dgm:pt>
    <dgm:pt modelId="{6BD5E639-B064-4B34-8F8D-AAE615CB0476}" type="pres">
      <dgm:prSet presAssocID="{F0995D0D-4730-478B-B27B-FFA0F9E12737}" presName="composite" presStyleCnt="0"/>
      <dgm:spPr/>
    </dgm:pt>
    <dgm:pt modelId="{941D7D5E-EBF9-4214-BC50-57B6A292F5E3}" type="pres">
      <dgm:prSet presAssocID="{F0995D0D-4730-478B-B27B-FFA0F9E12737}" presName="ParentText" presStyleLbl="node1" presStyleIdx="10" presStyleCnt="22" custLinFactNeighborX="13469" custLinFactNeighborY="10100">
        <dgm:presLayoutVars>
          <dgm:chMax val="1"/>
          <dgm:chPref val="1"/>
          <dgm:bulletEnabled val="1"/>
        </dgm:presLayoutVars>
      </dgm:prSet>
      <dgm:spPr/>
      <dgm:t>
        <a:bodyPr/>
        <a:lstStyle/>
        <a:p>
          <a:endParaRPr lang="en-US"/>
        </a:p>
      </dgm:t>
    </dgm:pt>
    <dgm:pt modelId="{FC451453-F3A5-4169-AEC4-36182B9884EE}" type="pres">
      <dgm:prSet presAssocID="{F0995D0D-4730-478B-B27B-FFA0F9E12737}" presName="Image" presStyleLbl="bgImgPlace1" presStyleIdx="10" presStyleCnt="22" custLinFactNeighborX="13469" custLinFactNeighborY="-795"/>
      <dgm:spPr>
        <a:blipFill rotWithShape="1">
          <a:blip xmlns:r="http://schemas.openxmlformats.org/officeDocument/2006/relationships" r:embed="rId10"/>
          <a:stretch>
            <a:fillRect/>
          </a:stretch>
        </a:blipFill>
      </dgm:spPr>
      <dgm:t>
        <a:bodyPr/>
        <a:lstStyle/>
        <a:p>
          <a:endParaRPr lang="en-US"/>
        </a:p>
      </dgm:t>
    </dgm:pt>
    <dgm:pt modelId="{146B9A95-9425-4989-BD3E-C3324939FE37}" type="pres">
      <dgm:prSet presAssocID="{F0995D0D-4730-478B-B27B-FFA0F9E12737}" presName="ChildText" presStyleLbl="fgAcc1" presStyleIdx="0" presStyleCnt="0" custScaleX="136169" custScaleY="83690">
        <dgm:presLayoutVars>
          <dgm:chMax val="0"/>
          <dgm:chPref val="0"/>
          <dgm:bulletEnabled val="1"/>
        </dgm:presLayoutVars>
      </dgm:prSet>
      <dgm:spPr/>
      <dgm:t>
        <a:bodyPr/>
        <a:lstStyle/>
        <a:p>
          <a:endParaRPr lang="en-US"/>
        </a:p>
      </dgm:t>
    </dgm:pt>
    <dgm:pt modelId="{33B4036D-3E30-40C8-B1B0-2B6BCAD77262}" type="pres">
      <dgm:prSet presAssocID="{259AEFF6-37ED-408A-AA32-503DB22C4813}" presName="sibTrans" presStyleCnt="0"/>
      <dgm:spPr/>
    </dgm:pt>
    <dgm:pt modelId="{3A725B93-57A0-4D5F-A589-135F515EF92C}" type="pres">
      <dgm:prSet presAssocID="{CD93BB7B-B294-4B0E-83B5-4916DFECFE7F}" presName="composite" presStyleCnt="0"/>
      <dgm:spPr/>
    </dgm:pt>
    <dgm:pt modelId="{659575DD-D604-4235-9195-6B0E9DC14977}" type="pres">
      <dgm:prSet presAssocID="{CD93BB7B-B294-4B0E-83B5-4916DFECFE7F}" presName="ParentText" presStyleLbl="node1" presStyleIdx="11" presStyleCnt="22" custLinFactNeighborY="14716">
        <dgm:presLayoutVars>
          <dgm:chMax val="1"/>
          <dgm:chPref val="1"/>
          <dgm:bulletEnabled val="1"/>
        </dgm:presLayoutVars>
      </dgm:prSet>
      <dgm:spPr/>
      <dgm:t>
        <a:bodyPr/>
        <a:lstStyle/>
        <a:p>
          <a:endParaRPr lang="en-US"/>
        </a:p>
      </dgm:t>
    </dgm:pt>
    <dgm:pt modelId="{B8F6827F-199C-48BB-9307-2641DF122B47}" type="pres">
      <dgm:prSet presAssocID="{CD93BB7B-B294-4B0E-83B5-4916DFECFE7F}" presName="Image" presStyleLbl="bgImgPlace1" presStyleIdx="11" presStyleCnt="22"/>
      <dgm:spPr>
        <a:blipFill rotWithShape="1">
          <a:blip xmlns:r="http://schemas.openxmlformats.org/officeDocument/2006/relationships" r:embed="rId11"/>
          <a:stretch>
            <a:fillRect/>
          </a:stretch>
        </a:blipFill>
      </dgm:spPr>
      <dgm:t>
        <a:bodyPr/>
        <a:lstStyle/>
        <a:p>
          <a:endParaRPr lang="en-US"/>
        </a:p>
      </dgm:t>
    </dgm:pt>
    <dgm:pt modelId="{BBD1FCFD-BB95-43A3-9DC5-D9AC16B02E55}" type="pres">
      <dgm:prSet presAssocID="{CD93BB7B-B294-4B0E-83B5-4916DFECFE7F}" presName="ChildText" presStyleLbl="fgAcc1" presStyleIdx="0" presStyleCnt="0" custScaleX="136169" custScaleY="83690">
        <dgm:presLayoutVars>
          <dgm:chMax val="0"/>
          <dgm:chPref val="0"/>
          <dgm:bulletEnabled val="1"/>
        </dgm:presLayoutVars>
      </dgm:prSet>
      <dgm:spPr/>
      <dgm:t>
        <a:bodyPr/>
        <a:lstStyle/>
        <a:p>
          <a:endParaRPr lang="en-US"/>
        </a:p>
      </dgm:t>
    </dgm:pt>
    <dgm:pt modelId="{99E6AFDE-64CF-4598-9EB4-A359F7C9E851}" type="pres">
      <dgm:prSet presAssocID="{662A8078-E3FD-4DAC-AF61-A8AB0E2DBBE1}" presName="sibTrans" presStyleCnt="0"/>
      <dgm:spPr/>
    </dgm:pt>
    <dgm:pt modelId="{BBAA6BE4-A4EB-49B2-8E6E-A2419F0793FD}" type="pres">
      <dgm:prSet presAssocID="{E5B314DE-A79A-49D7-BFAB-E2E3633375B0}" presName="composite" presStyleCnt="0"/>
      <dgm:spPr/>
    </dgm:pt>
    <dgm:pt modelId="{C84C7080-94A3-40B0-8090-FC8F9FED7085}" type="pres">
      <dgm:prSet presAssocID="{E5B314DE-A79A-49D7-BFAB-E2E3633375B0}" presName="ParentText" presStyleLbl="node1" presStyleIdx="12" presStyleCnt="22" custLinFactNeighborY="14716">
        <dgm:presLayoutVars>
          <dgm:chMax val="1"/>
          <dgm:chPref val="1"/>
          <dgm:bulletEnabled val="1"/>
        </dgm:presLayoutVars>
      </dgm:prSet>
      <dgm:spPr/>
      <dgm:t>
        <a:bodyPr/>
        <a:lstStyle/>
        <a:p>
          <a:endParaRPr lang="en-US"/>
        </a:p>
      </dgm:t>
    </dgm:pt>
    <dgm:pt modelId="{A3E2BA01-D152-450D-B368-B9A68E99B54D}" type="pres">
      <dgm:prSet presAssocID="{E5B314DE-A79A-49D7-BFAB-E2E3633375B0}" presName="Image" presStyleLbl="bgImgPlace1" presStyleIdx="12" presStyleCnt="22"/>
      <dgm:spPr>
        <a:blipFill rotWithShape="1">
          <a:blip xmlns:r="http://schemas.openxmlformats.org/officeDocument/2006/relationships" r:embed="rId12"/>
          <a:stretch>
            <a:fillRect/>
          </a:stretch>
        </a:blipFill>
      </dgm:spPr>
      <dgm:t>
        <a:bodyPr/>
        <a:lstStyle/>
        <a:p>
          <a:endParaRPr lang="en-US"/>
        </a:p>
      </dgm:t>
    </dgm:pt>
    <dgm:pt modelId="{D04C85B2-623E-45E9-9EA0-34E1F2B8C282}" type="pres">
      <dgm:prSet presAssocID="{E5B314DE-A79A-49D7-BFAB-E2E3633375B0}" presName="ChildText" presStyleLbl="fgAcc1" presStyleIdx="0" presStyleCnt="0" custScaleX="136169" custScaleY="83690">
        <dgm:presLayoutVars>
          <dgm:chMax val="0"/>
          <dgm:chPref val="0"/>
          <dgm:bulletEnabled val="1"/>
        </dgm:presLayoutVars>
      </dgm:prSet>
      <dgm:spPr/>
      <dgm:t>
        <a:bodyPr/>
        <a:lstStyle/>
        <a:p>
          <a:endParaRPr lang="en-US"/>
        </a:p>
      </dgm:t>
    </dgm:pt>
    <dgm:pt modelId="{FF846471-AB12-46AB-9865-959C59B25172}" type="pres">
      <dgm:prSet presAssocID="{AC9BA8E3-8A5F-4AC7-9403-B4A503ECBC3A}" presName="sibTrans" presStyleCnt="0"/>
      <dgm:spPr/>
    </dgm:pt>
    <dgm:pt modelId="{2E266639-A40B-49C5-BBCF-C50A6AEA65FD}" type="pres">
      <dgm:prSet presAssocID="{25AD1F0D-8119-4A62-8D97-97974A44ED51}" presName="composite" presStyleCnt="0"/>
      <dgm:spPr/>
    </dgm:pt>
    <dgm:pt modelId="{C127EF6E-5193-42D7-9247-A89DA4B4CA91}" type="pres">
      <dgm:prSet presAssocID="{25AD1F0D-8119-4A62-8D97-97974A44ED51}" presName="ParentText" presStyleLbl="node1" presStyleIdx="13" presStyleCnt="22" custLinFactNeighborY="14716">
        <dgm:presLayoutVars>
          <dgm:chMax val="1"/>
          <dgm:chPref val="1"/>
          <dgm:bulletEnabled val="1"/>
        </dgm:presLayoutVars>
      </dgm:prSet>
      <dgm:spPr/>
      <dgm:t>
        <a:bodyPr/>
        <a:lstStyle/>
        <a:p>
          <a:endParaRPr lang="en-US"/>
        </a:p>
      </dgm:t>
    </dgm:pt>
    <dgm:pt modelId="{C073A79E-99A9-447A-A77F-240A7090C485}" type="pres">
      <dgm:prSet presAssocID="{25AD1F0D-8119-4A62-8D97-97974A44ED51}" presName="Image" presStyleLbl="bgImgPlace1" presStyleIdx="13" presStyleCnt="22"/>
      <dgm:spPr>
        <a:blipFill rotWithShape="1">
          <a:blip xmlns:r="http://schemas.openxmlformats.org/officeDocument/2006/relationships" r:embed="rId12"/>
          <a:stretch>
            <a:fillRect/>
          </a:stretch>
        </a:blipFill>
      </dgm:spPr>
      <dgm:t>
        <a:bodyPr/>
        <a:lstStyle/>
        <a:p>
          <a:endParaRPr lang="en-US"/>
        </a:p>
      </dgm:t>
    </dgm:pt>
    <dgm:pt modelId="{28C5DDAD-6A50-4C62-9D41-17322780EE21}" type="pres">
      <dgm:prSet presAssocID="{25AD1F0D-8119-4A62-8D97-97974A44ED51}" presName="ChildText" presStyleLbl="fgAcc1" presStyleIdx="0" presStyleCnt="0" custScaleX="136169" custScaleY="83690">
        <dgm:presLayoutVars>
          <dgm:chMax val="0"/>
          <dgm:chPref val="0"/>
          <dgm:bulletEnabled val="1"/>
        </dgm:presLayoutVars>
      </dgm:prSet>
      <dgm:spPr/>
      <dgm:t>
        <a:bodyPr/>
        <a:lstStyle/>
        <a:p>
          <a:endParaRPr lang="en-US"/>
        </a:p>
      </dgm:t>
    </dgm:pt>
    <dgm:pt modelId="{AFF0F22E-0ADF-491C-AD5C-CE7EF02E9308}" type="pres">
      <dgm:prSet presAssocID="{3670EE8E-0AA8-4982-BAEE-5FCFB610BD8E}" presName="sibTrans" presStyleCnt="0"/>
      <dgm:spPr/>
    </dgm:pt>
    <dgm:pt modelId="{33A44E16-47AB-4614-9AF2-7EF6D53B3706}" type="pres">
      <dgm:prSet presAssocID="{9DAFBC91-C29D-45D4-B088-4E71CC304745}" presName="composite" presStyleCnt="0"/>
      <dgm:spPr/>
    </dgm:pt>
    <dgm:pt modelId="{96883D72-EC2F-4AE1-B3C6-98FC2A0A32E2}" type="pres">
      <dgm:prSet presAssocID="{9DAFBC91-C29D-45D4-B088-4E71CC304745}" presName="ParentText" presStyleLbl="node1" presStyleIdx="14" presStyleCnt="22" custLinFactNeighborY="14716">
        <dgm:presLayoutVars>
          <dgm:chMax val="1"/>
          <dgm:chPref val="1"/>
          <dgm:bulletEnabled val="1"/>
        </dgm:presLayoutVars>
      </dgm:prSet>
      <dgm:spPr/>
      <dgm:t>
        <a:bodyPr/>
        <a:lstStyle/>
        <a:p>
          <a:endParaRPr lang="en-US"/>
        </a:p>
      </dgm:t>
    </dgm:pt>
    <dgm:pt modelId="{CD5E9846-C4A8-46C2-944B-038844107FBF}" type="pres">
      <dgm:prSet presAssocID="{9DAFBC91-C29D-45D4-B088-4E71CC304745}" presName="Image" presStyleLbl="bgImgPlace1" presStyleIdx="14" presStyleCnt="22" custLinFactNeighborX="2634" custLinFactNeighborY="-821"/>
      <dgm:spPr>
        <a:blipFill rotWithShape="1">
          <a:blip xmlns:r="http://schemas.openxmlformats.org/officeDocument/2006/relationships" r:embed="rId13"/>
          <a:stretch>
            <a:fillRect/>
          </a:stretch>
        </a:blipFill>
      </dgm:spPr>
      <dgm:t>
        <a:bodyPr/>
        <a:lstStyle/>
        <a:p>
          <a:endParaRPr lang="en-US"/>
        </a:p>
      </dgm:t>
    </dgm:pt>
    <dgm:pt modelId="{6017ECCA-F592-4DB8-A8D8-C4E9D8E657F1}" type="pres">
      <dgm:prSet presAssocID="{9DAFBC91-C29D-45D4-B088-4E71CC304745}" presName="ChildText" presStyleLbl="fgAcc1" presStyleIdx="0" presStyleCnt="0" custScaleX="136169" custScaleY="83690">
        <dgm:presLayoutVars>
          <dgm:chMax val="0"/>
          <dgm:chPref val="0"/>
          <dgm:bulletEnabled val="1"/>
        </dgm:presLayoutVars>
      </dgm:prSet>
      <dgm:spPr/>
      <dgm:t>
        <a:bodyPr/>
        <a:lstStyle/>
        <a:p>
          <a:endParaRPr lang="en-US"/>
        </a:p>
      </dgm:t>
    </dgm:pt>
    <dgm:pt modelId="{460A3E9F-F425-433D-BF25-D567270C1643}" type="pres">
      <dgm:prSet presAssocID="{549C29E4-5105-4DCE-B69E-AA88E27B59D8}" presName="sibTrans" presStyleCnt="0"/>
      <dgm:spPr/>
    </dgm:pt>
    <dgm:pt modelId="{43AA4B08-71DF-482F-9EE4-F32D3C1BECC3}" type="pres">
      <dgm:prSet presAssocID="{526DB406-2A54-42EC-AD23-395490029E48}" presName="composite" presStyleCnt="0"/>
      <dgm:spPr/>
    </dgm:pt>
    <dgm:pt modelId="{1D3AF3C8-1088-48A2-954F-1E2035EF4884}" type="pres">
      <dgm:prSet presAssocID="{526DB406-2A54-42EC-AD23-395490029E48}" presName="ParentText" presStyleLbl="node1" presStyleIdx="15" presStyleCnt="22">
        <dgm:presLayoutVars>
          <dgm:chMax val="1"/>
          <dgm:chPref val="1"/>
          <dgm:bulletEnabled val="1"/>
        </dgm:presLayoutVars>
      </dgm:prSet>
      <dgm:spPr/>
      <dgm:t>
        <a:bodyPr/>
        <a:lstStyle/>
        <a:p>
          <a:endParaRPr lang="en-US"/>
        </a:p>
      </dgm:t>
    </dgm:pt>
    <dgm:pt modelId="{22897FFD-3076-4798-B993-CB8B807A5D93}" type="pres">
      <dgm:prSet presAssocID="{526DB406-2A54-42EC-AD23-395490029E48}" presName="Image" presStyleLbl="bgImgPlace1" presStyleIdx="15" presStyleCnt="22"/>
      <dgm:spPr>
        <a:blipFill rotWithShape="1">
          <a:blip xmlns:r="http://schemas.openxmlformats.org/officeDocument/2006/relationships" r:embed="rId14"/>
          <a:stretch>
            <a:fillRect/>
          </a:stretch>
        </a:blipFill>
      </dgm:spPr>
      <dgm:t>
        <a:bodyPr/>
        <a:lstStyle/>
        <a:p>
          <a:endParaRPr lang="en-US"/>
        </a:p>
      </dgm:t>
    </dgm:pt>
    <dgm:pt modelId="{3E0F6A03-39AD-43A6-8402-EF449853AF9B}" type="pres">
      <dgm:prSet presAssocID="{526DB406-2A54-42EC-AD23-395490029E48}" presName="ChildText" presStyleLbl="fgAcc1" presStyleIdx="0" presStyleCnt="0" custScaleX="136169" custScaleY="83690">
        <dgm:presLayoutVars>
          <dgm:chMax val="0"/>
          <dgm:chPref val="0"/>
          <dgm:bulletEnabled val="1"/>
        </dgm:presLayoutVars>
      </dgm:prSet>
      <dgm:spPr/>
      <dgm:t>
        <a:bodyPr/>
        <a:lstStyle/>
        <a:p>
          <a:endParaRPr lang="en-US"/>
        </a:p>
      </dgm:t>
    </dgm:pt>
    <dgm:pt modelId="{CAD87437-5900-4A80-AADE-DACF318A9074}" type="pres">
      <dgm:prSet presAssocID="{977F3D15-D8E6-46C0-B5BA-3A03878A2A4C}" presName="sibTrans" presStyleCnt="0"/>
      <dgm:spPr/>
    </dgm:pt>
    <dgm:pt modelId="{42977AC7-C0C1-43E1-8B40-2CFADBD17C27}" type="pres">
      <dgm:prSet presAssocID="{DC1FDDAA-DA3B-4C08-B731-D8B1F3EBAFA1}" presName="composite" presStyleCnt="0"/>
      <dgm:spPr/>
    </dgm:pt>
    <dgm:pt modelId="{BCF43AD3-744F-4A79-AE6B-547584DE568A}" type="pres">
      <dgm:prSet presAssocID="{DC1FDDAA-DA3B-4C08-B731-D8B1F3EBAFA1}" presName="ParentText" presStyleLbl="node1" presStyleIdx="16" presStyleCnt="22" custLinFactNeighborX="-17546">
        <dgm:presLayoutVars>
          <dgm:chMax val="1"/>
          <dgm:chPref val="1"/>
          <dgm:bulletEnabled val="1"/>
        </dgm:presLayoutVars>
      </dgm:prSet>
      <dgm:spPr/>
      <dgm:t>
        <a:bodyPr/>
        <a:lstStyle/>
        <a:p>
          <a:endParaRPr lang="en-US"/>
        </a:p>
      </dgm:t>
    </dgm:pt>
    <dgm:pt modelId="{8E2A412B-252A-4B76-98B7-2F5B6F948C77}" type="pres">
      <dgm:prSet presAssocID="{DC1FDDAA-DA3B-4C08-B731-D8B1F3EBAFA1}" presName="Image" presStyleLbl="bgImgPlace1" presStyleIdx="16" presStyleCnt="22" custLinFactNeighborX="-17546"/>
      <dgm:spPr>
        <a:blipFill rotWithShape="1">
          <a:blip xmlns:r="http://schemas.openxmlformats.org/officeDocument/2006/relationships" r:embed="rId15"/>
          <a:stretch>
            <a:fillRect/>
          </a:stretch>
        </a:blipFill>
      </dgm:spPr>
      <dgm:t>
        <a:bodyPr/>
        <a:lstStyle/>
        <a:p>
          <a:endParaRPr lang="en-US"/>
        </a:p>
      </dgm:t>
    </dgm:pt>
    <dgm:pt modelId="{79F196D0-9BC5-448A-9A32-02D15F3F9456}" type="pres">
      <dgm:prSet presAssocID="{DC1FDDAA-DA3B-4C08-B731-D8B1F3EBAFA1}" presName="ChildText" presStyleLbl="fgAcc1" presStyleIdx="0" presStyleCnt="0" custScaleX="136169" custScaleY="83690">
        <dgm:presLayoutVars>
          <dgm:chMax val="0"/>
          <dgm:chPref val="0"/>
          <dgm:bulletEnabled val="1"/>
        </dgm:presLayoutVars>
      </dgm:prSet>
      <dgm:spPr/>
      <dgm:t>
        <a:bodyPr/>
        <a:lstStyle/>
        <a:p>
          <a:endParaRPr lang="en-US"/>
        </a:p>
      </dgm:t>
    </dgm:pt>
    <dgm:pt modelId="{5F3DB2A8-684A-4F7B-86AA-40D865868170}" type="pres">
      <dgm:prSet presAssocID="{612C6428-A344-4101-A60C-BA32F885678C}" presName="sibTrans" presStyleCnt="0"/>
      <dgm:spPr/>
    </dgm:pt>
    <dgm:pt modelId="{0A0E621B-A4DE-4BA2-83E6-ACDD851BC132}" type="pres">
      <dgm:prSet presAssocID="{4332FDDE-8CE6-457B-9F86-A06AAD6622FE}" presName="composite" presStyleCnt="0"/>
      <dgm:spPr/>
    </dgm:pt>
    <dgm:pt modelId="{EBB5E741-E4FA-4149-9D5A-7955EA40B7F5}" type="pres">
      <dgm:prSet presAssocID="{4332FDDE-8CE6-457B-9F86-A06AAD6622FE}" presName="ParentText" presStyleLbl="node1" presStyleIdx="17" presStyleCnt="22" custLinFactNeighborX="-14721" custLinFactNeighborY="-4204">
        <dgm:presLayoutVars>
          <dgm:chMax val="1"/>
          <dgm:chPref val="1"/>
          <dgm:bulletEnabled val="1"/>
        </dgm:presLayoutVars>
      </dgm:prSet>
      <dgm:spPr/>
      <dgm:t>
        <a:bodyPr/>
        <a:lstStyle/>
        <a:p>
          <a:endParaRPr lang="en-US"/>
        </a:p>
      </dgm:t>
    </dgm:pt>
    <dgm:pt modelId="{8D35CB17-1684-4780-9D28-4F07DFD9E147}" type="pres">
      <dgm:prSet presAssocID="{4332FDDE-8CE6-457B-9F86-A06AAD6622FE}" presName="Image" presStyleLbl="bgImgPlace1" presStyleIdx="17" presStyleCnt="22" custLinFactNeighborX="-14721" custLinFactNeighborY="-724"/>
      <dgm:spPr>
        <a:blipFill rotWithShape="1">
          <a:blip xmlns:r="http://schemas.openxmlformats.org/officeDocument/2006/relationships" r:embed="rId15"/>
          <a:stretch>
            <a:fillRect/>
          </a:stretch>
        </a:blipFill>
      </dgm:spPr>
      <dgm:t>
        <a:bodyPr/>
        <a:lstStyle/>
        <a:p>
          <a:endParaRPr lang="en-US"/>
        </a:p>
      </dgm:t>
    </dgm:pt>
    <dgm:pt modelId="{782F4E95-778D-4D0C-81AE-838EA787B6E7}" type="pres">
      <dgm:prSet presAssocID="{4332FDDE-8CE6-457B-9F86-A06AAD6622FE}" presName="ChildText" presStyleLbl="fgAcc1" presStyleIdx="0" presStyleCnt="0" custScaleX="136169" custScaleY="83690">
        <dgm:presLayoutVars>
          <dgm:chMax val="0"/>
          <dgm:chPref val="0"/>
          <dgm:bulletEnabled val="1"/>
        </dgm:presLayoutVars>
      </dgm:prSet>
      <dgm:spPr/>
      <dgm:t>
        <a:bodyPr/>
        <a:lstStyle/>
        <a:p>
          <a:endParaRPr lang="en-US"/>
        </a:p>
      </dgm:t>
    </dgm:pt>
    <dgm:pt modelId="{FB7DD1BB-3AB8-9E48-B86B-EB020D7491CA}" type="pres">
      <dgm:prSet presAssocID="{69840DB5-FB9E-43E3-9B35-4DEB0903CE10}" presName="sibTrans" presStyleCnt="0"/>
      <dgm:spPr/>
    </dgm:pt>
    <dgm:pt modelId="{C41BEE15-6722-9B45-A74E-E909CE96BC13}" type="pres">
      <dgm:prSet presAssocID="{CB48FDB2-E07A-784E-A730-2BE0D5079192}" presName="composite" presStyleCnt="0"/>
      <dgm:spPr/>
    </dgm:pt>
    <dgm:pt modelId="{95C01255-1E09-2942-805F-008A56539534}" type="pres">
      <dgm:prSet presAssocID="{CB48FDB2-E07A-784E-A730-2BE0D5079192}" presName="ParentText" presStyleLbl="node1" presStyleIdx="18" presStyleCnt="22" custLinFactNeighborX="-14721">
        <dgm:presLayoutVars>
          <dgm:chMax val="1"/>
          <dgm:chPref val="1"/>
          <dgm:bulletEnabled val="1"/>
        </dgm:presLayoutVars>
      </dgm:prSet>
      <dgm:spPr/>
      <dgm:t>
        <a:bodyPr/>
        <a:lstStyle/>
        <a:p>
          <a:endParaRPr lang="en-US"/>
        </a:p>
      </dgm:t>
    </dgm:pt>
    <dgm:pt modelId="{16369712-513F-F544-9C3B-1FD509EC2F14}" type="pres">
      <dgm:prSet presAssocID="{CB48FDB2-E07A-784E-A730-2BE0D5079192}" presName="Image" presStyleLbl="bgImgPlace1" presStyleIdx="18" presStyleCnt="22" custLinFactNeighborX="-14721"/>
      <dgm:spPr>
        <a:blipFill rotWithShape="1">
          <a:blip xmlns:r="http://schemas.openxmlformats.org/officeDocument/2006/relationships" r:embed="rId16"/>
          <a:stretch>
            <a:fillRect/>
          </a:stretch>
        </a:blipFill>
      </dgm:spPr>
      <dgm:t>
        <a:bodyPr/>
        <a:lstStyle/>
        <a:p>
          <a:endParaRPr lang="en-US"/>
        </a:p>
      </dgm:t>
    </dgm:pt>
    <dgm:pt modelId="{88A67614-9EF8-2740-9D6E-22AA75A80E5D}" type="pres">
      <dgm:prSet presAssocID="{CB48FDB2-E07A-784E-A730-2BE0D5079192}" presName="ChildText" presStyleLbl="fgAcc1" presStyleIdx="0" presStyleCnt="0">
        <dgm:presLayoutVars>
          <dgm:chMax val="0"/>
          <dgm:chPref val="0"/>
          <dgm:bulletEnabled val="1"/>
        </dgm:presLayoutVars>
      </dgm:prSet>
      <dgm:spPr/>
    </dgm:pt>
    <dgm:pt modelId="{E15EED7A-E711-8846-9803-3729269EDF3D}" type="pres">
      <dgm:prSet presAssocID="{7112CD84-EAC0-F448-8986-26F3F56ACBDF}" presName="sibTrans" presStyleCnt="0"/>
      <dgm:spPr/>
    </dgm:pt>
    <dgm:pt modelId="{4F1E0C55-AA56-7246-BB86-5B82124E45C7}" type="pres">
      <dgm:prSet presAssocID="{5661DBF2-5903-9945-894B-E27681FECE89}" presName="composite" presStyleCnt="0"/>
      <dgm:spPr/>
    </dgm:pt>
    <dgm:pt modelId="{3AF465AD-4A12-1F45-8AB2-10DAACB65D90}" type="pres">
      <dgm:prSet presAssocID="{5661DBF2-5903-9945-894B-E27681FECE89}" presName="ParentText" presStyleLbl="node1" presStyleIdx="19" presStyleCnt="22">
        <dgm:presLayoutVars>
          <dgm:chMax val="1"/>
          <dgm:chPref val="1"/>
          <dgm:bulletEnabled val="1"/>
        </dgm:presLayoutVars>
      </dgm:prSet>
      <dgm:spPr/>
      <dgm:t>
        <a:bodyPr/>
        <a:lstStyle/>
        <a:p>
          <a:endParaRPr lang="en-US"/>
        </a:p>
      </dgm:t>
    </dgm:pt>
    <dgm:pt modelId="{1780BB53-ABBF-5646-8FA3-6B051C33AE74}" type="pres">
      <dgm:prSet presAssocID="{5661DBF2-5903-9945-894B-E27681FECE89}" presName="Image" presStyleLbl="bgImgPlace1" presStyleIdx="19" presStyleCnt="22"/>
      <dgm:spPr>
        <a:blipFill rotWithShape="1">
          <a:blip xmlns:r="http://schemas.openxmlformats.org/officeDocument/2006/relationships" r:embed="rId17"/>
          <a:stretch>
            <a:fillRect/>
          </a:stretch>
        </a:blipFill>
      </dgm:spPr>
      <dgm:t>
        <a:bodyPr/>
        <a:lstStyle/>
        <a:p>
          <a:endParaRPr lang="en-US"/>
        </a:p>
      </dgm:t>
    </dgm:pt>
    <dgm:pt modelId="{EA2D92A1-1F0B-9247-B009-F437B721F6D0}" type="pres">
      <dgm:prSet presAssocID="{5661DBF2-5903-9945-894B-E27681FECE89}" presName="ChildText" presStyleLbl="fgAcc1" presStyleIdx="0" presStyleCnt="0">
        <dgm:presLayoutVars>
          <dgm:chMax val="0"/>
          <dgm:chPref val="0"/>
          <dgm:bulletEnabled val="1"/>
        </dgm:presLayoutVars>
      </dgm:prSet>
      <dgm:spPr/>
    </dgm:pt>
    <dgm:pt modelId="{2FD3AD76-441B-7F41-9F82-D4AC7EE61D7D}" type="pres">
      <dgm:prSet presAssocID="{AD9D0EFE-21E5-8249-BE92-1D150A37E258}" presName="sibTrans" presStyleCnt="0"/>
      <dgm:spPr/>
    </dgm:pt>
    <dgm:pt modelId="{2910930C-4150-C641-A99C-B72DB1FA0747}" type="pres">
      <dgm:prSet presAssocID="{8790B5AD-1CC2-DF44-8E68-4D262BABDCE0}" presName="composite" presStyleCnt="0"/>
      <dgm:spPr/>
    </dgm:pt>
    <dgm:pt modelId="{E04DF841-BFD5-FE4B-9378-73D55D875E18}" type="pres">
      <dgm:prSet presAssocID="{8790B5AD-1CC2-DF44-8E68-4D262BABDCE0}" presName="ParentText" presStyleLbl="node1" presStyleIdx="20" presStyleCnt="22" custLinFactNeighborX="-8755" custLinFactNeighborY="-27325">
        <dgm:presLayoutVars>
          <dgm:chMax val="1"/>
          <dgm:chPref val="1"/>
          <dgm:bulletEnabled val="1"/>
        </dgm:presLayoutVars>
      </dgm:prSet>
      <dgm:spPr/>
      <dgm:t>
        <a:bodyPr/>
        <a:lstStyle/>
        <a:p>
          <a:endParaRPr lang="en-US"/>
        </a:p>
      </dgm:t>
    </dgm:pt>
    <dgm:pt modelId="{86969455-3B5B-F043-927E-B4B0F8951D06}" type="pres">
      <dgm:prSet presAssocID="{8790B5AD-1CC2-DF44-8E68-4D262BABDCE0}" presName="Image" presStyleLbl="bgImgPlace1" presStyleIdx="20" presStyleCnt="22" custLinFactNeighborX="-8755" custLinFactNeighborY="-4705"/>
      <dgm:spPr>
        <a:blipFill rotWithShape="1">
          <a:blip xmlns:r="http://schemas.openxmlformats.org/officeDocument/2006/relationships" r:embed="rId18"/>
          <a:stretch>
            <a:fillRect/>
          </a:stretch>
        </a:blipFill>
      </dgm:spPr>
      <dgm:t>
        <a:bodyPr/>
        <a:lstStyle/>
        <a:p>
          <a:endParaRPr lang="en-US"/>
        </a:p>
      </dgm:t>
    </dgm:pt>
    <dgm:pt modelId="{72B3AE6D-034A-2149-A7E4-CF0C1F62EC38}" type="pres">
      <dgm:prSet presAssocID="{8790B5AD-1CC2-DF44-8E68-4D262BABDCE0}" presName="ChildText" presStyleLbl="fgAcc1" presStyleIdx="0" presStyleCnt="0">
        <dgm:presLayoutVars>
          <dgm:chMax val="0"/>
          <dgm:chPref val="0"/>
          <dgm:bulletEnabled val="1"/>
        </dgm:presLayoutVars>
      </dgm:prSet>
      <dgm:spPr/>
    </dgm:pt>
    <dgm:pt modelId="{6CC4DF79-15C6-D246-840D-9BF7E6987392}" type="pres">
      <dgm:prSet presAssocID="{D5DBF33C-4228-054E-B3F4-A5DDD357CAD1}" presName="sibTrans" presStyleCnt="0"/>
      <dgm:spPr/>
    </dgm:pt>
    <dgm:pt modelId="{8195EEC3-E888-3C41-BC96-88FED3418FCA}" type="pres">
      <dgm:prSet presAssocID="{ECBA2BC7-CD8A-9E4A-AC2C-1CFA110FE981}" presName="composite" presStyleCnt="0"/>
      <dgm:spPr/>
    </dgm:pt>
    <dgm:pt modelId="{7A3F8E5F-D1FC-5746-B2E7-68D5A7D45B23}" type="pres">
      <dgm:prSet presAssocID="{ECBA2BC7-CD8A-9E4A-AC2C-1CFA110FE981}" presName="ParentText" presStyleLbl="node1" presStyleIdx="21" presStyleCnt="22">
        <dgm:presLayoutVars>
          <dgm:chMax val="1"/>
          <dgm:chPref val="1"/>
          <dgm:bulletEnabled val="1"/>
        </dgm:presLayoutVars>
      </dgm:prSet>
      <dgm:spPr/>
      <dgm:t>
        <a:bodyPr/>
        <a:lstStyle/>
        <a:p>
          <a:endParaRPr lang="en-US"/>
        </a:p>
      </dgm:t>
    </dgm:pt>
    <dgm:pt modelId="{14B6F9B2-8BE8-7846-AE54-C8549D592E51}" type="pres">
      <dgm:prSet presAssocID="{ECBA2BC7-CD8A-9E4A-AC2C-1CFA110FE981}" presName="Image" presStyleLbl="bgImgPlace1" presStyleIdx="21" presStyleCnt="22"/>
      <dgm:spPr>
        <a:blipFill rotWithShape="1">
          <a:blip xmlns:r="http://schemas.openxmlformats.org/officeDocument/2006/relationships" r:embed="rId19"/>
          <a:stretch>
            <a:fillRect/>
          </a:stretch>
        </a:blipFill>
      </dgm:spPr>
      <dgm:t>
        <a:bodyPr/>
        <a:lstStyle/>
        <a:p>
          <a:endParaRPr lang="en-US"/>
        </a:p>
      </dgm:t>
    </dgm:pt>
    <dgm:pt modelId="{22F2DB49-FC9A-494C-9B3E-7470990C18E4}" type="pres">
      <dgm:prSet presAssocID="{ECBA2BC7-CD8A-9E4A-AC2C-1CFA110FE981}" presName="ChildText" presStyleLbl="fgAcc1" presStyleIdx="0" presStyleCnt="0">
        <dgm:presLayoutVars>
          <dgm:chMax val="0"/>
          <dgm:chPref val="0"/>
          <dgm:bulletEnabled val="1"/>
        </dgm:presLayoutVars>
      </dgm:prSet>
      <dgm:spPr/>
    </dgm:pt>
  </dgm:ptLst>
  <dgm:cxnLst>
    <dgm:cxn modelId="{09DC2086-99CB-0A40-9142-487B056E286A}" type="presOf" srcId="{4C4F3D48-FB42-0F46-8455-30F084EF69A0}" destId="{0DB76629-D1AD-9F49-8543-0E73912BBC7E}" srcOrd="0" destOrd="0" presId="urn:microsoft.com/office/officeart/2008/layout/TitledPictureBlocks"/>
    <dgm:cxn modelId="{74ACAF77-C4D9-8548-94BF-4286D20CFB72}" type="presOf" srcId="{5661DBF2-5903-9945-894B-E27681FECE89}" destId="{3AF465AD-4A12-1F45-8AB2-10DAACB65D90}" srcOrd="0" destOrd="0" presId="urn:microsoft.com/office/officeart/2008/layout/TitledPictureBlocks"/>
    <dgm:cxn modelId="{51E943D7-1BFE-5142-8966-21ABDDB06823}" type="presOf" srcId="{E5B314DE-A79A-49D7-BFAB-E2E3633375B0}" destId="{C84C7080-94A3-40B0-8090-FC8F9FED7085}" srcOrd="0" destOrd="0" presId="urn:microsoft.com/office/officeart/2008/layout/TitledPictureBlocks"/>
    <dgm:cxn modelId="{6F32AAC5-CBCA-4FE4-B4A0-8A16461D09ED}" srcId="{F3E4D1DA-7321-4543-B1B9-72E9C48F7D94}" destId="{25AD1F0D-8119-4A62-8D97-97974A44ED51}" srcOrd="13" destOrd="0" parTransId="{394DEF8F-3AFC-445A-9DE6-0DEDFB0CCEF2}" sibTransId="{3670EE8E-0AA8-4982-BAEE-5FCFB610BD8E}"/>
    <dgm:cxn modelId="{E6A518AA-FC66-B74D-80CC-559A18C80D8F}" type="presOf" srcId="{6951E7D3-C91B-304A-BDF4-953B2B79907A}" destId="{9B38A78C-C11E-694B-86F5-B43E5296E5DD}" srcOrd="0" destOrd="0" presId="urn:microsoft.com/office/officeart/2008/layout/TitledPictureBlocks"/>
    <dgm:cxn modelId="{F597E11E-AD96-464E-BF9B-69F1940F9F44}" srcId="{F3E4D1DA-7321-4543-B1B9-72E9C48F7D94}" destId="{5661DBF2-5903-9945-894B-E27681FECE89}" srcOrd="19" destOrd="0" parTransId="{FFE35401-4413-8A49-A761-E2F41331F0E9}" sibTransId="{AD9D0EFE-21E5-8249-BE92-1D150A37E258}"/>
    <dgm:cxn modelId="{B6B3D3F2-4526-BF45-8AA8-163C3C052BD3}" type="presOf" srcId="{F3E4D1DA-7321-4543-B1B9-72E9C48F7D94}" destId="{11B943BD-57BD-5040-9B63-6DA984C3EC4D}" srcOrd="0" destOrd="0" presId="urn:microsoft.com/office/officeart/2008/layout/TitledPictureBlocks"/>
    <dgm:cxn modelId="{C53AE5E6-B80B-CB40-B257-C624F45F3DA2}" type="presOf" srcId="{6B4465DE-C4B3-1F45-9FB0-7FB73C489BCA}" destId="{5B7838D1-05D8-DE4D-913D-63FAFD551810}" srcOrd="0" destOrd="0" presId="urn:microsoft.com/office/officeart/2008/layout/TitledPictureBlocks"/>
    <dgm:cxn modelId="{7293F062-827F-224C-8D68-5E87350522B5}" type="presOf" srcId="{0D0AF851-6A4A-434F-8696-D5F872BEFEA0}" destId="{265521A3-7E17-4ABD-90D8-91E69E54E59E}" srcOrd="0" destOrd="0" presId="urn:microsoft.com/office/officeart/2008/layout/TitledPictureBlocks"/>
    <dgm:cxn modelId="{8474FE06-2862-634F-86AC-CDB5800FA19A}" type="presOf" srcId="{9A48F40F-10C0-EB41-B111-D1D2D03D5919}" destId="{E835ADC5-72E3-854E-A535-6F37FAFCE83E}" srcOrd="0" destOrd="0" presId="urn:microsoft.com/office/officeart/2008/layout/TitledPictureBlocks"/>
    <dgm:cxn modelId="{8BCEE8A2-94C2-7942-B112-4160BF2FEEDC}" type="presOf" srcId="{4332FDDE-8CE6-457B-9F86-A06AAD6622FE}" destId="{EBB5E741-E4FA-4149-9D5A-7955EA40B7F5}" srcOrd="0" destOrd="0" presId="urn:microsoft.com/office/officeart/2008/layout/TitledPictureBlocks"/>
    <dgm:cxn modelId="{EFBC8C02-4B75-FE4F-9862-0B56E1251392}" type="presOf" srcId="{CD93BB7B-B294-4B0E-83B5-4916DFECFE7F}" destId="{659575DD-D604-4235-9195-6B0E9DC14977}" srcOrd="0" destOrd="0" presId="urn:microsoft.com/office/officeart/2008/layout/TitledPictureBlocks"/>
    <dgm:cxn modelId="{70A3A232-3D59-437F-8146-1786BC2655E0}" srcId="{F3E4D1DA-7321-4543-B1B9-72E9C48F7D94}" destId="{DC1FDDAA-DA3B-4C08-B731-D8B1F3EBAFA1}" srcOrd="16" destOrd="0" parTransId="{90AF9EC0-6512-49E3-B19C-446DCADE370E}" sibTransId="{612C6428-A344-4101-A60C-BA32F885678C}"/>
    <dgm:cxn modelId="{29B5F93E-00F7-490F-867C-C2FCF97095A6}" srcId="{F3E4D1DA-7321-4543-B1B9-72E9C48F7D94}" destId="{526DB406-2A54-42EC-AD23-395490029E48}" srcOrd="15" destOrd="0" parTransId="{824A09F1-416E-4F76-8128-7FE1AE7FAEAE}" sibTransId="{977F3D15-D8E6-46C0-B5BA-3A03878A2A4C}"/>
    <dgm:cxn modelId="{F748F07D-BD28-44AB-BC4E-C6591CC77D83}" srcId="{F3E4D1DA-7321-4543-B1B9-72E9C48F7D94}" destId="{E5B314DE-A79A-49D7-BFAB-E2E3633375B0}" srcOrd="12" destOrd="0" parTransId="{B9E6A89F-502B-467E-9F1B-CE460EA9D01C}" sibTransId="{AC9BA8E3-8A5F-4AC7-9403-B4A503ECBC3A}"/>
    <dgm:cxn modelId="{9E07D660-2BDB-F146-832D-90C13663D897}" type="presOf" srcId="{E5BEEE77-BF43-3C46-A696-EB71BCA3EC6A}" destId="{BB4CA16A-614C-4747-BF11-87DD88A23CF5}" srcOrd="0" destOrd="0" presId="urn:microsoft.com/office/officeart/2008/layout/TitledPictureBlocks"/>
    <dgm:cxn modelId="{AEA264D2-71F9-3443-A1E0-C28972A16310}" srcId="{F3E4D1DA-7321-4543-B1B9-72E9C48F7D94}" destId="{6951E7D3-C91B-304A-BDF4-953B2B79907A}" srcOrd="1" destOrd="0" parTransId="{A92A29BE-7494-7743-B5C8-846B2E816D56}" sibTransId="{DD4E14E4-C78F-6643-B568-F32F371BED16}"/>
    <dgm:cxn modelId="{699FD716-AC98-114A-88C3-17D13893F759}" type="presOf" srcId="{9956CCD5-6AE6-4651-8648-EF33E34BF9EA}" destId="{B1301891-D97E-44DA-95F0-9830FD34475C}" srcOrd="0" destOrd="0" presId="urn:microsoft.com/office/officeart/2008/layout/TitledPictureBlocks"/>
    <dgm:cxn modelId="{C2BE89A1-35C6-D74B-897E-36CBA7F8967B}" type="presOf" srcId="{9DAFBC91-C29D-45D4-B088-4E71CC304745}" destId="{96883D72-EC2F-4AE1-B3C6-98FC2A0A32E2}" srcOrd="0" destOrd="0" presId="urn:microsoft.com/office/officeart/2008/layout/TitledPictureBlocks"/>
    <dgm:cxn modelId="{92D9D870-A0AD-4826-9825-634F3361500B}" srcId="{F3E4D1DA-7321-4543-B1B9-72E9C48F7D94}" destId="{9DAFBC91-C29D-45D4-B088-4E71CC304745}" srcOrd="14" destOrd="0" parTransId="{3732003B-0092-4BF3-B868-7BA0B977DE75}" sibTransId="{549C29E4-5105-4DCE-B69E-AA88E27B59D8}"/>
    <dgm:cxn modelId="{074F9C70-1B30-684B-AF44-10F8CB5784A7}" type="presOf" srcId="{2F356223-5741-E042-B345-13B6261DBB4E}" destId="{843BE2CE-0CC2-1143-BF0E-7B7AA58481A7}" srcOrd="0" destOrd="0" presId="urn:microsoft.com/office/officeart/2008/layout/TitledPictureBlocks"/>
    <dgm:cxn modelId="{C52CE67B-B29F-426B-8A8F-24DDD5918A49}" srcId="{F3E4D1DA-7321-4543-B1B9-72E9C48F7D94}" destId="{17F19F11-D4E3-4D20-8367-B877DAC3792F}" srcOrd="7" destOrd="0" parTransId="{16C55019-BA82-4038-AE74-027FB49CB35A}" sibTransId="{DEBCB8F3-1053-46CF-82D3-0FD21FD1E694}"/>
    <dgm:cxn modelId="{50E373AB-0472-5A4D-BA30-91B724C940F8}" srcId="{F3E4D1DA-7321-4543-B1B9-72E9C48F7D94}" destId="{C54E4F4B-A33C-834C-A736-49F62DC7D3C0}" srcOrd="4" destOrd="0" parTransId="{7D9C8383-789C-0B46-A87E-0ABDB7733CB5}" sibTransId="{B837CCFF-EF10-DE49-8C36-BC5740E95146}"/>
    <dgm:cxn modelId="{1B822EAA-3060-5B44-8A78-1A7FA51CF784}" srcId="{F3E4D1DA-7321-4543-B1B9-72E9C48F7D94}" destId="{2F356223-5741-E042-B345-13B6261DBB4E}" srcOrd="6" destOrd="0" parTransId="{B0E22AB1-8C83-EE41-84B6-5C226F6019C9}" sibTransId="{BD503338-9D2A-2E45-93AE-463BA4F3F781}"/>
    <dgm:cxn modelId="{BE203803-FE7B-4434-A6EF-627C3316A109}" srcId="{F3E4D1DA-7321-4543-B1B9-72E9C48F7D94}" destId="{0D0AF851-6A4A-434F-8696-D5F872BEFEA0}" srcOrd="9" destOrd="0" parTransId="{DC2662F3-F8D6-4B41-A806-1AA3BE8BA643}" sibTransId="{B624EE38-E141-4733-9395-04A35ADF27CC}"/>
    <dgm:cxn modelId="{D4321258-C248-144A-B38E-FAE883B0834A}" type="presOf" srcId="{F0995D0D-4730-478B-B27B-FFA0F9E12737}" destId="{941D7D5E-EBF9-4214-BC50-57B6A292F5E3}" srcOrd="0" destOrd="0" presId="urn:microsoft.com/office/officeart/2008/layout/TitledPictureBlocks"/>
    <dgm:cxn modelId="{BD01A9C1-EB31-5F40-BDDD-31DD8409D11B}" type="presOf" srcId="{ECBA2BC7-CD8A-9E4A-AC2C-1CFA110FE981}" destId="{7A3F8E5F-D1FC-5746-B2E7-68D5A7D45B23}" srcOrd="0" destOrd="0" presId="urn:microsoft.com/office/officeart/2008/layout/TitledPictureBlocks"/>
    <dgm:cxn modelId="{E7D7D257-A8FB-474A-9A77-1276268A9721}" srcId="{F3E4D1DA-7321-4543-B1B9-72E9C48F7D94}" destId="{9A48F40F-10C0-EB41-B111-D1D2D03D5919}" srcOrd="3" destOrd="0" parTransId="{B0C00888-F470-B14E-A34B-0365814BDA52}" sibTransId="{B05EF37C-E956-514A-B6A9-FA12BE105C65}"/>
    <dgm:cxn modelId="{12D12BC6-8C68-7643-B4E0-C8FFE3209F63}" srcId="{F3E4D1DA-7321-4543-B1B9-72E9C48F7D94}" destId="{ECBA2BC7-CD8A-9E4A-AC2C-1CFA110FE981}" srcOrd="21" destOrd="0" parTransId="{4CAE61D3-75BD-F64C-9115-219EC477A49D}" sibTransId="{F111C4C9-AEBA-504C-AD39-7DE6CD7E8DC4}"/>
    <dgm:cxn modelId="{947E1ACB-0986-A347-93F9-86742C8319ED}" type="presOf" srcId="{25AD1F0D-8119-4A62-8D97-97974A44ED51}" destId="{C127EF6E-5193-42D7-9247-A89DA4B4CA91}" srcOrd="0" destOrd="0" presId="urn:microsoft.com/office/officeart/2008/layout/TitledPictureBlocks"/>
    <dgm:cxn modelId="{FAE86D68-1902-E542-A75F-D6A4EF51DE85}" srcId="{F3E4D1DA-7321-4543-B1B9-72E9C48F7D94}" destId="{CB48FDB2-E07A-784E-A730-2BE0D5079192}" srcOrd="18" destOrd="0" parTransId="{D3447A41-616A-FF43-B988-27C173C671A1}" sibTransId="{7112CD84-EAC0-F448-8986-26F3F56ACBDF}"/>
    <dgm:cxn modelId="{D7FA194F-05F4-2340-B63D-0999F1F5D30E}" type="presOf" srcId="{8790B5AD-1CC2-DF44-8E68-4D262BABDCE0}" destId="{E04DF841-BFD5-FE4B-9378-73D55D875E18}" srcOrd="0" destOrd="0" presId="urn:microsoft.com/office/officeart/2008/layout/TitledPictureBlocks"/>
    <dgm:cxn modelId="{471CDC88-3BD5-9749-8128-F0B94BF29923}" type="presOf" srcId="{17F19F11-D4E3-4D20-8367-B877DAC3792F}" destId="{5FFDF5A0-3E8C-4F4E-AE8E-A437FBD1D739}" srcOrd="0" destOrd="0" presId="urn:microsoft.com/office/officeart/2008/layout/TitledPictureBlocks"/>
    <dgm:cxn modelId="{991D1BB1-3B93-4B4B-92F1-0A7CF1AA404D}" srcId="{F3E4D1DA-7321-4543-B1B9-72E9C48F7D94}" destId="{E5BEEE77-BF43-3C46-A696-EB71BCA3EC6A}" srcOrd="2" destOrd="0" parTransId="{BFDE7F11-D79F-EE45-A2E3-16FC886D5CAA}" sibTransId="{8731C08B-BDBD-044F-9434-C80E0EB3B02F}"/>
    <dgm:cxn modelId="{F77145E8-F76D-914C-A7CD-5E4C80187018}" type="presOf" srcId="{CB48FDB2-E07A-784E-A730-2BE0D5079192}" destId="{95C01255-1E09-2942-805F-008A56539534}" srcOrd="0" destOrd="0" presId="urn:microsoft.com/office/officeart/2008/layout/TitledPictureBlocks"/>
    <dgm:cxn modelId="{59F593DC-A9CF-C443-BF52-564402EE31F0}" type="presOf" srcId="{526DB406-2A54-42EC-AD23-395490029E48}" destId="{1D3AF3C8-1088-48A2-954F-1E2035EF4884}" srcOrd="0" destOrd="0" presId="urn:microsoft.com/office/officeart/2008/layout/TitledPictureBlocks"/>
    <dgm:cxn modelId="{0A1F3A4F-FF6A-4C47-AC03-78317BB8AB66}" type="presOf" srcId="{DC1FDDAA-DA3B-4C08-B731-D8B1F3EBAFA1}" destId="{BCF43AD3-744F-4A79-AE6B-547584DE568A}" srcOrd="0" destOrd="0" presId="urn:microsoft.com/office/officeart/2008/layout/TitledPictureBlocks"/>
    <dgm:cxn modelId="{660552A7-9C8E-454F-85FC-8F1CD12728D1}" type="presOf" srcId="{C54E4F4B-A33C-834C-A736-49F62DC7D3C0}" destId="{BCB18328-06D8-6B4E-8FF5-B1DB40FB88C9}" srcOrd="0" destOrd="0" presId="urn:microsoft.com/office/officeart/2008/layout/TitledPictureBlocks"/>
    <dgm:cxn modelId="{5405A293-AE8A-443E-805B-1627DF731C06}" srcId="{F3E4D1DA-7321-4543-B1B9-72E9C48F7D94}" destId="{CD93BB7B-B294-4B0E-83B5-4916DFECFE7F}" srcOrd="11" destOrd="0" parTransId="{78FCAC31-C0EB-4116-B5A5-1A3844B7DA18}" sibTransId="{662A8078-E3FD-4DAC-AF61-A8AB0E2DBBE1}"/>
    <dgm:cxn modelId="{59E2C3B4-57BA-AB45-B9D8-670F926AFF38}" srcId="{F3E4D1DA-7321-4543-B1B9-72E9C48F7D94}" destId="{8790B5AD-1CC2-DF44-8E68-4D262BABDCE0}" srcOrd="20" destOrd="0" parTransId="{37E151FB-2638-E24D-94D5-F7BD34FE6AB2}" sibTransId="{D5DBF33C-4228-054E-B3F4-A5DDD357CAD1}"/>
    <dgm:cxn modelId="{94C5B654-B1D2-4391-BD77-CE94CFEFC738}" srcId="{F3E4D1DA-7321-4543-B1B9-72E9C48F7D94}" destId="{F0995D0D-4730-478B-B27B-FFA0F9E12737}" srcOrd="10" destOrd="0" parTransId="{18827DF2-DC3D-488D-91A5-631A889E7C88}" sibTransId="{259AEFF6-37ED-408A-AA32-503DB22C4813}"/>
    <dgm:cxn modelId="{7BF1513B-8149-41D5-A5BA-3D6DD11D2977}" srcId="{F3E4D1DA-7321-4543-B1B9-72E9C48F7D94}" destId="{4332FDDE-8CE6-457B-9F86-A06AAD6622FE}" srcOrd="17" destOrd="0" parTransId="{6BF971D5-C501-449E-82B4-6AB16EDBC543}" sibTransId="{69840DB5-FB9E-43E3-9B35-4DEB0903CE10}"/>
    <dgm:cxn modelId="{F62A1993-EC7C-C947-8FD0-85F231671C0D}" srcId="{F3E4D1DA-7321-4543-B1B9-72E9C48F7D94}" destId="{4C4F3D48-FB42-0F46-8455-30F084EF69A0}" srcOrd="0" destOrd="0" parTransId="{A7C998FA-63EA-E244-8287-A99F7EF77467}" sibTransId="{78B8DA7B-427D-F941-B01F-0AD08EA407E6}"/>
    <dgm:cxn modelId="{4F604BE4-6496-0E49-A677-94401526A38E}" srcId="{F3E4D1DA-7321-4543-B1B9-72E9C48F7D94}" destId="{6B4465DE-C4B3-1F45-9FB0-7FB73C489BCA}" srcOrd="5" destOrd="0" parTransId="{BE7041C6-962F-F943-B2DA-FA6161EDCF9B}" sibTransId="{BB31E089-335E-AA4B-82AE-FF638D7E350B}"/>
    <dgm:cxn modelId="{BFAA2C25-0489-4CFE-8155-2099EAAAF4F7}" srcId="{F3E4D1DA-7321-4543-B1B9-72E9C48F7D94}" destId="{9956CCD5-6AE6-4651-8648-EF33E34BF9EA}" srcOrd="8" destOrd="0" parTransId="{E0412F3D-D9D3-47FC-9CF0-B21A5E23B31C}" sibTransId="{8C96CA5A-CFF0-4EF5-9130-179B304A0A19}"/>
    <dgm:cxn modelId="{9E8DD45E-6167-AF47-AB35-14CBE1864D22}" type="presParOf" srcId="{11B943BD-57BD-5040-9B63-6DA984C3EC4D}" destId="{CC64C9F1-942C-FB42-8F89-34D3BF35FD86}" srcOrd="0" destOrd="0" presId="urn:microsoft.com/office/officeart/2008/layout/TitledPictureBlocks"/>
    <dgm:cxn modelId="{06E5A370-F683-344A-87F3-178F91198021}" type="presParOf" srcId="{CC64C9F1-942C-FB42-8F89-34D3BF35FD86}" destId="{0DB76629-D1AD-9F49-8543-0E73912BBC7E}" srcOrd="0" destOrd="0" presId="urn:microsoft.com/office/officeart/2008/layout/TitledPictureBlocks"/>
    <dgm:cxn modelId="{A3E56A67-E6E3-3A40-B7DF-31C7559735EF}" type="presParOf" srcId="{CC64C9F1-942C-FB42-8F89-34D3BF35FD86}" destId="{84AD6C78-619D-5D49-8B3F-25B621B475FA}" srcOrd="1" destOrd="0" presId="urn:microsoft.com/office/officeart/2008/layout/TitledPictureBlocks"/>
    <dgm:cxn modelId="{28ADAEDB-CBF8-9641-89CC-6DDDE7801173}" type="presParOf" srcId="{CC64C9F1-942C-FB42-8F89-34D3BF35FD86}" destId="{1755F2A7-DDDC-D847-9F90-EBF364B46A93}" srcOrd="2" destOrd="0" presId="urn:microsoft.com/office/officeart/2008/layout/TitledPictureBlocks"/>
    <dgm:cxn modelId="{766D9D91-8433-2B4B-B554-509055AACBFB}" type="presParOf" srcId="{11B943BD-57BD-5040-9B63-6DA984C3EC4D}" destId="{9AD7620E-E824-3D4C-8C35-448B5080D2D8}" srcOrd="1" destOrd="0" presId="urn:microsoft.com/office/officeart/2008/layout/TitledPictureBlocks"/>
    <dgm:cxn modelId="{D5113475-DD85-9643-8E5A-00B41CE51733}" type="presParOf" srcId="{11B943BD-57BD-5040-9B63-6DA984C3EC4D}" destId="{1D3716A1-9405-8D4E-A39F-5CB4BC1E0F21}" srcOrd="2" destOrd="0" presId="urn:microsoft.com/office/officeart/2008/layout/TitledPictureBlocks"/>
    <dgm:cxn modelId="{5BE696BC-8E5B-F94A-AD31-34AA15A1DBF2}" type="presParOf" srcId="{1D3716A1-9405-8D4E-A39F-5CB4BC1E0F21}" destId="{9B38A78C-C11E-694B-86F5-B43E5296E5DD}" srcOrd="0" destOrd="0" presId="urn:microsoft.com/office/officeart/2008/layout/TitledPictureBlocks"/>
    <dgm:cxn modelId="{26C870B0-7E1D-2F40-9218-05CABDC725ED}" type="presParOf" srcId="{1D3716A1-9405-8D4E-A39F-5CB4BC1E0F21}" destId="{77F87A98-F17E-3741-8F41-EC271CCB169E}" srcOrd="1" destOrd="0" presId="urn:microsoft.com/office/officeart/2008/layout/TitledPictureBlocks"/>
    <dgm:cxn modelId="{62F15DF6-2629-8F48-B209-AE12DCA37439}" type="presParOf" srcId="{1D3716A1-9405-8D4E-A39F-5CB4BC1E0F21}" destId="{F37B62C1-7B49-5A49-A545-CE2047CEF3AC}" srcOrd="2" destOrd="0" presId="urn:microsoft.com/office/officeart/2008/layout/TitledPictureBlocks"/>
    <dgm:cxn modelId="{4468866F-4E24-6F4C-B5A9-764A5E5010BB}" type="presParOf" srcId="{11B943BD-57BD-5040-9B63-6DA984C3EC4D}" destId="{C9EF4622-D2E8-9148-A316-AA329C368A89}" srcOrd="3" destOrd="0" presId="urn:microsoft.com/office/officeart/2008/layout/TitledPictureBlocks"/>
    <dgm:cxn modelId="{5E6747C8-1A8B-664F-9480-1F672603A0D5}" type="presParOf" srcId="{11B943BD-57BD-5040-9B63-6DA984C3EC4D}" destId="{A21904BE-0F2D-8D45-B7D0-AF0D9EC20BBA}" srcOrd="4" destOrd="0" presId="urn:microsoft.com/office/officeart/2008/layout/TitledPictureBlocks"/>
    <dgm:cxn modelId="{784EB6D6-F574-F34C-BCC9-4E92A7A72C34}" type="presParOf" srcId="{A21904BE-0F2D-8D45-B7D0-AF0D9EC20BBA}" destId="{BB4CA16A-614C-4747-BF11-87DD88A23CF5}" srcOrd="0" destOrd="0" presId="urn:microsoft.com/office/officeart/2008/layout/TitledPictureBlocks"/>
    <dgm:cxn modelId="{56F469F4-0B8F-5048-82EC-72BDE0F16B51}" type="presParOf" srcId="{A21904BE-0F2D-8D45-B7D0-AF0D9EC20BBA}" destId="{4F7AD9C1-2D97-F34B-8D68-667A073953D6}" srcOrd="1" destOrd="0" presId="urn:microsoft.com/office/officeart/2008/layout/TitledPictureBlocks"/>
    <dgm:cxn modelId="{BC149021-0897-0A4C-A704-1146B4339D3B}" type="presParOf" srcId="{A21904BE-0F2D-8D45-B7D0-AF0D9EC20BBA}" destId="{CC7A00F6-86DA-3F41-89AF-3F8E49421D21}" srcOrd="2" destOrd="0" presId="urn:microsoft.com/office/officeart/2008/layout/TitledPictureBlocks"/>
    <dgm:cxn modelId="{22AA631F-6D29-8249-B62F-8B7BC47D37D7}" type="presParOf" srcId="{11B943BD-57BD-5040-9B63-6DA984C3EC4D}" destId="{B8940DE4-C864-524D-BF44-6F13800CC19A}" srcOrd="5" destOrd="0" presId="urn:microsoft.com/office/officeart/2008/layout/TitledPictureBlocks"/>
    <dgm:cxn modelId="{44A06AF0-CEF1-5C4B-98E2-6D60AFAB888A}" type="presParOf" srcId="{11B943BD-57BD-5040-9B63-6DA984C3EC4D}" destId="{C1A53DDF-61A7-2F42-8B9B-BFD89E2F8A32}" srcOrd="6" destOrd="0" presId="urn:microsoft.com/office/officeart/2008/layout/TitledPictureBlocks"/>
    <dgm:cxn modelId="{E6DCEB3C-F1EA-9A41-8654-7BFCCBA3D90A}" type="presParOf" srcId="{C1A53DDF-61A7-2F42-8B9B-BFD89E2F8A32}" destId="{E835ADC5-72E3-854E-A535-6F37FAFCE83E}" srcOrd="0" destOrd="0" presId="urn:microsoft.com/office/officeart/2008/layout/TitledPictureBlocks"/>
    <dgm:cxn modelId="{7493257F-954E-5649-A5AA-F8A95DD573AA}" type="presParOf" srcId="{C1A53DDF-61A7-2F42-8B9B-BFD89E2F8A32}" destId="{F27AFC0C-CC85-0D49-9E5C-EFF7D08141D2}" srcOrd="1" destOrd="0" presId="urn:microsoft.com/office/officeart/2008/layout/TitledPictureBlocks"/>
    <dgm:cxn modelId="{09EAA398-5F5A-5347-BA49-D23552F3E266}" type="presParOf" srcId="{C1A53DDF-61A7-2F42-8B9B-BFD89E2F8A32}" destId="{6439F91C-B748-6044-B9EE-04EB4C3BAED4}" srcOrd="2" destOrd="0" presId="urn:microsoft.com/office/officeart/2008/layout/TitledPictureBlocks"/>
    <dgm:cxn modelId="{B0A43B97-0D31-6F47-AE9B-F2B05A9559D1}" type="presParOf" srcId="{11B943BD-57BD-5040-9B63-6DA984C3EC4D}" destId="{15282F46-BF48-AA43-877A-656B1D31E1CF}" srcOrd="7" destOrd="0" presId="urn:microsoft.com/office/officeart/2008/layout/TitledPictureBlocks"/>
    <dgm:cxn modelId="{2AEC4D32-ACE7-2E49-8003-25C1E5DD01C1}" type="presParOf" srcId="{11B943BD-57BD-5040-9B63-6DA984C3EC4D}" destId="{F5AADE7D-BAD8-1147-BC0D-4B46BA5B7385}" srcOrd="8" destOrd="0" presId="urn:microsoft.com/office/officeart/2008/layout/TitledPictureBlocks"/>
    <dgm:cxn modelId="{47DA6BE4-EBD6-394A-8375-34EFE6BFD5B2}" type="presParOf" srcId="{F5AADE7D-BAD8-1147-BC0D-4B46BA5B7385}" destId="{BCB18328-06D8-6B4E-8FF5-B1DB40FB88C9}" srcOrd="0" destOrd="0" presId="urn:microsoft.com/office/officeart/2008/layout/TitledPictureBlocks"/>
    <dgm:cxn modelId="{B561353A-6B22-1C4F-8C67-E87069BF97A9}" type="presParOf" srcId="{F5AADE7D-BAD8-1147-BC0D-4B46BA5B7385}" destId="{736708BA-B21E-824B-AC30-47D8E372ABD1}" srcOrd="1" destOrd="0" presId="urn:microsoft.com/office/officeart/2008/layout/TitledPictureBlocks"/>
    <dgm:cxn modelId="{A6447808-8C5F-2D43-A4F7-E63FC5C16E8F}" type="presParOf" srcId="{F5AADE7D-BAD8-1147-BC0D-4B46BA5B7385}" destId="{994866BA-2B69-BF43-98BB-103485BD0F82}" srcOrd="2" destOrd="0" presId="urn:microsoft.com/office/officeart/2008/layout/TitledPictureBlocks"/>
    <dgm:cxn modelId="{69B8B974-2494-9247-9BA6-CFC5A6417C9F}" type="presParOf" srcId="{11B943BD-57BD-5040-9B63-6DA984C3EC4D}" destId="{D1A4BF9E-072C-BB45-92B4-53CBD6D3FD46}" srcOrd="9" destOrd="0" presId="urn:microsoft.com/office/officeart/2008/layout/TitledPictureBlocks"/>
    <dgm:cxn modelId="{DF240F69-8324-B04B-A177-A5A1506160A9}" type="presParOf" srcId="{11B943BD-57BD-5040-9B63-6DA984C3EC4D}" destId="{F478F2A3-F418-0449-8E9C-E064FB631A12}" srcOrd="10" destOrd="0" presId="urn:microsoft.com/office/officeart/2008/layout/TitledPictureBlocks"/>
    <dgm:cxn modelId="{8C92980B-A671-4146-8844-CB80BD96E649}" type="presParOf" srcId="{F478F2A3-F418-0449-8E9C-E064FB631A12}" destId="{5B7838D1-05D8-DE4D-913D-63FAFD551810}" srcOrd="0" destOrd="0" presId="urn:microsoft.com/office/officeart/2008/layout/TitledPictureBlocks"/>
    <dgm:cxn modelId="{2DD937D0-70B7-BA42-B690-3B596F1EBCAB}" type="presParOf" srcId="{F478F2A3-F418-0449-8E9C-E064FB631A12}" destId="{035BB6D6-8850-014E-A40E-F3082E1BA690}" srcOrd="1" destOrd="0" presId="urn:microsoft.com/office/officeart/2008/layout/TitledPictureBlocks"/>
    <dgm:cxn modelId="{0F6C8E79-8273-DC43-90F4-280C47F83C03}" type="presParOf" srcId="{F478F2A3-F418-0449-8E9C-E064FB631A12}" destId="{47B4CDFE-0DF3-A64B-BE56-64FCCC8B0AC2}" srcOrd="2" destOrd="0" presId="urn:microsoft.com/office/officeart/2008/layout/TitledPictureBlocks"/>
    <dgm:cxn modelId="{C8A99875-C8B5-A241-9F5F-48DCCB15D88C}" type="presParOf" srcId="{11B943BD-57BD-5040-9B63-6DA984C3EC4D}" destId="{38A96FB9-BB57-C945-99A3-2CDB787F9A9E}" srcOrd="11" destOrd="0" presId="urn:microsoft.com/office/officeart/2008/layout/TitledPictureBlocks"/>
    <dgm:cxn modelId="{CD7C1137-F114-F54F-AF53-9A620B1719FB}" type="presParOf" srcId="{11B943BD-57BD-5040-9B63-6DA984C3EC4D}" destId="{C62458BC-6E88-8842-BC6F-B424104F517B}" srcOrd="12" destOrd="0" presId="urn:microsoft.com/office/officeart/2008/layout/TitledPictureBlocks"/>
    <dgm:cxn modelId="{3C8340B7-993B-D040-AAB9-C0913F1FE521}" type="presParOf" srcId="{C62458BC-6E88-8842-BC6F-B424104F517B}" destId="{843BE2CE-0CC2-1143-BF0E-7B7AA58481A7}" srcOrd="0" destOrd="0" presId="urn:microsoft.com/office/officeart/2008/layout/TitledPictureBlocks"/>
    <dgm:cxn modelId="{37F5D55E-E173-7442-AC3B-CF77188F77FB}" type="presParOf" srcId="{C62458BC-6E88-8842-BC6F-B424104F517B}" destId="{8234B7FD-D592-574E-AEFA-3338D325619E}" srcOrd="1" destOrd="0" presId="urn:microsoft.com/office/officeart/2008/layout/TitledPictureBlocks"/>
    <dgm:cxn modelId="{FDCF7DB4-E03B-ED4B-8323-3C514628E489}" type="presParOf" srcId="{C62458BC-6E88-8842-BC6F-B424104F517B}" destId="{D02271BE-2E56-0B48-8B4D-858589D607F6}" srcOrd="2" destOrd="0" presId="urn:microsoft.com/office/officeart/2008/layout/TitledPictureBlocks"/>
    <dgm:cxn modelId="{8AED0521-E722-0C4A-9F85-743650CEFE61}" type="presParOf" srcId="{11B943BD-57BD-5040-9B63-6DA984C3EC4D}" destId="{56989531-DB7F-2D45-A9A9-6E04CFE73E32}" srcOrd="13" destOrd="0" presId="urn:microsoft.com/office/officeart/2008/layout/TitledPictureBlocks"/>
    <dgm:cxn modelId="{B9A84A30-052D-B844-A67C-C3B5C59E51BB}" type="presParOf" srcId="{11B943BD-57BD-5040-9B63-6DA984C3EC4D}" destId="{250A58BC-E277-41F4-8D20-277E4B571BA4}" srcOrd="14" destOrd="0" presId="urn:microsoft.com/office/officeart/2008/layout/TitledPictureBlocks"/>
    <dgm:cxn modelId="{C11506E6-7D39-8445-89F8-9AF9AEFFCD7F}" type="presParOf" srcId="{250A58BC-E277-41F4-8D20-277E4B571BA4}" destId="{5FFDF5A0-3E8C-4F4E-AE8E-A437FBD1D739}" srcOrd="0" destOrd="0" presId="urn:microsoft.com/office/officeart/2008/layout/TitledPictureBlocks"/>
    <dgm:cxn modelId="{EF5FADBE-9A5A-7242-872A-657FA11444DB}" type="presParOf" srcId="{250A58BC-E277-41F4-8D20-277E4B571BA4}" destId="{C9C84FB4-48CC-4165-B078-5AF0C59D4911}" srcOrd="1" destOrd="0" presId="urn:microsoft.com/office/officeart/2008/layout/TitledPictureBlocks"/>
    <dgm:cxn modelId="{C28E2300-BCDB-E043-AD64-B97AB8BBB4B3}" type="presParOf" srcId="{250A58BC-E277-41F4-8D20-277E4B571BA4}" destId="{48BB61FF-28E5-40CF-B4AB-53525C676CEC}" srcOrd="2" destOrd="0" presId="urn:microsoft.com/office/officeart/2008/layout/TitledPictureBlocks"/>
    <dgm:cxn modelId="{699B63CE-5CA6-7640-B182-794B227B14A6}" type="presParOf" srcId="{11B943BD-57BD-5040-9B63-6DA984C3EC4D}" destId="{C6EF7F76-CC59-4A37-B1DB-D445132F4297}" srcOrd="15" destOrd="0" presId="urn:microsoft.com/office/officeart/2008/layout/TitledPictureBlocks"/>
    <dgm:cxn modelId="{F174433D-24AF-E445-A544-F54503D423E5}" type="presParOf" srcId="{11B943BD-57BD-5040-9B63-6DA984C3EC4D}" destId="{416553FC-594B-4B58-BF9E-0124FBCCE4F9}" srcOrd="16" destOrd="0" presId="urn:microsoft.com/office/officeart/2008/layout/TitledPictureBlocks"/>
    <dgm:cxn modelId="{5D7BB9EE-FB55-FC46-A71E-CC715E89018D}" type="presParOf" srcId="{416553FC-594B-4B58-BF9E-0124FBCCE4F9}" destId="{B1301891-D97E-44DA-95F0-9830FD34475C}" srcOrd="0" destOrd="0" presId="urn:microsoft.com/office/officeart/2008/layout/TitledPictureBlocks"/>
    <dgm:cxn modelId="{EC453739-FFC0-344E-B27A-7C14239C1A00}" type="presParOf" srcId="{416553FC-594B-4B58-BF9E-0124FBCCE4F9}" destId="{3DF04EF6-08AC-431C-A23C-96C71240310F}" srcOrd="1" destOrd="0" presId="urn:microsoft.com/office/officeart/2008/layout/TitledPictureBlocks"/>
    <dgm:cxn modelId="{0914E54C-5D35-0742-8153-4DEAE66EA40A}" type="presParOf" srcId="{416553FC-594B-4B58-BF9E-0124FBCCE4F9}" destId="{6B413CE3-0872-46C9-BA52-5F126FF75E8B}" srcOrd="2" destOrd="0" presId="urn:microsoft.com/office/officeart/2008/layout/TitledPictureBlocks"/>
    <dgm:cxn modelId="{D3D79B0B-54AE-FE41-B714-67BA6D255F57}" type="presParOf" srcId="{11B943BD-57BD-5040-9B63-6DA984C3EC4D}" destId="{A779ABB7-B312-454E-A9A5-FFB1019FFA1E}" srcOrd="17" destOrd="0" presId="urn:microsoft.com/office/officeart/2008/layout/TitledPictureBlocks"/>
    <dgm:cxn modelId="{2CFE44C0-14FB-6B48-8DE1-B848FDC916AC}" type="presParOf" srcId="{11B943BD-57BD-5040-9B63-6DA984C3EC4D}" destId="{437E1AFE-8FFF-4BC4-B9EB-6A6E8DCE4BFC}" srcOrd="18" destOrd="0" presId="urn:microsoft.com/office/officeart/2008/layout/TitledPictureBlocks"/>
    <dgm:cxn modelId="{B1E52349-2A0A-0748-A15A-7C8D40744069}" type="presParOf" srcId="{437E1AFE-8FFF-4BC4-B9EB-6A6E8DCE4BFC}" destId="{265521A3-7E17-4ABD-90D8-91E69E54E59E}" srcOrd="0" destOrd="0" presId="urn:microsoft.com/office/officeart/2008/layout/TitledPictureBlocks"/>
    <dgm:cxn modelId="{7D0E71C1-8818-034B-AA29-261FE55BC3A1}" type="presParOf" srcId="{437E1AFE-8FFF-4BC4-B9EB-6A6E8DCE4BFC}" destId="{EE329FD9-2CF2-4348-BCC4-3B506FE294AE}" srcOrd="1" destOrd="0" presId="urn:microsoft.com/office/officeart/2008/layout/TitledPictureBlocks"/>
    <dgm:cxn modelId="{5E977D12-2104-D245-826C-8F461E2344AE}" type="presParOf" srcId="{437E1AFE-8FFF-4BC4-B9EB-6A6E8DCE4BFC}" destId="{E8982F4B-C338-4D3E-A12D-9D3B6C15946F}" srcOrd="2" destOrd="0" presId="urn:microsoft.com/office/officeart/2008/layout/TitledPictureBlocks"/>
    <dgm:cxn modelId="{AB34C242-340D-3340-BBC3-12E2785FB97D}" type="presParOf" srcId="{11B943BD-57BD-5040-9B63-6DA984C3EC4D}" destId="{1A95919E-7ED4-4DB1-8CAF-3052B0E962C0}" srcOrd="19" destOrd="0" presId="urn:microsoft.com/office/officeart/2008/layout/TitledPictureBlocks"/>
    <dgm:cxn modelId="{86E922F6-65D1-C04E-BA59-5F17B7D725D9}" type="presParOf" srcId="{11B943BD-57BD-5040-9B63-6DA984C3EC4D}" destId="{6BD5E639-B064-4B34-8F8D-AAE615CB0476}" srcOrd="20" destOrd="0" presId="urn:microsoft.com/office/officeart/2008/layout/TitledPictureBlocks"/>
    <dgm:cxn modelId="{4A9FC054-3137-9A42-B0B1-27B317C978CD}" type="presParOf" srcId="{6BD5E639-B064-4B34-8F8D-AAE615CB0476}" destId="{941D7D5E-EBF9-4214-BC50-57B6A292F5E3}" srcOrd="0" destOrd="0" presId="urn:microsoft.com/office/officeart/2008/layout/TitledPictureBlocks"/>
    <dgm:cxn modelId="{DCACF649-81BB-B144-BFB8-25B90624AEE5}" type="presParOf" srcId="{6BD5E639-B064-4B34-8F8D-AAE615CB0476}" destId="{FC451453-F3A5-4169-AEC4-36182B9884EE}" srcOrd="1" destOrd="0" presId="urn:microsoft.com/office/officeart/2008/layout/TitledPictureBlocks"/>
    <dgm:cxn modelId="{F5C66E81-6E45-5D46-8A83-2AC0A737AC93}" type="presParOf" srcId="{6BD5E639-B064-4B34-8F8D-AAE615CB0476}" destId="{146B9A95-9425-4989-BD3E-C3324939FE37}" srcOrd="2" destOrd="0" presId="urn:microsoft.com/office/officeart/2008/layout/TitledPictureBlocks"/>
    <dgm:cxn modelId="{383E36F9-4CEB-694D-9AD3-ACF3620BEA9B}" type="presParOf" srcId="{11B943BD-57BD-5040-9B63-6DA984C3EC4D}" destId="{33B4036D-3E30-40C8-B1B0-2B6BCAD77262}" srcOrd="21" destOrd="0" presId="urn:microsoft.com/office/officeart/2008/layout/TitledPictureBlocks"/>
    <dgm:cxn modelId="{604A24F7-5C74-CA4E-AE5B-5FE6EB7F6B22}" type="presParOf" srcId="{11B943BD-57BD-5040-9B63-6DA984C3EC4D}" destId="{3A725B93-57A0-4D5F-A589-135F515EF92C}" srcOrd="22" destOrd="0" presId="urn:microsoft.com/office/officeart/2008/layout/TitledPictureBlocks"/>
    <dgm:cxn modelId="{CD7A493B-F435-9449-8193-5152E18F7291}" type="presParOf" srcId="{3A725B93-57A0-4D5F-A589-135F515EF92C}" destId="{659575DD-D604-4235-9195-6B0E9DC14977}" srcOrd="0" destOrd="0" presId="urn:microsoft.com/office/officeart/2008/layout/TitledPictureBlocks"/>
    <dgm:cxn modelId="{12150694-EBA0-C445-9FE7-E86E7FC53356}" type="presParOf" srcId="{3A725B93-57A0-4D5F-A589-135F515EF92C}" destId="{B8F6827F-199C-48BB-9307-2641DF122B47}" srcOrd="1" destOrd="0" presId="urn:microsoft.com/office/officeart/2008/layout/TitledPictureBlocks"/>
    <dgm:cxn modelId="{B55FF023-7EBE-3147-B941-8A888B52CE3D}" type="presParOf" srcId="{3A725B93-57A0-4D5F-A589-135F515EF92C}" destId="{BBD1FCFD-BB95-43A3-9DC5-D9AC16B02E55}" srcOrd="2" destOrd="0" presId="urn:microsoft.com/office/officeart/2008/layout/TitledPictureBlocks"/>
    <dgm:cxn modelId="{58787B7B-35FE-7045-B43C-883A66782BC0}" type="presParOf" srcId="{11B943BD-57BD-5040-9B63-6DA984C3EC4D}" destId="{99E6AFDE-64CF-4598-9EB4-A359F7C9E851}" srcOrd="23" destOrd="0" presId="urn:microsoft.com/office/officeart/2008/layout/TitledPictureBlocks"/>
    <dgm:cxn modelId="{615DAE9B-1DC4-4A49-AC66-B3723EAB9FFF}" type="presParOf" srcId="{11B943BD-57BD-5040-9B63-6DA984C3EC4D}" destId="{BBAA6BE4-A4EB-49B2-8E6E-A2419F0793FD}" srcOrd="24" destOrd="0" presId="urn:microsoft.com/office/officeart/2008/layout/TitledPictureBlocks"/>
    <dgm:cxn modelId="{39B3C211-286F-D246-909F-C538136BCA41}" type="presParOf" srcId="{BBAA6BE4-A4EB-49B2-8E6E-A2419F0793FD}" destId="{C84C7080-94A3-40B0-8090-FC8F9FED7085}" srcOrd="0" destOrd="0" presId="urn:microsoft.com/office/officeart/2008/layout/TitledPictureBlocks"/>
    <dgm:cxn modelId="{857D1F5A-26E1-8A48-B6CF-0C78E3BC8CBD}" type="presParOf" srcId="{BBAA6BE4-A4EB-49B2-8E6E-A2419F0793FD}" destId="{A3E2BA01-D152-450D-B368-B9A68E99B54D}" srcOrd="1" destOrd="0" presId="urn:microsoft.com/office/officeart/2008/layout/TitledPictureBlocks"/>
    <dgm:cxn modelId="{ABBE1353-1EE2-5349-9B2F-4CC8B9AD673B}" type="presParOf" srcId="{BBAA6BE4-A4EB-49B2-8E6E-A2419F0793FD}" destId="{D04C85B2-623E-45E9-9EA0-34E1F2B8C282}" srcOrd="2" destOrd="0" presId="urn:microsoft.com/office/officeart/2008/layout/TitledPictureBlocks"/>
    <dgm:cxn modelId="{16BA2B7D-943A-DB4C-B16B-25A7BF3860B5}" type="presParOf" srcId="{11B943BD-57BD-5040-9B63-6DA984C3EC4D}" destId="{FF846471-AB12-46AB-9865-959C59B25172}" srcOrd="25" destOrd="0" presId="urn:microsoft.com/office/officeart/2008/layout/TitledPictureBlocks"/>
    <dgm:cxn modelId="{2AF88E03-2E06-CB41-B647-1B6DC7A5B057}" type="presParOf" srcId="{11B943BD-57BD-5040-9B63-6DA984C3EC4D}" destId="{2E266639-A40B-49C5-BBCF-C50A6AEA65FD}" srcOrd="26" destOrd="0" presId="urn:microsoft.com/office/officeart/2008/layout/TitledPictureBlocks"/>
    <dgm:cxn modelId="{AEC12A4B-1560-8F42-9BEB-CDA6E6CCDBBE}" type="presParOf" srcId="{2E266639-A40B-49C5-BBCF-C50A6AEA65FD}" destId="{C127EF6E-5193-42D7-9247-A89DA4B4CA91}" srcOrd="0" destOrd="0" presId="urn:microsoft.com/office/officeart/2008/layout/TitledPictureBlocks"/>
    <dgm:cxn modelId="{240EDF3C-527C-EB4C-8B8E-755CF4B6308C}" type="presParOf" srcId="{2E266639-A40B-49C5-BBCF-C50A6AEA65FD}" destId="{C073A79E-99A9-447A-A77F-240A7090C485}" srcOrd="1" destOrd="0" presId="urn:microsoft.com/office/officeart/2008/layout/TitledPictureBlocks"/>
    <dgm:cxn modelId="{47A526C2-0E16-F842-AA06-7898B88C1F5F}" type="presParOf" srcId="{2E266639-A40B-49C5-BBCF-C50A6AEA65FD}" destId="{28C5DDAD-6A50-4C62-9D41-17322780EE21}" srcOrd="2" destOrd="0" presId="urn:microsoft.com/office/officeart/2008/layout/TitledPictureBlocks"/>
    <dgm:cxn modelId="{4063480F-89F1-D145-B607-B1AB0960FE07}" type="presParOf" srcId="{11B943BD-57BD-5040-9B63-6DA984C3EC4D}" destId="{AFF0F22E-0ADF-491C-AD5C-CE7EF02E9308}" srcOrd="27" destOrd="0" presId="urn:microsoft.com/office/officeart/2008/layout/TitledPictureBlocks"/>
    <dgm:cxn modelId="{C08CA11E-267D-7043-B03B-A8B1594114A5}" type="presParOf" srcId="{11B943BD-57BD-5040-9B63-6DA984C3EC4D}" destId="{33A44E16-47AB-4614-9AF2-7EF6D53B3706}" srcOrd="28" destOrd="0" presId="urn:microsoft.com/office/officeart/2008/layout/TitledPictureBlocks"/>
    <dgm:cxn modelId="{FED740F5-7904-9D41-95E6-3BE409B41B08}" type="presParOf" srcId="{33A44E16-47AB-4614-9AF2-7EF6D53B3706}" destId="{96883D72-EC2F-4AE1-B3C6-98FC2A0A32E2}" srcOrd="0" destOrd="0" presId="urn:microsoft.com/office/officeart/2008/layout/TitledPictureBlocks"/>
    <dgm:cxn modelId="{4AD74570-9BCE-4245-90C8-F84937411A6C}" type="presParOf" srcId="{33A44E16-47AB-4614-9AF2-7EF6D53B3706}" destId="{CD5E9846-C4A8-46C2-944B-038844107FBF}" srcOrd="1" destOrd="0" presId="urn:microsoft.com/office/officeart/2008/layout/TitledPictureBlocks"/>
    <dgm:cxn modelId="{505C543C-F43F-6842-AC6A-941A5B08B4CE}" type="presParOf" srcId="{33A44E16-47AB-4614-9AF2-7EF6D53B3706}" destId="{6017ECCA-F592-4DB8-A8D8-C4E9D8E657F1}" srcOrd="2" destOrd="0" presId="urn:microsoft.com/office/officeart/2008/layout/TitledPictureBlocks"/>
    <dgm:cxn modelId="{0773214F-E0D7-7140-866E-B5829F392AF1}" type="presParOf" srcId="{11B943BD-57BD-5040-9B63-6DA984C3EC4D}" destId="{460A3E9F-F425-433D-BF25-D567270C1643}" srcOrd="29" destOrd="0" presId="urn:microsoft.com/office/officeart/2008/layout/TitledPictureBlocks"/>
    <dgm:cxn modelId="{1199611F-086D-BF4D-BD7D-04AD97093F79}" type="presParOf" srcId="{11B943BD-57BD-5040-9B63-6DA984C3EC4D}" destId="{43AA4B08-71DF-482F-9EE4-F32D3C1BECC3}" srcOrd="30" destOrd="0" presId="urn:microsoft.com/office/officeart/2008/layout/TitledPictureBlocks"/>
    <dgm:cxn modelId="{CF19E4A5-CD49-DC40-82AD-D7C79DB76B4C}" type="presParOf" srcId="{43AA4B08-71DF-482F-9EE4-F32D3C1BECC3}" destId="{1D3AF3C8-1088-48A2-954F-1E2035EF4884}" srcOrd="0" destOrd="0" presId="urn:microsoft.com/office/officeart/2008/layout/TitledPictureBlocks"/>
    <dgm:cxn modelId="{3888B306-497A-8244-B918-4E736C072CCA}" type="presParOf" srcId="{43AA4B08-71DF-482F-9EE4-F32D3C1BECC3}" destId="{22897FFD-3076-4798-B993-CB8B807A5D93}" srcOrd="1" destOrd="0" presId="urn:microsoft.com/office/officeart/2008/layout/TitledPictureBlocks"/>
    <dgm:cxn modelId="{B6C91C4E-C422-3B44-92CF-8A9A1017D18F}" type="presParOf" srcId="{43AA4B08-71DF-482F-9EE4-F32D3C1BECC3}" destId="{3E0F6A03-39AD-43A6-8402-EF449853AF9B}" srcOrd="2" destOrd="0" presId="urn:microsoft.com/office/officeart/2008/layout/TitledPictureBlocks"/>
    <dgm:cxn modelId="{B62DB137-5460-0543-9308-9FA481AD2621}" type="presParOf" srcId="{11B943BD-57BD-5040-9B63-6DA984C3EC4D}" destId="{CAD87437-5900-4A80-AADE-DACF318A9074}" srcOrd="31" destOrd="0" presId="urn:microsoft.com/office/officeart/2008/layout/TitledPictureBlocks"/>
    <dgm:cxn modelId="{4FE189F3-3767-AA4A-9663-12F04CE86DE3}" type="presParOf" srcId="{11B943BD-57BD-5040-9B63-6DA984C3EC4D}" destId="{42977AC7-C0C1-43E1-8B40-2CFADBD17C27}" srcOrd="32" destOrd="0" presId="urn:microsoft.com/office/officeart/2008/layout/TitledPictureBlocks"/>
    <dgm:cxn modelId="{7E1D4B52-0D5D-D241-B149-F08E5BC6079D}" type="presParOf" srcId="{42977AC7-C0C1-43E1-8B40-2CFADBD17C27}" destId="{BCF43AD3-744F-4A79-AE6B-547584DE568A}" srcOrd="0" destOrd="0" presId="urn:microsoft.com/office/officeart/2008/layout/TitledPictureBlocks"/>
    <dgm:cxn modelId="{561DC17B-FB55-764A-8C39-940DB65332DC}" type="presParOf" srcId="{42977AC7-C0C1-43E1-8B40-2CFADBD17C27}" destId="{8E2A412B-252A-4B76-98B7-2F5B6F948C77}" srcOrd="1" destOrd="0" presId="urn:microsoft.com/office/officeart/2008/layout/TitledPictureBlocks"/>
    <dgm:cxn modelId="{7F76CF22-1E97-8D46-BA01-7F21A740F071}" type="presParOf" srcId="{42977AC7-C0C1-43E1-8B40-2CFADBD17C27}" destId="{79F196D0-9BC5-448A-9A32-02D15F3F9456}" srcOrd="2" destOrd="0" presId="urn:microsoft.com/office/officeart/2008/layout/TitledPictureBlocks"/>
    <dgm:cxn modelId="{90D3CB32-ACAF-0B43-95A8-B3E8ADF23FEB}" type="presParOf" srcId="{11B943BD-57BD-5040-9B63-6DA984C3EC4D}" destId="{5F3DB2A8-684A-4F7B-86AA-40D865868170}" srcOrd="33" destOrd="0" presId="urn:microsoft.com/office/officeart/2008/layout/TitledPictureBlocks"/>
    <dgm:cxn modelId="{C9303F5E-E942-314D-AFE2-027256E10B10}" type="presParOf" srcId="{11B943BD-57BD-5040-9B63-6DA984C3EC4D}" destId="{0A0E621B-A4DE-4BA2-83E6-ACDD851BC132}" srcOrd="34" destOrd="0" presId="urn:microsoft.com/office/officeart/2008/layout/TitledPictureBlocks"/>
    <dgm:cxn modelId="{754BF52C-216F-F943-A7E2-A2D374BB301D}" type="presParOf" srcId="{0A0E621B-A4DE-4BA2-83E6-ACDD851BC132}" destId="{EBB5E741-E4FA-4149-9D5A-7955EA40B7F5}" srcOrd="0" destOrd="0" presId="urn:microsoft.com/office/officeart/2008/layout/TitledPictureBlocks"/>
    <dgm:cxn modelId="{CE8A76E5-DF93-0046-BD05-414CA239A49F}" type="presParOf" srcId="{0A0E621B-A4DE-4BA2-83E6-ACDD851BC132}" destId="{8D35CB17-1684-4780-9D28-4F07DFD9E147}" srcOrd="1" destOrd="0" presId="urn:microsoft.com/office/officeart/2008/layout/TitledPictureBlocks"/>
    <dgm:cxn modelId="{A329FF1D-5F98-6840-B4A7-C63F5197C9CC}" type="presParOf" srcId="{0A0E621B-A4DE-4BA2-83E6-ACDD851BC132}" destId="{782F4E95-778D-4D0C-81AE-838EA787B6E7}" srcOrd="2" destOrd="0" presId="urn:microsoft.com/office/officeart/2008/layout/TitledPictureBlocks"/>
    <dgm:cxn modelId="{75F294BB-DE8B-D04A-8E76-9DE5A4613D70}" type="presParOf" srcId="{11B943BD-57BD-5040-9B63-6DA984C3EC4D}" destId="{FB7DD1BB-3AB8-9E48-B86B-EB020D7491CA}" srcOrd="35" destOrd="0" presId="urn:microsoft.com/office/officeart/2008/layout/TitledPictureBlocks"/>
    <dgm:cxn modelId="{D73FEB97-EF22-F84E-A307-5509F7261DB9}" type="presParOf" srcId="{11B943BD-57BD-5040-9B63-6DA984C3EC4D}" destId="{C41BEE15-6722-9B45-A74E-E909CE96BC13}" srcOrd="36" destOrd="0" presId="urn:microsoft.com/office/officeart/2008/layout/TitledPictureBlocks"/>
    <dgm:cxn modelId="{84D617CE-B42F-B44F-A488-57C59FE62382}" type="presParOf" srcId="{C41BEE15-6722-9B45-A74E-E909CE96BC13}" destId="{95C01255-1E09-2942-805F-008A56539534}" srcOrd="0" destOrd="0" presId="urn:microsoft.com/office/officeart/2008/layout/TitledPictureBlocks"/>
    <dgm:cxn modelId="{B25645CD-B5D0-E849-99AA-4D8CE32A5FAA}" type="presParOf" srcId="{C41BEE15-6722-9B45-A74E-E909CE96BC13}" destId="{16369712-513F-F544-9C3B-1FD509EC2F14}" srcOrd="1" destOrd="0" presId="urn:microsoft.com/office/officeart/2008/layout/TitledPictureBlocks"/>
    <dgm:cxn modelId="{2C9923DE-080B-8341-9996-7C43F94E0882}" type="presParOf" srcId="{C41BEE15-6722-9B45-A74E-E909CE96BC13}" destId="{88A67614-9EF8-2740-9D6E-22AA75A80E5D}" srcOrd="2" destOrd="0" presId="urn:microsoft.com/office/officeart/2008/layout/TitledPictureBlocks"/>
    <dgm:cxn modelId="{C83EBE52-DC61-364A-A618-D3598BC23E31}" type="presParOf" srcId="{11B943BD-57BD-5040-9B63-6DA984C3EC4D}" destId="{E15EED7A-E711-8846-9803-3729269EDF3D}" srcOrd="37" destOrd="0" presId="urn:microsoft.com/office/officeart/2008/layout/TitledPictureBlocks"/>
    <dgm:cxn modelId="{AAFB0ACC-E0F7-6749-B99F-40E3E9B81A4D}" type="presParOf" srcId="{11B943BD-57BD-5040-9B63-6DA984C3EC4D}" destId="{4F1E0C55-AA56-7246-BB86-5B82124E45C7}" srcOrd="38" destOrd="0" presId="urn:microsoft.com/office/officeart/2008/layout/TitledPictureBlocks"/>
    <dgm:cxn modelId="{C24CC1F0-E6DB-644E-8BD5-5FFD7AF07E11}" type="presParOf" srcId="{4F1E0C55-AA56-7246-BB86-5B82124E45C7}" destId="{3AF465AD-4A12-1F45-8AB2-10DAACB65D90}" srcOrd="0" destOrd="0" presId="urn:microsoft.com/office/officeart/2008/layout/TitledPictureBlocks"/>
    <dgm:cxn modelId="{3BBDCBB2-E30D-B444-8961-1706C19DC7B5}" type="presParOf" srcId="{4F1E0C55-AA56-7246-BB86-5B82124E45C7}" destId="{1780BB53-ABBF-5646-8FA3-6B051C33AE74}" srcOrd="1" destOrd="0" presId="urn:microsoft.com/office/officeart/2008/layout/TitledPictureBlocks"/>
    <dgm:cxn modelId="{76865506-DC0C-9C4D-979A-6531BFF50AF7}" type="presParOf" srcId="{4F1E0C55-AA56-7246-BB86-5B82124E45C7}" destId="{EA2D92A1-1F0B-9247-B009-F437B721F6D0}" srcOrd="2" destOrd="0" presId="urn:microsoft.com/office/officeart/2008/layout/TitledPictureBlocks"/>
    <dgm:cxn modelId="{8BE4D3E8-BA9F-6F40-B4A9-ADE896B1273A}" type="presParOf" srcId="{11B943BD-57BD-5040-9B63-6DA984C3EC4D}" destId="{2FD3AD76-441B-7F41-9F82-D4AC7EE61D7D}" srcOrd="39" destOrd="0" presId="urn:microsoft.com/office/officeart/2008/layout/TitledPictureBlocks"/>
    <dgm:cxn modelId="{736B5BA3-D3CC-954F-94DF-F3450B6FBDEE}" type="presParOf" srcId="{11B943BD-57BD-5040-9B63-6DA984C3EC4D}" destId="{2910930C-4150-C641-A99C-B72DB1FA0747}" srcOrd="40" destOrd="0" presId="urn:microsoft.com/office/officeart/2008/layout/TitledPictureBlocks"/>
    <dgm:cxn modelId="{7A7A4696-D191-5045-8D2E-EA9AC94FD2AE}" type="presParOf" srcId="{2910930C-4150-C641-A99C-B72DB1FA0747}" destId="{E04DF841-BFD5-FE4B-9378-73D55D875E18}" srcOrd="0" destOrd="0" presId="urn:microsoft.com/office/officeart/2008/layout/TitledPictureBlocks"/>
    <dgm:cxn modelId="{49882179-DF7E-F347-B536-F6F81C089504}" type="presParOf" srcId="{2910930C-4150-C641-A99C-B72DB1FA0747}" destId="{86969455-3B5B-F043-927E-B4B0F8951D06}" srcOrd="1" destOrd="0" presId="urn:microsoft.com/office/officeart/2008/layout/TitledPictureBlocks"/>
    <dgm:cxn modelId="{3E25DC2F-8D2A-1A4E-B0CF-41ADAC6037B1}" type="presParOf" srcId="{2910930C-4150-C641-A99C-B72DB1FA0747}" destId="{72B3AE6D-034A-2149-A7E4-CF0C1F62EC38}" srcOrd="2" destOrd="0" presId="urn:microsoft.com/office/officeart/2008/layout/TitledPictureBlocks"/>
    <dgm:cxn modelId="{2ADD14BD-F23B-BC4B-9302-9AE43DB7E22F}" type="presParOf" srcId="{11B943BD-57BD-5040-9B63-6DA984C3EC4D}" destId="{6CC4DF79-15C6-D246-840D-9BF7E6987392}" srcOrd="41" destOrd="0" presId="urn:microsoft.com/office/officeart/2008/layout/TitledPictureBlocks"/>
    <dgm:cxn modelId="{48C49CC5-E1C3-7D47-8C92-C842A0E19FA0}" type="presParOf" srcId="{11B943BD-57BD-5040-9B63-6DA984C3EC4D}" destId="{8195EEC3-E888-3C41-BC96-88FED3418FCA}" srcOrd="42" destOrd="0" presId="urn:microsoft.com/office/officeart/2008/layout/TitledPictureBlocks"/>
    <dgm:cxn modelId="{9FA96439-9385-7940-8121-E4557FB5D6BB}" type="presParOf" srcId="{8195EEC3-E888-3C41-BC96-88FED3418FCA}" destId="{7A3F8E5F-D1FC-5746-B2E7-68D5A7D45B23}" srcOrd="0" destOrd="0" presId="urn:microsoft.com/office/officeart/2008/layout/TitledPictureBlocks"/>
    <dgm:cxn modelId="{736A678E-88E6-C744-8D80-9946615EC9C0}" type="presParOf" srcId="{8195EEC3-E888-3C41-BC96-88FED3418FCA}" destId="{14B6F9B2-8BE8-7846-AE54-C8549D592E51}" srcOrd="1" destOrd="0" presId="urn:microsoft.com/office/officeart/2008/layout/TitledPictureBlocks"/>
    <dgm:cxn modelId="{695911F1-C172-064B-BA97-91452A325603}" type="presParOf" srcId="{8195EEC3-E888-3C41-BC96-88FED3418FCA}" destId="{22F2DB49-FC9A-494C-9B3E-7470990C18E4}" srcOrd="2" destOrd="0" presId="urn:microsoft.com/office/officeart/2008/layout/Titled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AD6C78-619D-5D49-8B3F-25B621B475FA}">
      <dsp:nvSpPr>
        <dsp:cNvPr id="0" name=""/>
        <dsp:cNvSpPr/>
      </dsp:nvSpPr>
      <dsp:spPr>
        <a:xfrm>
          <a:off x="730946" y="269426"/>
          <a:ext cx="980948" cy="1256768"/>
        </a:xfrm>
        <a:prstGeom prst="rect">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1755F2A7-DDDC-D847-9F90-EBF364B46A93}">
      <dsp:nvSpPr>
        <dsp:cNvPr id="0" name=""/>
        <dsp:cNvSpPr/>
      </dsp:nvSpPr>
      <dsp:spPr>
        <a:xfrm>
          <a:off x="1765540" y="445295"/>
          <a:ext cx="703346" cy="732045"/>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l" defTabSz="400050">
            <a:lnSpc>
              <a:spcPct val="90000"/>
            </a:lnSpc>
            <a:spcBef>
              <a:spcPct val="0"/>
            </a:spcBef>
            <a:spcAft>
              <a:spcPct val="35000"/>
            </a:spcAft>
          </a:pPr>
          <a:r>
            <a:rPr lang="en-US" sz="900" kern="1200" dirty="0" smtClean="0"/>
            <a:t>Principal Investigator</a:t>
          </a:r>
          <a:endParaRPr lang="en-US" sz="900" kern="1200" dirty="0"/>
        </a:p>
      </dsp:txBody>
      <dsp:txXfrm>
        <a:off x="1786140" y="465895"/>
        <a:ext cx="662146" cy="690845"/>
      </dsp:txXfrm>
    </dsp:sp>
    <dsp:sp modelId="{0DB76629-D1AD-9F49-8543-0E73912BBC7E}">
      <dsp:nvSpPr>
        <dsp:cNvPr id="0" name=""/>
        <dsp:cNvSpPr/>
      </dsp:nvSpPr>
      <dsp:spPr>
        <a:xfrm>
          <a:off x="479784" y="29787"/>
          <a:ext cx="1483273" cy="21641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err="1" smtClean="0"/>
            <a:t>Taso</a:t>
          </a:r>
          <a:r>
            <a:rPr lang="en-US" sz="900" kern="1200" dirty="0" smtClean="0"/>
            <a:t> Pittas, MD MS</a:t>
          </a:r>
          <a:endParaRPr lang="en-US" sz="900" kern="1200" dirty="0"/>
        </a:p>
      </dsp:txBody>
      <dsp:txXfrm>
        <a:off x="479784" y="29787"/>
        <a:ext cx="1483273" cy="216410"/>
      </dsp:txXfrm>
    </dsp:sp>
    <dsp:sp modelId="{77F87A98-F17E-3741-8F41-EC271CCB169E}">
      <dsp:nvSpPr>
        <dsp:cNvPr id="0" name=""/>
        <dsp:cNvSpPr/>
      </dsp:nvSpPr>
      <dsp:spPr>
        <a:xfrm>
          <a:off x="2693635" y="269426"/>
          <a:ext cx="1483273" cy="1256768"/>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39000" b="-39000"/>
          </a:stretch>
        </a:blip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F37B62C1-7B49-5A49-A545-CE2047CEF3AC}">
      <dsp:nvSpPr>
        <dsp:cNvPr id="0" name=""/>
        <dsp:cNvSpPr/>
      </dsp:nvSpPr>
      <dsp:spPr>
        <a:xfrm>
          <a:off x="3979391" y="445295"/>
          <a:ext cx="703346" cy="732045"/>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l" defTabSz="400050">
            <a:lnSpc>
              <a:spcPct val="90000"/>
            </a:lnSpc>
            <a:spcBef>
              <a:spcPct val="0"/>
            </a:spcBef>
            <a:spcAft>
              <a:spcPct val="35000"/>
            </a:spcAft>
          </a:pPr>
          <a:r>
            <a:rPr lang="en-US" sz="900" kern="1200" dirty="0" smtClean="0"/>
            <a:t>Co-Investigator</a:t>
          </a:r>
          <a:endParaRPr lang="en-US" sz="900" kern="1200" dirty="0"/>
        </a:p>
      </dsp:txBody>
      <dsp:txXfrm>
        <a:off x="3999991" y="465895"/>
        <a:ext cx="662146" cy="690845"/>
      </dsp:txXfrm>
    </dsp:sp>
    <dsp:sp modelId="{9B38A78C-C11E-694B-86F5-B43E5296E5DD}">
      <dsp:nvSpPr>
        <dsp:cNvPr id="0" name=""/>
        <dsp:cNvSpPr/>
      </dsp:nvSpPr>
      <dsp:spPr>
        <a:xfrm>
          <a:off x="2693635" y="29787"/>
          <a:ext cx="1483273" cy="21641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smtClean="0"/>
            <a:t>Bess Dawson-Hughes, MD</a:t>
          </a:r>
          <a:endParaRPr lang="en-US" sz="900" kern="1200" dirty="0"/>
        </a:p>
      </dsp:txBody>
      <dsp:txXfrm>
        <a:off x="2693635" y="29787"/>
        <a:ext cx="1483273" cy="216410"/>
      </dsp:txXfrm>
    </dsp:sp>
    <dsp:sp modelId="{40E0FA1B-C641-B243-ADEF-0B0786F694EF}">
      <dsp:nvSpPr>
        <dsp:cNvPr id="0" name=""/>
        <dsp:cNvSpPr/>
      </dsp:nvSpPr>
      <dsp:spPr>
        <a:xfrm>
          <a:off x="4907487" y="269426"/>
          <a:ext cx="1483273" cy="1256768"/>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24000" b="-24000"/>
          </a:stretch>
        </a:blip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341B6AC4-F60D-074C-86AD-7D64E64AFFC3}">
      <dsp:nvSpPr>
        <dsp:cNvPr id="0" name=""/>
        <dsp:cNvSpPr/>
      </dsp:nvSpPr>
      <dsp:spPr>
        <a:xfrm>
          <a:off x="6193243" y="445295"/>
          <a:ext cx="703346" cy="732045"/>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l" defTabSz="400050">
            <a:lnSpc>
              <a:spcPct val="90000"/>
            </a:lnSpc>
            <a:spcBef>
              <a:spcPct val="0"/>
            </a:spcBef>
            <a:spcAft>
              <a:spcPct val="35000"/>
            </a:spcAft>
          </a:pPr>
          <a:r>
            <a:rPr lang="en-US" sz="900" kern="1200" dirty="0" smtClean="0"/>
            <a:t>Co</a:t>
          </a:r>
          <a:r>
            <a:rPr lang="en-US" sz="900" kern="1200" smtClean="0"/>
            <a:t>-investigator</a:t>
          </a:r>
          <a:endParaRPr lang="en-US" sz="900" kern="1200" dirty="0"/>
        </a:p>
      </dsp:txBody>
      <dsp:txXfrm>
        <a:off x="6213843" y="465895"/>
        <a:ext cx="662146" cy="690845"/>
      </dsp:txXfrm>
    </dsp:sp>
    <dsp:sp modelId="{1DCBAF2F-F854-6A41-AE9B-DC88A74E5B02}">
      <dsp:nvSpPr>
        <dsp:cNvPr id="0" name=""/>
        <dsp:cNvSpPr/>
      </dsp:nvSpPr>
      <dsp:spPr>
        <a:xfrm>
          <a:off x="4907487" y="29787"/>
          <a:ext cx="1483273" cy="21641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smtClean="0"/>
            <a:t>Cliff Rosen, MD</a:t>
          </a:r>
          <a:endParaRPr lang="en-US" sz="900" kern="1200" dirty="0"/>
        </a:p>
      </dsp:txBody>
      <dsp:txXfrm>
        <a:off x="4907487" y="29787"/>
        <a:ext cx="1483273" cy="216410"/>
      </dsp:txXfrm>
    </dsp:sp>
    <dsp:sp modelId="{769618D2-34F5-FD4D-A431-490D47FF4A41}">
      <dsp:nvSpPr>
        <dsp:cNvPr id="0" name=""/>
        <dsp:cNvSpPr/>
      </dsp:nvSpPr>
      <dsp:spPr>
        <a:xfrm>
          <a:off x="479784" y="1964743"/>
          <a:ext cx="1483273" cy="1256768"/>
        </a:xfrm>
        <a:prstGeom prst="rect">
          <a:avLst/>
        </a:prstGeom>
        <a:blipFill rotWithShape="1">
          <a:blip xmlns:r="http://schemas.openxmlformats.org/officeDocument/2006/relationships" r:embed="rId4"/>
          <a:stretch>
            <a:fillRect/>
          </a:stretch>
        </a:blip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D59BBEF2-5E92-5D44-8ADF-6C4F38329A4D}">
      <dsp:nvSpPr>
        <dsp:cNvPr id="0" name=""/>
        <dsp:cNvSpPr/>
      </dsp:nvSpPr>
      <dsp:spPr>
        <a:xfrm>
          <a:off x="1765540" y="2140613"/>
          <a:ext cx="703346" cy="732045"/>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l" defTabSz="400050">
            <a:lnSpc>
              <a:spcPct val="90000"/>
            </a:lnSpc>
            <a:spcBef>
              <a:spcPct val="0"/>
            </a:spcBef>
            <a:spcAft>
              <a:spcPct val="35000"/>
            </a:spcAft>
          </a:pPr>
          <a:r>
            <a:rPr lang="en-US" sz="900" kern="1200" dirty="0" smtClean="0"/>
            <a:t>Project Manager</a:t>
          </a:r>
          <a:endParaRPr lang="en-US" sz="900" kern="1200" dirty="0"/>
        </a:p>
      </dsp:txBody>
      <dsp:txXfrm>
        <a:off x="1786140" y="2161213"/>
        <a:ext cx="662146" cy="690845"/>
      </dsp:txXfrm>
    </dsp:sp>
    <dsp:sp modelId="{56AEE752-7C19-C34D-B0AF-1055E1B5E8F0}">
      <dsp:nvSpPr>
        <dsp:cNvPr id="0" name=""/>
        <dsp:cNvSpPr/>
      </dsp:nvSpPr>
      <dsp:spPr>
        <a:xfrm>
          <a:off x="479784" y="1725105"/>
          <a:ext cx="1483273" cy="21641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smtClean="0"/>
            <a:t>Patty Sheehan, RN, MPH, MS</a:t>
          </a:r>
          <a:endParaRPr lang="en-US" sz="900" kern="1200" dirty="0"/>
        </a:p>
      </dsp:txBody>
      <dsp:txXfrm>
        <a:off x="479784" y="1725105"/>
        <a:ext cx="1483273" cy="216410"/>
      </dsp:txXfrm>
    </dsp:sp>
    <dsp:sp modelId="{035BB6D6-8850-014E-A40E-F3082E1BA690}">
      <dsp:nvSpPr>
        <dsp:cNvPr id="0" name=""/>
        <dsp:cNvSpPr/>
      </dsp:nvSpPr>
      <dsp:spPr>
        <a:xfrm>
          <a:off x="2693635" y="1964743"/>
          <a:ext cx="1483273" cy="1256768"/>
        </a:xfrm>
        <a:prstGeom prst="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t="-27000" b="-27000"/>
          </a:stretch>
        </a:blip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47B4CDFE-0DF3-A64B-BE56-64FCCC8B0AC2}">
      <dsp:nvSpPr>
        <dsp:cNvPr id="0" name=""/>
        <dsp:cNvSpPr/>
      </dsp:nvSpPr>
      <dsp:spPr>
        <a:xfrm>
          <a:off x="3979391" y="2140613"/>
          <a:ext cx="703346" cy="732045"/>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l" defTabSz="400050">
            <a:lnSpc>
              <a:spcPct val="90000"/>
            </a:lnSpc>
            <a:spcBef>
              <a:spcPct val="0"/>
            </a:spcBef>
            <a:spcAft>
              <a:spcPct val="35000"/>
            </a:spcAft>
          </a:pPr>
          <a:r>
            <a:rPr lang="en-US" sz="900" kern="1200" dirty="0" smtClean="0"/>
            <a:t>Lead Statistician</a:t>
          </a:r>
          <a:endParaRPr lang="en-US" sz="900" kern="1200" dirty="0"/>
        </a:p>
      </dsp:txBody>
      <dsp:txXfrm>
        <a:off x="3999991" y="2161213"/>
        <a:ext cx="662146" cy="690845"/>
      </dsp:txXfrm>
    </dsp:sp>
    <dsp:sp modelId="{5B7838D1-05D8-DE4D-913D-63FAFD551810}">
      <dsp:nvSpPr>
        <dsp:cNvPr id="0" name=""/>
        <dsp:cNvSpPr/>
      </dsp:nvSpPr>
      <dsp:spPr>
        <a:xfrm>
          <a:off x="2693635" y="1725105"/>
          <a:ext cx="1483273" cy="21641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smtClean="0"/>
            <a:t>Dave </a:t>
          </a:r>
          <a:r>
            <a:rPr lang="en-US" sz="900" kern="1200" dirty="0" err="1" smtClean="0"/>
            <a:t>Reboussin</a:t>
          </a:r>
          <a:r>
            <a:rPr lang="en-US" sz="900" kern="1200" dirty="0" smtClean="0"/>
            <a:t>, PhD</a:t>
          </a:r>
          <a:endParaRPr lang="en-US" sz="900" kern="1200" dirty="0"/>
        </a:p>
      </dsp:txBody>
      <dsp:txXfrm>
        <a:off x="2693635" y="1725105"/>
        <a:ext cx="1483273" cy="216410"/>
      </dsp:txXfrm>
    </dsp:sp>
    <dsp:sp modelId="{1D380B0A-D4C3-BB49-AFFE-54C0ABA0EC32}">
      <dsp:nvSpPr>
        <dsp:cNvPr id="0" name=""/>
        <dsp:cNvSpPr/>
      </dsp:nvSpPr>
      <dsp:spPr>
        <a:xfrm>
          <a:off x="5126084" y="1964743"/>
          <a:ext cx="1046078" cy="1256768"/>
        </a:xfrm>
        <a:prstGeom prst="rect">
          <a:avLst/>
        </a:prstGeom>
        <a:blipFill rotWithShape="1">
          <a:blip xmlns:r="http://schemas.openxmlformats.org/officeDocument/2006/relationships" r:embed="rId6"/>
          <a:stretch>
            <a:fillRect/>
          </a:stretch>
        </a:blip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15491ECA-5174-6443-8054-82681F948833}">
      <dsp:nvSpPr>
        <dsp:cNvPr id="0" name=""/>
        <dsp:cNvSpPr/>
      </dsp:nvSpPr>
      <dsp:spPr>
        <a:xfrm>
          <a:off x="6193243" y="2140613"/>
          <a:ext cx="703346" cy="732045"/>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l" defTabSz="400050">
            <a:lnSpc>
              <a:spcPct val="90000"/>
            </a:lnSpc>
            <a:spcBef>
              <a:spcPct val="0"/>
            </a:spcBef>
            <a:spcAft>
              <a:spcPct val="35000"/>
            </a:spcAft>
          </a:pPr>
          <a:r>
            <a:rPr lang="en-US" sz="900" kern="1200" dirty="0" smtClean="0"/>
            <a:t>Co-Investigator</a:t>
          </a:r>
          <a:endParaRPr lang="en-US" sz="900" kern="1200" dirty="0"/>
        </a:p>
      </dsp:txBody>
      <dsp:txXfrm>
        <a:off x="6213843" y="2161213"/>
        <a:ext cx="662146" cy="690845"/>
      </dsp:txXfrm>
    </dsp:sp>
    <dsp:sp modelId="{264AC510-FF39-FB4E-997E-A488423D8D71}">
      <dsp:nvSpPr>
        <dsp:cNvPr id="0" name=""/>
        <dsp:cNvSpPr/>
      </dsp:nvSpPr>
      <dsp:spPr>
        <a:xfrm>
          <a:off x="4907487" y="1725105"/>
          <a:ext cx="1483273" cy="21641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smtClean="0"/>
            <a:t>David Robbins, MD</a:t>
          </a:r>
          <a:endParaRPr lang="en-US" sz="900" kern="1200" dirty="0"/>
        </a:p>
      </dsp:txBody>
      <dsp:txXfrm>
        <a:off x="4907487" y="1725105"/>
        <a:ext cx="1483273" cy="216410"/>
      </dsp:txXfrm>
    </dsp:sp>
    <dsp:sp modelId="{6C98991A-A7C4-E04D-8970-6FCE4866733F}">
      <dsp:nvSpPr>
        <dsp:cNvPr id="0" name=""/>
        <dsp:cNvSpPr/>
      </dsp:nvSpPr>
      <dsp:spPr>
        <a:xfrm>
          <a:off x="1527512" y="3678523"/>
          <a:ext cx="1483273" cy="1256768"/>
        </a:xfrm>
        <a:prstGeom prst="rect">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068634E2-7B4C-7046-BE4E-CE7B29F2CFA6}">
      <dsp:nvSpPr>
        <dsp:cNvPr id="0" name=""/>
        <dsp:cNvSpPr/>
      </dsp:nvSpPr>
      <dsp:spPr>
        <a:xfrm>
          <a:off x="1096142" y="3856904"/>
          <a:ext cx="703346" cy="732045"/>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l" defTabSz="400050">
            <a:lnSpc>
              <a:spcPct val="90000"/>
            </a:lnSpc>
            <a:spcBef>
              <a:spcPct val="0"/>
            </a:spcBef>
            <a:spcAft>
              <a:spcPct val="35000"/>
            </a:spcAft>
          </a:pPr>
          <a:r>
            <a:rPr lang="en-US" sz="900" kern="1200" dirty="0" smtClean="0"/>
            <a:t>NIDDK Project Scientist</a:t>
          </a:r>
          <a:endParaRPr lang="en-US" sz="900" kern="1200" dirty="0"/>
        </a:p>
      </dsp:txBody>
      <dsp:txXfrm>
        <a:off x="1116742" y="3877504"/>
        <a:ext cx="662146" cy="690845"/>
      </dsp:txXfrm>
    </dsp:sp>
    <dsp:sp modelId="{935110F2-F216-7E49-B394-1CB4F2D7672B}">
      <dsp:nvSpPr>
        <dsp:cNvPr id="0" name=""/>
        <dsp:cNvSpPr/>
      </dsp:nvSpPr>
      <dsp:spPr>
        <a:xfrm>
          <a:off x="1527512" y="3438880"/>
          <a:ext cx="1483273" cy="21641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smtClean="0"/>
            <a:t>Myrlene Staten, MD</a:t>
          </a:r>
          <a:endParaRPr lang="en-US" sz="900" kern="1200" dirty="0"/>
        </a:p>
      </dsp:txBody>
      <dsp:txXfrm>
        <a:off x="1527512" y="3438880"/>
        <a:ext cx="1483273" cy="216410"/>
      </dsp:txXfrm>
    </dsp:sp>
    <dsp:sp modelId="{09543A09-8A10-C54D-813A-BB5983CFBEB8}">
      <dsp:nvSpPr>
        <dsp:cNvPr id="0" name=""/>
        <dsp:cNvSpPr/>
      </dsp:nvSpPr>
      <dsp:spPr>
        <a:xfrm>
          <a:off x="3932261" y="3678523"/>
          <a:ext cx="1483273" cy="1256768"/>
        </a:xfrm>
        <a:prstGeom prst="rect">
          <a:avLst/>
        </a:prstGeom>
        <a:blipFill>
          <a:blip xmlns:r="http://schemas.openxmlformats.org/officeDocument/2006/relationships" r:embed="rId7">
            <a:extLst>
              <a:ext uri="{28A0092B-C50C-407E-A947-70E740481C1C}">
                <a14:useLocalDpi xmlns:a14="http://schemas.microsoft.com/office/drawing/2010/main" val="0"/>
              </a:ext>
            </a:extLst>
          </a:blip>
          <a:srcRect/>
          <a:stretch>
            <a:fillRect t="-31000" b="-31000"/>
          </a:stretch>
        </a:blip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D4897F9B-C56E-E147-9442-A8A91893FDA6}">
      <dsp:nvSpPr>
        <dsp:cNvPr id="0" name=""/>
        <dsp:cNvSpPr/>
      </dsp:nvSpPr>
      <dsp:spPr>
        <a:xfrm>
          <a:off x="5218019" y="3854386"/>
          <a:ext cx="703346" cy="732045"/>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l" defTabSz="400050">
            <a:lnSpc>
              <a:spcPct val="90000"/>
            </a:lnSpc>
            <a:spcBef>
              <a:spcPct val="0"/>
            </a:spcBef>
            <a:spcAft>
              <a:spcPct val="35000"/>
            </a:spcAft>
          </a:pPr>
          <a:r>
            <a:rPr lang="en-US" sz="900" kern="1200" dirty="0" smtClean="0"/>
            <a:t>NIDDK Program Official</a:t>
          </a:r>
          <a:endParaRPr lang="en-US" sz="900" kern="1200" dirty="0"/>
        </a:p>
      </dsp:txBody>
      <dsp:txXfrm>
        <a:off x="5238619" y="3874986"/>
        <a:ext cx="662146" cy="690845"/>
      </dsp:txXfrm>
    </dsp:sp>
    <dsp:sp modelId="{8432188F-4B76-FE48-86C9-4662316A6335}">
      <dsp:nvSpPr>
        <dsp:cNvPr id="0" name=""/>
        <dsp:cNvSpPr/>
      </dsp:nvSpPr>
      <dsp:spPr>
        <a:xfrm>
          <a:off x="3932261" y="3438880"/>
          <a:ext cx="1483273" cy="21641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smtClean="0"/>
            <a:t>Saul </a:t>
          </a:r>
          <a:r>
            <a:rPr lang="en-US" sz="900" kern="1200" dirty="0" err="1" smtClean="0"/>
            <a:t>Malozowski</a:t>
          </a:r>
          <a:r>
            <a:rPr lang="en-US" sz="900" kern="1200" dirty="0" smtClean="0"/>
            <a:t>, MD</a:t>
          </a:r>
          <a:endParaRPr lang="en-US" sz="900" kern="1200" dirty="0"/>
        </a:p>
      </dsp:txBody>
      <dsp:txXfrm>
        <a:off x="3932261" y="3438880"/>
        <a:ext cx="1483273" cy="2164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AD6C78-619D-5D49-8B3F-25B621B475FA}">
      <dsp:nvSpPr>
        <dsp:cNvPr id="0" name=""/>
        <dsp:cNvSpPr/>
      </dsp:nvSpPr>
      <dsp:spPr>
        <a:xfrm>
          <a:off x="80230" y="751412"/>
          <a:ext cx="1036745" cy="878427"/>
        </a:xfrm>
        <a:prstGeom prst="rect">
          <a:avLst/>
        </a:prstGeom>
        <a:blipFill rotWithShape="1">
          <a:blip xmlns:r="http://schemas.openxmlformats.org/officeDocument/2006/relationships" r:embed="rId1"/>
          <a:stretch>
            <a:fillRect/>
          </a:stretch>
        </a:blip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 modelId="{0DB76629-D1AD-9F49-8543-0E73912BBC7E}">
      <dsp:nvSpPr>
        <dsp:cNvPr id="0" name=""/>
        <dsp:cNvSpPr/>
      </dsp:nvSpPr>
      <dsp:spPr>
        <a:xfrm>
          <a:off x="80230" y="606175"/>
          <a:ext cx="1036745" cy="151261"/>
        </a:xfrm>
        <a:prstGeom prst="rect">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en-US" sz="1050" kern="1200" dirty="0" smtClean="0"/>
            <a:t>Maine</a:t>
          </a:r>
          <a:endParaRPr lang="en-US" sz="1050" kern="1200" dirty="0"/>
        </a:p>
      </dsp:txBody>
      <dsp:txXfrm>
        <a:off x="80230" y="606175"/>
        <a:ext cx="1036745" cy="151261"/>
      </dsp:txXfrm>
    </dsp:sp>
    <dsp:sp modelId="{77F87A98-F17E-3741-8F41-EC271CCB169E}">
      <dsp:nvSpPr>
        <dsp:cNvPr id="0" name=""/>
        <dsp:cNvSpPr/>
      </dsp:nvSpPr>
      <dsp:spPr>
        <a:xfrm>
          <a:off x="1545849" y="744429"/>
          <a:ext cx="1036745" cy="878427"/>
        </a:xfrm>
        <a:prstGeom prst="rect">
          <a:avLst/>
        </a:prstGeom>
        <a:blipFill rotWithShape="1">
          <a:blip xmlns:r="http://schemas.openxmlformats.org/officeDocument/2006/relationships" r:embed="rId2"/>
          <a:stretch>
            <a:fillRect/>
          </a:stretch>
        </a:blip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 modelId="{9B38A78C-C11E-694B-86F5-B43E5296E5DD}">
      <dsp:nvSpPr>
        <dsp:cNvPr id="0" name=""/>
        <dsp:cNvSpPr/>
      </dsp:nvSpPr>
      <dsp:spPr>
        <a:xfrm>
          <a:off x="1545849" y="599193"/>
          <a:ext cx="1036745" cy="151261"/>
        </a:xfrm>
        <a:prstGeom prst="rect">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en-US" sz="1050" kern="1200" dirty="0" smtClean="0"/>
            <a:t>Tufts Medical </a:t>
          </a:r>
          <a:r>
            <a:rPr lang="en-US" sz="1050" kern="1200" dirty="0" err="1" smtClean="0"/>
            <a:t>Ctr</a:t>
          </a:r>
          <a:endParaRPr lang="en-US" sz="1050" kern="1200" dirty="0"/>
        </a:p>
      </dsp:txBody>
      <dsp:txXfrm>
        <a:off x="1545849" y="599193"/>
        <a:ext cx="1036745" cy="151261"/>
      </dsp:txXfrm>
    </dsp:sp>
    <dsp:sp modelId="{4F7AD9C1-2D97-F34B-8D68-667A073953D6}">
      <dsp:nvSpPr>
        <dsp:cNvPr id="0" name=""/>
        <dsp:cNvSpPr/>
      </dsp:nvSpPr>
      <dsp:spPr>
        <a:xfrm>
          <a:off x="3220921" y="764817"/>
          <a:ext cx="1036745" cy="878427"/>
        </a:xfrm>
        <a:prstGeom prst="rect">
          <a:avLst/>
        </a:prstGeom>
        <a:blipFill rotWithShape="1">
          <a:blip xmlns:r="http://schemas.openxmlformats.org/officeDocument/2006/relationships" r:embed="rId3"/>
          <a:stretch>
            <a:fillRect/>
          </a:stretch>
        </a:blip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 modelId="{BB4CA16A-614C-4747-BF11-87DD88A23CF5}">
      <dsp:nvSpPr>
        <dsp:cNvPr id="0" name=""/>
        <dsp:cNvSpPr/>
      </dsp:nvSpPr>
      <dsp:spPr>
        <a:xfrm>
          <a:off x="3220921" y="597320"/>
          <a:ext cx="1036745" cy="151261"/>
        </a:xfrm>
        <a:prstGeom prst="rect">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Lenox (NYC)</a:t>
          </a:r>
          <a:endParaRPr lang="en-US" sz="1000" kern="1200" dirty="0"/>
        </a:p>
      </dsp:txBody>
      <dsp:txXfrm>
        <a:off x="3220921" y="597320"/>
        <a:ext cx="1036745" cy="151261"/>
      </dsp:txXfrm>
    </dsp:sp>
    <dsp:sp modelId="{F27AFC0C-CC85-0D49-9E5C-EFF7D08141D2}">
      <dsp:nvSpPr>
        <dsp:cNvPr id="0" name=""/>
        <dsp:cNvSpPr/>
      </dsp:nvSpPr>
      <dsp:spPr>
        <a:xfrm>
          <a:off x="4876913" y="751412"/>
          <a:ext cx="1036745" cy="878427"/>
        </a:xfrm>
        <a:prstGeom prst="rect">
          <a:avLst/>
        </a:prstGeom>
        <a:blipFill rotWithShape="1">
          <a:blip xmlns:r="http://schemas.openxmlformats.org/officeDocument/2006/relationships" r:embed="rId4"/>
          <a:stretch>
            <a:fillRect/>
          </a:stretch>
        </a:blip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 modelId="{E835ADC5-72E3-854E-A535-6F37FAFCE83E}">
      <dsp:nvSpPr>
        <dsp:cNvPr id="0" name=""/>
        <dsp:cNvSpPr/>
      </dsp:nvSpPr>
      <dsp:spPr>
        <a:xfrm>
          <a:off x="4876913" y="583915"/>
          <a:ext cx="1036745" cy="151261"/>
        </a:xfrm>
        <a:prstGeom prst="rect">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kern="1200" dirty="0" err="1" smtClean="0"/>
            <a:t>Medstar</a:t>
          </a:r>
          <a:r>
            <a:rPr lang="en-US" sz="800" kern="1200" dirty="0" smtClean="0"/>
            <a:t>-Hyattsville</a:t>
          </a:r>
          <a:endParaRPr lang="en-US" sz="800" kern="1200" dirty="0"/>
        </a:p>
      </dsp:txBody>
      <dsp:txXfrm>
        <a:off x="4876913" y="583915"/>
        <a:ext cx="1036745" cy="151261"/>
      </dsp:txXfrm>
    </dsp:sp>
    <dsp:sp modelId="{736708BA-B21E-824B-AC30-47D8E372ABD1}">
      <dsp:nvSpPr>
        <dsp:cNvPr id="0" name=""/>
        <dsp:cNvSpPr/>
      </dsp:nvSpPr>
      <dsp:spPr>
        <a:xfrm>
          <a:off x="6539882" y="751412"/>
          <a:ext cx="1036745" cy="878427"/>
        </a:xfrm>
        <a:prstGeom prst="rect">
          <a:avLst/>
        </a:prstGeom>
        <a:blipFill rotWithShape="1">
          <a:blip xmlns:r="http://schemas.openxmlformats.org/officeDocument/2006/relationships" r:embed="rId5"/>
          <a:stretch>
            <a:fillRect/>
          </a:stretch>
        </a:blip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 modelId="{BCB18328-06D8-6B4E-8FF5-B1DB40FB88C9}">
      <dsp:nvSpPr>
        <dsp:cNvPr id="0" name=""/>
        <dsp:cNvSpPr/>
      </dsp:nvSpPr>
      <dsp:spPr>
        <a:xfrm>
          <a:off x="6539882" y="606175"/>
          <a:ext cx="1036745" cy="151261"/>
        </a:xfrm>
        <a:prstGeom prst="rect">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en-US" sz="1050" kern="1200" dirty="0" smtClean="0"/>
            <a:t>Duke</a:t>
          </a:r>
          <a:endParaRPr lang="en-US" sz="1050" kern="1200" dirty="0"/>
        </a:p>
      </dsp:txBody>
      <dsp:txXfrm>
        <a:off x="6539882" y="606175"/>
        <a:ext cx="1036745" cy="151261"/>
      </dsp:txXfrm>
    </dsp:sp>
    <dsp:sp modelId="{035BB6D6-8850-014E-A40E-F3082E1BA690}">
      <dsp:nvSpPr>
        <dsp:cNvPr id="0" name=""/>
        <dsp:cNvSpPr/>
      </dsp:nvSpPr>
      <dsp:spPr>
        <a:xfrm>
          <a:off x="8235907" y="744429"/>
          <a:ext cx="1036745" cy="878427"/>
        </a:xfrm>
        <a:prstGeom prst="rect">
          <a:avLst/>
        </a:prstGeom>
        <a:blipFill rotWithShape="1">
          <a:blip xmlns:r="http://schemas.openxmlformats.org/officeDocument/2006/relationships" r:embed="rId6"/>
          <a:stretch>
            <a:fillRect/>
          </a:stretch>
        </a:blip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 modelId="{5B7838D1-05D8-DE4D-913D-63FAFD551810}">
      <dsp:nvSpPr>
        <dsp:cNvPr id="0" name=""/>
        <dsp:cNvSpPr/>
      </dsp:nvSpPr>
      <dsp:spPr>
        <a:xfrm>
          <a:off x="8235907" y="599193"/>
          <a:ext cx="1036745" cy="151261"/>
        </a:xfrm>
        <a:prstGeom prst="rect">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en-US" sz="1050" kern="1200" dirty="0" smtClean="0"/>
            <a:t>MUSC</a:t>
          </a:r>
          <a:endParaRPr lang="en-US" sz="1050" kern="1200" dirty="0"/>
        </a:p>
      </dsp:txBody>
      <dsp:txXfrm>
        <a:off x="8235907" y="599193"/>
        <a:ext cx="1036745" cy="151261"/>
      </dsp:txXfrm>
    </dsp:sp>
    <dsp:sp modelId="{8234B7FD-D592-574E-AEFA-3338D325619E}">
      <dsp:nvSpPr>
        <dsp:cNvPr id="0" name=""/>
        <dsp:cNvSpPr/>
      </dsp:nvSpPr>
      <dsp:spPr>
        <a:xfrm>
          <a:off x="741588" y="1936367"/>
          <a:ext cx="1036745" cy="878427"/>
        </a:xfrm>
        <a:prstGeom prst="rect">
          <a:avLst/>
        </a:prstGeom>
        <a:blipFill rotWithShape="1">
          <a:blip xmlns:r="http://schemas.openxmlformats.org/officeDocument/2006/relationships" r:embed="rId7"/>
          <a:stretch>
            <a:fillRect/>
          </a:stretch>
        </a:blip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 modelId="{843BE2CE-0CC2-1143-BF0E-7B7AA58481A7}">
      <dsp:nvSpPr>
        <dsp:cNvPr id="0" name=""/>
        <dsp:cNvSpPr/>
      </dsp:nvSpPr>
      <dsp:spPr>
        <a:xfrm>
          <a:off x="741588" y="1791130"/>
          <a:ext cx="1036745" cy="151261"/>
        </a:xfrm>
        <a:prstGeom prst="rect">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en-US" sz="1050" kern="1200" dirty="0" smtClean="0"/>
            <a:t>Florida Hospital</a:t>
          </a:r>
          <a:endParaRPr lang="en-US" sz="1050" kern="1200" dirty="0"/>
        </a:p>
      </dsp:txBody>
      <dsp:txXfrm>
        <a:off x="741588" y="1791130"/>
        <a:ext cx="1036745" cy="151261"/>
      </dsp:txXfrm>
    </dsp:sp>
    <dsp:sp modelId="{C9C84FB4-48CC-4165-B078-5AF0C59D4911}">
      <dsp:nvSpPr>
        <dsp:cNvPr id="0" name=""/>
        <dsp:cNvSpPr/>
      </dsp:nvSpPr>
      <dsp:spPr>
        <a:xfrm>
          <a:off x="2395718" y="1936367"/>
          <a:ext cx="1036745" cy="878427"/>
        </a:xfrm>
        <a:prstGeom prst="rect">
          <a:avLst/>
        </a:prstGeom>
        <a:blipFill rotWithShape="1">
          <a:blip xmlns:r="http://schemas.openxmlformats.org/officeDocument/2006/relationships" r:embed="rId7"/>
          <a:stretch>
            <a:fillRect/>
          </a:stretch>
        </a:blip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 modelId="{5FFDF5A0-3E8C-4F4E-AE8E-A437FBD1D739}">
      <dsp:nvSpPr>
        <dsp:cNvPr id="0" name=""/>
        <dsp:cNvSpPr/>
      </dsp:nvSpPr>
      <dsp:spPr>
        <a:xfrm>
          <a:off x="2395718" y="1791130"/>
          <a:ext cx="1036745" cy="151261"/>
        </a:xfrm>
        <a:prstGeom prst="rect">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en-US" sz="1050" kern="1200" dirty="0" smtClean="0"/>
            <a:t>Atlanta VA</a:t>
          </a:r>
          <a:endParaRPr lang="en-US" sz="1050" kern="1200" dirty="0"/>
        </a:p>
      </dsp:txBody>
      <dsp:txXfrm>
        <a:off x="2395718" y="1791130"/>
        <a:ext cx="1036745" cy="151261"/>
      </dsp:txXfrm>
    </dsp:sp>
    <dsp:sp modelId="{3DF04EF6-08AC-431C-A23C-96C71240310F}">
      <dsp:nvSpPr>
        <dsp:cNvPr id="0" name=""/>
        <dsp:cNvSpPr/>
      </dsp:nvSpPr>
      <dsp:spPr>
        <a:xfrm>
          <a:off x="4049848" y="1936367"/>
          <a:ext cx="1036745" cy="878427"/>
        </a:xfrm>
        <a:prstGeom prst="rect">
          <a:avLst/>
        </a:prstGeom>
        <a:blipFill rotWithShape="1">
          <a:blip xmlns:r="http://schemas.openxmlformats.org/officeDocument/2006/relationships" r:embed="rId8"/>
          <a:stretch>
            <a:fillRect/>
          </a:stretch>
        </a:blip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 modelId="{B1301891-D97E-44DA-95F0-9830FD34475C}">
      <dsp:nvSpPr>
        <dsp:cNvPr id="0" name=""/>
        <dsp:cNvSpPr/>
      </dsp:nvSpPr>
      <dsp:spPr>
        <a:xfrm>
          <a:off x="4049848" y="1791130"/>
          <a:ext cx="1036745" cy="151261"/>
        </a:xfrm>
        <a:prstGeom prst="rect">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en-US" sz="1050" kern="1200" dirty="0" smtClean="0"/>
            <a:t>Northwestern</a:t>
          </a:r>
          <a:endParaRPr lang="en-US" sz="1050" kern="1200" dirty="0"/>
        </a:p>
      </dsp:txBody>
      <dsp:txXfrm>
        <a:off x="4049848" y="1791130"/>
        <a:ext cx="1036745" cy="151261"/>
      </dsp:txXfrm>
    </dsp:sp>
    <dsp:sp modelId="{EE329FD9-2CF2-4348-BCC4-3B506FE294AE}">
      <dsp:nvSpPr>
        <dsp:cNvPr id="0" name=""/>
        <dsp:cNvSpPr/>
      </dsp:nvSpPr>
      <dsp:spPr>
        <a:xfrm>
          <a:off x="5703978" y="1936367"/>
          <a:ext cx="1036745" cy="878427"/>
        </a:xfrm>
        <a:prstGeom prst="rect">
          <a:avLst/>
        </a:prstGeom>
        <a:blipFill rotWithShape="1">
          <a:blip xmlns:r="http://schemas.openxmlformats.org/officeDocument/2006/relationships" r:embed="rId9"/>
          <a:stretch>
            <a:fillRect/>
          </a:stretch>
        </a:blip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 modelId="{265521A3-7E17-4ABD-90D8-91E69E54E59E}">
      <dsp:nvSpPr>
        <dsp:cNvPr id="0" name=""/>
        <dsp:cNvSpPr/>
      </dsp:nvSpPr>
      <dsp:spPr>
        <a:xfrm>
          <a:off x="5703978" y="1791130"/>
          <a:ext cx="1036745" cy="151261"/>
        </a:xfrm>
        <a:prstGeom prst="rect">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en-US" sz="1050" kern="1200" dirty="0" smtClean="0"/>
            <a:t>Tennessee</a:t>
          </a:r>
          <a:endParaRPr lang="en-US" sz="1050" kern="1200" dirty="0"/>
        </a:p>
      </dsp:txBody>
      <dsp:txXfrm>
        <a:off x="5703978" y="1791130"/>
        <a:ext cx="1036745" cy="151261"/>
      </dsp:txXfrm>
    </dsp:sp>
    <dsp:sp modelId="{FC451453-F3A5-4169-AEC4-36182B9884EE}">
      <dsp:nvSpPr>
        <dsp:cNvPr id="0" name=""/>
        <dsp:cNvSpPr/>
      </dsp:nvSpPr>
      <dsp:spPr>
        <a:xfrm>
          <a:off x="7497747" y="1929384"/>
          <a:ext cx="1036745" cy="878427"/>
        </a:xfrm>
        <a:prstGeom prst="rect">
          <a:avLst/>
        </a:prstGeom>
        <a:blipFill rotWithShape="1">
          <a:blip xmlns:r="http://schemas.openxmlformats.org/officeDocument/2006/relationships" r:embed="rId10"/>
          <a:stretch>
            <a:fillRect/>
          </a:stretch>
        </a:blip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 modelId="{941D7D5E-EBF9-4214-BC50-57B6A292F5E3}">
      <dsp:nvSpPr>
        <dsp:cNvPr id="0" name=""/>
        <dsp:cNvSpPr/>
      </dsp:nvSpPr>
      <dsp:spPr>
        <a:xfrm>
          <a:off x="7497747" y="1784148"/>
          <a:ext cx="1036745" cy="151261"/>
        </a:xfrm>
        <a:prstGeom prst="rect">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en-US" sz="1050" kern="1200" dirty="0" smtClean="0"/>
            <a:t>Pennington</a:t>
          </a:r>
          <a:endParaRPr lang="en-US" sz="1050" kern="1200" dirty="0"/>
        </a:p>
      </dsp:txBody>
      <dsp:txXfrm>
        <a:off x="7497747" y="1784148"/>
        <a:ext cx="1036745" cy="151261"/>
      </dsp:txXfrm>
    </dsp:sp>
    <dsp:sp modelId="{B8F6827F-199C-48BB-9307-2641DF122B47}">
      <dsp:nvSpPr>
        <dsp:cNvPr id="0" name=""/>
        <dsp:cNvSpPr/>
      </dsp:nvSpPr>
      <dsp:spPr>
        <a:xfrm>
          <a:off x="741588" y="3121322"/>
          <a:ext cx="1036745" cy="878427"/>
        </a:xfrm>
        <a:prstGeom prst="rect">
          <a:avLst/>
        </a:prstGeom>
        <a:blipFill rotWithShape="1">
          <a:blip xmlns:r="http://schemas.openxmlformats.org/officeDocument/2006/relationships" r:embed="rId11"/>
          <a:stretch>
            <a:fillRect/>
          </a:stretch>
        </a:blip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 modelId="{659575DD-D604-4235-9195-6B0E9DC14977}">
      <dsp:nvSpPr>
        <dsp:cNvPr id="0" name=""/>
        <dsp:cNvSpPr/>
      </dsp:nvSpPr>
      <dsp:spPr>
        <a:xfrm>
          <a:off x="741588" y="2976085"/>
          <a:ext cx="1036745" cy="151261"/>
        </a:xfrm>
        <a:prstGeom prst="rect">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en-US" sz="1050" kern="1200" dirty="0" smtClean="0"/>
            <a:t>HealthPartners</a:t>
          </a:r>
          <a:endParaRPr lang="en-US" sz="1050" kern="1200" dirty="0"/>
        </a:p>
      </dsp:txBody>
      <dsp:txXfrm>
        <a:off x="741588" y="2976085"/>
        <a:ext cx="1036745" cy="151261"/>
      </dsp:txXfrm>
    </dsp:sp>
    <dsp:sp modelId="{A3E2BA01-D152-450D-B368-B9A68E99B54D}">
      <dsp:nvSpPr>
        <dsp:cNvPr id="0" name=""/>
        <dsp:cNvSpPr/>
      </dsp:nvSpPr>
      <dsp:spPr>
        <a:xfrm>
          <a:off x="2395718" y="3121322"/>
          <a:ext cx="1036745" cy="878427"/>
        </a:xfrm>
        <a:prstGeom prst="rect">
          <a:avLst/>
        </a:prstGeom>
        <a:blipFill rotWithShape="1">
          <a:blip xmlns:r="http://schemas.openxmlformats.org/officeDocument/2006/relationships" r:embed="rId12"/>
          <a:stretch>
            <a:fillRect/>
          </a:stretch>
        </a:blip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 modelId="{C84C7080-94A3-40B0-8090-FC8F9FED7085}">
      <dsp:nvSpPr>
        <dsp:cNvPr id="0" name=""/>
        <dsp:cNvSpPr/>
      </dsp:nvSpPr>
      <dsp:spPr>
        <a:xfrm>
          <a:off x="2395718" y="2976085"/>
          <a:ext cx="1036745" cy="151261"/>
        </a:xfrm>
        <a:prstGeom prst="rect">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en-US" sz="1050" kern="1200" dirty="0" smtClean="0"/>
            <a:t>Kansas</a:t>
          </a:r>
          <a:endParaRPr lang="en-US" sz="1050" kern="1200" dirty="0"/>
        </a:p>
      </dsp:txBody>
      <dsp:txXfrm>
        <a:off x="2395718" y="2976085"/>
        <a:ext cx="1036745" cy="151261"/>
      </dsp:txXfrm>
    </dsp:sp>
    <dsp:sp modelId="{C073A79E-99A9-447A-A77F-240A7090C485}">
      <dsp:nvSpPr>
        <dsp:cNvPr id="0" name=""/>
        <dsp:cNvSpPr/>
      </dsp:nvSpPr>
      <dsp:spPr>
        <a:xfrm>
          <a:off x="4049848" y="3121322"/>
          <a:ext cx="1036745" cy="878427"/>
        </a:xfrm>
        <a:prstGeom prst="rect">
          <a:avLst/>
        </a:prstGeom>
        <a:blipFill rotWithShape="1">
          <a:blip xmlns:r="http://schemas.openxmlformats.org/officeDocument/2006/relationships" r:embed="rId12"/>
          <a:stretch>
            <a:fillRect/>
          </a:stretch>
        </a:blip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 modelId="{C127EF6E-5193-42D7-9247-A89DA4B4CA91}">
      <dsp:nvSpPr>
        <dsp:cNvPr id="0" name=""/>
        <dsp:cNvSpPr/>
      </dsp:nvSpPr>
      <dsp:spPr>
        <a:xfrm>
          <a:off x="4049848" y="2976085"/>
          <a:ext cx="1036745" cy="151261"/>
        </a:xfrm>
        <a:prstGeom prst="rect">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en-US" sz="1050" kern="1200" dirty="0" smtClean="0"/>
            <a:t>Baylor </a:t>
          </a:r>
          <a:endParaRPr lang="en-US" sz="1050" kern="1200" dirty="0"/>
        </a:p>
      </dsp:txBody>
      <dsp:txXfrm>
        <a:off x="4049848" y="2976085"/>
        <a:ext cx="1036745" cy="151261"/>
      </dsp:txXfrm>
    </dsp:sp>
    <dsp:sp modelId="{CD5E9846-C4A8-46C2-944B-038844107FBF}">
      <dsp:nvSpPr>
        <dsp:cNvPr id="0" name=""/>
        <dsp:cNvSpPr/>
      </dsp:nvSpPr>
      <dsp:spPr>
        <a:xfrm>
          <a:off x="5731286" y="3114110"/>
          <a:ext cx="1036745" cy="878427"/>
        </a:xfrm>
        <a:prstGeom prst="rect">
          <a:avLst/>
        </a:prstGeom>
        <a:blipFill rotWithShape="1">
          <a:blip xmlns:r="http://schemas.openxmlformats.org/officeDocument/2006/relationships" r:embed="rId13"/>
          <a:stretch>
            <a:fillRect/>
          </a:stretch>
        </a:blip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 modelId="{96883D72-EC2F-4AE1-B3C6-98FC2A0A32E2}">
      <dsp:nvSpPr>
        <dsp:cNvPr id="0" name=""/>
        <dsp:cNvSpPr/>
      </dsp:nvSpPr>
      <dsp:spPr>
        <a:xfrm>
          <a:off x="5703978" y="2976085"/>
          <a:ext cx="1036745" cy="151261"/>
        </a:xfrm>
        <a:prstGeom prst="rect">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en-US" sz="1050" kern="1200" dirty="0" smtClean="0"/>
            <a:t>Nebraska</a:t>
          </a:r>
          <a:endParaRPr lang="en-US" sz="1050" kern="1200" dirty="0"/>
        </a:p>
      </dsp:txBody>
      <dsp:txXfrm>
        <a:off x="5703978" y="2976085"/>
        <a:ext cx="1036745" cy="151261"/>
      </dsp:txXfrm>
    </dsp:sp>
    <dsp:sp modelId="{22897FFD-3076-4798-B993-CB8B807A5D93}">
      <dsp:nvSpPr>
        <dsp:cNvPr id="0" name=""/>
        <dsp:cNvSpPr/>
      </dsp:nvSpPr>
      <dsp:spPr>
        <a:xfrm>
          <a:off x="7358108" y="3121322"/>
          <a:ext cx="1036745" cy="878427"/>
        </a:xfrm>
        <a:prstGeom prst="rect">
          <a:avLst/>
        </a:prstGeom>
        <a:blipFill rotWithShape="1">
          <a:blip xmlns:r="http://schemas.openxmlformats.org/officeDocument/2006/relationships" r:embed="rId14"/>
          <a:stretch>
            <a:fillRect/>
          </a:stretch>
        </a:blip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 modelId="{1D3AF3C8-1088-48A2-954F-1E2035EF4884}">
      <dsp:nvSpPr>
        <dsp:cNvPr id="0" name=""/>
        <dsp:cNvSpPr/>
      </dsp:nvSpPr>
      <dsp:spPr>
        <a:xfrm>
          <a:off x="7358108" y="2953825"/>
          <a:ext cx="1036745" cy="151261"/>
        </a:xfrm>
        <a:prstGeom prst="rect">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en-US" sz="1050" kern="1200" dirty="0" smtClean="0"/>
            <a:t>UTSW</a:t>
          </a:r>
          <a:endParaRPr lang="en-US" sz="1050" kern="1200" dirty="0"/>
        </a:p>
      </dsp:txBody>
      <dsp:txXfrm>
        <a:off x="7358108" y="2953825"/>
        <a:ext cx="1036745" cy="151261"/>
      </dsp:txXfrm>
    </dsp:sp>
    <dsp:sp modelId="{8E2A412B-252A-4B76-98B7-2F5B6F948C77}">
      <dsp:nvSpPr>
        <dsp:cNvPr id="0" name=""/>
        <dsp:cNvSpPr/>
      </dsp:nvSpPr>
      <dsp:spPr>
        <a:xfrm>
          <a:off x="0" y="4306277"/>
          <a:ext cx="1036745" cy="878427"/>
        </a:xfrm>
        <a:prstGeom prst="rect">
          <a:avLst/>
        </a:prstGeom>
        <a:blipFill rotWithShape="1">
          <a:blip xmlns:r="http://schemas.openxmlformats.org/officeDocument/2006/relationships" r:embed="rId15"/>
          <a:stretch>
            <a:fillRect/>
          </a:stretch>
        </a:blip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 modelId="{BCF43AD3-744F-4A79-AE6B-547584DE568A}">
      <dsp:nvSpPr>
        <dsp:cNvPr id="0" name=""/>
        <dsp:cNvSpPr/>
      </dsp:nvSpPr>
      <dsp:spPr>
        <a:xfrm>
          <a:off x="0" y="4138780"/>
          <a:ext cx="1036745" cy="151261"/>
        </a:xfrm>
        <a:prstGeom prst="rect">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en-US" sz="1050" kern="1200" dirty="0" smtClean="0"/>
            <a:t>USC Keck</a:t>
          </a:r>
          <a:endParaRPr lang="en-US" sz="1050" kern="1200" dirty="0"/>
        </a:p>
      </dsp:txBody>
      <dsp:txXfrm>
        <a:off x="0" y="4138780"/>
        <a:ext cx="1036745" cy="151261"/>
      </dsp:txXfrm>
    </dsp:sp>
    <dsp:sp modelId="{8D35CB17-1684-4780-9D28-4F07DFD9E147}">
      <dsp:nvSpPr>
        <dsp:cNvPr id="0" name=""/>
        <dsp:cNvSpPr/>
      </dsp:nvSpPr>
      <dsp:spPr>
        <a:xfrm>
          <a:off x="1593844" y="4299917"/>
          <a:ext cx="1036745" cy="878427"/>
        </a:xfrm>
        <a:prstGeom prst="rect">
          <a:avLst/>
        </a:prstGeom>
        <a:blipFill rotWithShape="1">
          <a:blip xmlns:r="http://schemas.openxmlformats.org/officeDocument/2006/relationships" r:embed="rId15"/>
          <a:stretch>
            <a:fillRect/>
          </a:stretch>
        </a:blip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 modelId="{EBB5E741-E4FA-4149-9D5A-7955EA40B7F5}">
      <dsp:nvSpPr>
        <dsp:cNvPr id="0" name=""/>
        <dsp:cNvSpPr/>
      </dsp:nvSpPr>
      <dsp:spPr>
        <a:xfrm>
          <a:off x="1593844" y="4132421"/>
          <a:ext cx="1036745" cy="151261"/>
        </a:xfrm>
        <a:prstGeom prst="rect">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en-US" sz="1050" kern="1200" dirty="0" smtClean="0"/>
            <a:t>Stanford</a:t>
          </a:r>
          <a:endParaRPr lang="en-US" sz="1050" kern="1200" dirty="0"/>
        </a:p>
      </dsp:txBody>
      <dsp:txXfrm>
        <a:off x="1593844" y="4132421"/>
        <a:ext cx="1036745" cy="151261"/>
      </dsp:txXfrm>
    </dsp:sp>
    <dsp:sp modelId="{16369712-513F-F544-9C3B-1FD509EC2F14}">
      <dsp:nvSpPr>
        <dsp:cNvPr id="0" name=""/>
        <dsp:cNvSpPr/>
      </dsp:nvSpPr>
      <dsp:spPr>
        <a:xfrm>
          <a:off x="3247974" y="4306277"/>
          <a:ext cx="1036745" cy="878427"/>
        </a:xfrm>
        <a:prstGeom prst="rect">
          <a:avLst/>
        </a:prstGeom>
        <a:blipFill rotWithShape="1">
          <a:blip xmlns:r="http://schemas.openxmlformats.org/officeDocument/2006/relationships" r:embed="rId16"/>
          <a:stretch>
            <a:fillRect/>
          </a:stretch>
        </a:blip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 modelId="{95C01255-1E09-2942-805F-008A56539534}">
      <dsp:nvSpPr>
        <dsp:cNvPr id="0" name=""/>
        <dsp:cNvSpPr/>
      </dsp:nvSpPr>
      <dsp:spPr>
        <a:xfrm>
          <a:off x="3247974" y="4138780"/>
          <a:ext cx="1036745" cy="151261"/>
        </a:xfrm>
        <a:prstGeom prst="rect">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Cleveland</a:t>
          </a:r>
          <a:endParaRPr lang="en-US" sz="1000" kern="1200" dirty="0"/>
        </a:p>
      </dsp:txBody>
      <dsp:txXfrm>
        <a:off x="3247974" y="4138780"/>
        <a:ext cx="1036745" cy="151261"/>
      </dsp:txXfrm>
    </dsp:sp>
    <dsp:sp modelId="{1780BB53-ABBF-5646-8FA3-6B051C33AE74}">
      <dsp:nvSpPr>
        <dsp:cNvPr id="0" name=""/>
        <dsp:cNvSpPr/>
      </dsp:nvSpPr>
      <dsp:spPr>
        <a:xfrm>
          <a:off x="4965818" y="4306277"/>
          <a:ext cx="1036745" cy="878427"/>
        </a:xfrm>
        <a:prstGeom prst="rect">
          <a:avLst/>
        </a:prstGeom>
        <a:blipFill rotWithShape="1">
          <a:blip xmlns:r="http://schemas.openxmlformats.org/officeDocument/2006/relationships" r:embed="rId17"/>
          <a:stretch>
            <a:fillRect/>
          </a:stretch>
        </a:blip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 modelId="{3AF465AD-4A12-1F45-8AB2-10DAACB65D90}">
      <dsp:nvSpPr>
        <dsp:cNvPr id="0" name=""/>
        <dsp:cNvSpPr/>
      </dsp:nvSpPr>
      <dsp:spPr>
        <a:xfrm>
          <a:off x="4965818" y="4138780"/>
          <a:ext cx="1036745" cy="151261"/>
        </a:xfrm>
        <a:prstGeom prst="rect">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Kaiser</a:t>
          </a:r>
          <a:endParaRPr lang="en-US" sz="1000" kern="1200" dirty="0"/>
        </a:p>
      </dsp:txBody>
      <dsp:txXfrm>
        <a:off x="4965818" y="4138780"/>
        <a:ext cx="1036745" cy="151261"/>
      </dsp:txXfrm>
    </dsp:sp>
    <dsp:sp modelId="{86969455-3B5B-F043-927E-B4B0F8951D06}">
      <dsp:nvSpPr>
        <dsp:cNvPr id="0" name=""/>
        <dsp:cNvSpPr/>
      </dsp:nvSpPr>
      <dsp:spPr>
        <a:xfrm>
          <a:off x="6440276" y="4264947"/>
          <a:ext cx="1036745" cy="878427"/>
        </a:xfrm>
        <a:prstGeom prst="rect">
          <a:avLst/>
        </a:prstGeom>
        <a:blipFill rotWithShape="1">
          <a:blip xmlns:r="http://schemas.openxmlformats.org/officeDocument/2006/relationships" r:embed="rId18"/>
          <a:stretch>
            <a:fillRect/>
          </a:stretch>
        </a:blip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 modelId="{E04DF841-BFD5-FE4B-9378-73D55D875E18}">
      <dsp:nvSpPr>
        <dsp:cNvPr id="0" name=""/>
        <dsp:cNvSpPr/>
      </dsp:nvSpPr>
      <dsp:spPr>
        <a:xfrm>
          <a:off x="6440276" y="4097447"/>
          <a:ext cx="1036745" cy="151261"/>
        </a:xfrm>
        <a:prstGeom prst="rect">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US" sz="700" kern="1200" dirty="0" err="1" smtClean="0"/>
            <a:t>Medstar</a:t>
          </a:r>
          <a:r>
            <a:rPr lang="en-US" sz="700" kern="1200" dirty="0" smtClean="0"/>
            <a:t>-Baltimore</a:t>
          </a:r>
          <a:endParaRPr lang="en-US" sz="700" kern="1200" dirty="0"/>
        </a:p>
      </dsp:txBody>
      <dsp:txXfrm>
        <a:off x="6440276" y="4097447"/>
        <a:ext cx="1036745" cy="151261"/>
      </dsp:txXfrm>
    </dsp:sp>
    <dsp:sp modelId="{14B6F9B2-8BE8-7846-AE54-C8549D592E51}">
      <dsp:nvSpPr>
        <dsp:cNvPr id="0" name=""/>
        <dsp:cNvSpPr/>
      </dsp:nvSpPr>
      <dsp:spPr>
        <a:xfrm>
          <a:off x="8096268" y="4306277"/>
          <a:ext cx="1036745" cy="878427"/>
        </a:xfrm>
        <a:prstGeom prst="rect">
          <a:avLst/>
        </a:prstGeom>
        <a:blipFill rotWithShape="1">
          <a:blip xmlns:r="http://schemas.openxmlformats.org/officeDocument/2006/relationships" r:embed="rId19"/>
          <a:stretch>
            <a:fillRect/>
          </a:stretch>
        </a:blip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 modelId="{7A3F8E5F-D1FC-5746-B2E7-68D5A7D45B23}">
      <dsp:nvSpPr>
        <dsp:cNvPr id="0" name=""/>
        <dsp:cNvSpPr/>
      </dsp:nvSpPr>
      <dsp:spPr>
        <a:xfrm>
          <a:off x="8096268" y="4138780"/>
          <a:ext cx="1036745" cy="151261"/>
        </a:xfrm>
        <a:prstGeom prst="rect">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US" sz="700" kern="1200" dirty="0" smtClean="0"/>
            <a:t>Denver</a:t>
          </a:r>
          <a:endParaRPr lang="en-US" sz="700" kern="1200" dirty="0"/>
        </a:p>
      </dsp:txBody>
      <dsp:txXfrm>
        <a:off x="8096268" y="4138780"/>
        <a:ext cx="1036745" cy="151261"/>
      </dsp:txXfrm>
    </dsp:sp>
  </dsp:spTree>
</dsp:drawing>
</file>

<file path=ppt/diagrams/layout1.xml><?xml version="1.0" encoding="utf-8"?>
<dgm:layoutDef xmlns:dgm="http://schemas.openxmlformats.org/drawingml/2006/diagram" xmlns:a="http://schemas.openxmlformats.org/drawingml/2006/main" uniqueId="urn:microsoft.com/office/officeart/2008/layout/TitledPictureBlocks">
  <dgm:title val=""/>
  <dgm:desc val=""/>
  <dgm:catLst>
    <dgm:cat type="picture" pri="10000"/>
    <dgm:cat type="pictureconvert" pri="10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rootNode">
    <dgm:varLst>
      <dgm:chMax/>
      <dgm:chPref/>
      <dgm:dir/>
      <dgm:animLvl val="lvl"/>
    </dgm:varLst>
    <dgm:choose name="Name0">
      <dgm:if name="Name1" func="var" arg="dir" op="equ" val="norm">
        <dgm:alg type="snake">
          <dgm:param type="off" val="ctr"/>
          <dgm:param type="grDir" val="tL"/>
        </dgm:alg>
      </dgm:if>
      <dgm:else name="Name2">
        <dgm:alg type="snake">
          <dgm:param type="off" val="ctr"/>
          <dgm:param type="grDir" val="tR"/>
        </dgm:alg>
      </dgm:else>
    </dgm:choose>
    <dgm:shape xmlns:r="http://schemas.openxmlformats.org/officeDocument/2006/relationships" r:blip="">
      <dgm:adjLst/>
    </dgm:shape>
    <dgm:constrLst>
      <dgm:constr type="primFontSz" for="des" forName="ParentText" op="equ"/>
      <dgm:constr type="primFontSz" for="des" forName="ChildText" op="equ"/>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787"/>
        </dgm:alg>
        <dgm:shape xmlns:r="http://schemas.openxmlformats.org/officeDocument/2006/relationships" r:blip="">
          <dgm:adjLst/>
        </dgm:shape>
        <dgm:choose name="Name3">
          <dgm:if name="Name4" func="var" arg="dir" op="equ" val="norm">
            <dgm:constrLst>
              <dgm:constr type="l" for="ch" forName="ParentText" refType="w" fact="0"/>
              <dgm:constr type="t" for="ch" forName="ParentText" refType="h" fact="0"/>
              <dgm:constr type="w" for="ch" forName="ParentText" refType="w" fact="0.7457"/>
              <dgm:constr type="h" for="ch" forName="ParentText" refType="h" fact="0.15"/>
              <dgm:constr type="l" for="ch" forName="Image" refType="w" fact="0"/>
              <dgm:constr type="t" for="ch" forName="Image" refType="h" fact="0.1661"/>
              <dgm:constr type="w" for="ch" forName="Image" refType="w" fact="0.7457"/>
              <dgm:constr type="h" for="ch" forName="Image" refType="h" fact="0.8711"/>
              <dgm:constr type="l" for="ch" forName="ChildText" refType="w" fact="0.6464"/>
              <dgm:constr type="t" for="ch" forName="ChildText" refType="h" fact="0.288"/>
              <dgm:constr type="w" for="ch" forName="ChildText" refType="w" fact="0.3536"/>
              <dgm:constr type="h" for="ch" forName="ChildText" refType="h" fact="0.5074"/>
            </dgm:constrLst>
          </dgm:if>
          <dgm:else name="Name5">
            <dgm:constrLst>
              <dgm:constr type="l" for="ch" forName="ParentText" refType="w" fact="0.26"/>
              <dgm:constr type="t" for="ch" forName="ParentText" refType="h" fact="0"/>
              <dgm:constr type="w" for="ch" forName="ParentText" refType="w" fact="0.7457"/>
              <dgm:constr type="h" for="ch" forName="ParentText" refType="h" fact="0.15"/>
              <dgm:constr type="l" for="ch" forName="Image" refType="w" fact="0.26"/>
              <dgm:constr type="t" for="ch" forName="Image" refType="h" fact="0.1661"/>
              <dgm:constr type="w" for="ch" forName="Image" refType="w" fact="0.7446"/>
              <dgm:constr type="h" for="ch" forName="Image" refType="h" fact="0.8711"/>
              <dgm:constr type="l" for="ch" forName="ChildText" refType="w" fact="0"/>
              <dgm:constr type="t" for="ch" forName="ChildText" refType="h" fact="0.288"/>
              <dgm:constr type="w" for="ch" forName="ChildText" refType="w" fact="0.3536"/>
              <dgm:constr type="h" for="ch" forName="ChildText" refType="h" fact="0.5074"/>
            </dgm:constrLst>
          </dgm:else>
        </dgm:choose>
        <dgm:layoutNode name="ParentText" styleLbl="node1">
          <dgm:varLst>
            <dgm:chMax val="1"/>
            <dgm:chPref val="1"/>
            <dgm:bulletEnabled val="1"/>
          </dgm:varLst>
          <dgm:alg type="tx"/>
          <dgm:shape xmlns:r="http://schemas.openxmlformats.org/officeDocument/2006/relationships" type="rect" r:blip="" zOrderOff="10">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Image" styleLbl="bgImgPlace1">
          <dgm:alg type="sp"/>
          <dgm:shape xmlns:r="http://schemas.openxmlformats.org/officeDocument/2006/relationships" type="rect" r:blip="" blipPhldr="1">
            <dgm:adjLst/>
          </dgm:shape>
          <dgm:presOf/>
        </dgm:layoutNode>
        <dgm:layoutNode name="ChildText" styleLbl="fgAcc1">
          <dgm:varLst>
            <dgm:chMax val="0"/>
            <dgm:chPref val="0"/>
            <dgm:bulletEnabled val="1"/>
          </dgm:varLst>
          <dgm:choose name="Name6">
            <dgm:if name="Name7" axis="des" ptType="node" func="cnt" op="equ" val="1">
              <dgm:alg type="tx">
                <dgm:param type="stBulletLvl" val="2"/>
                <dgm:param type="txAnchorVertCh" val="mid"/>
                <dgm:param type="parTxLTRAlign" val="l"/>
              </dgm:alg>
            </dgm:if>
            <dgm:else name="Name8">
              <dgm:alg type="tx">
                <dgm:param type="stBulletLvl" val="1"/>
                <dgm:param type="txAnchorVertCh" val="mid"/>
              </dgm:alg>
            </dgm:else>
          </dgm:choose>
          <dgm:choose name="Name9">
            <dgm:if name="Name10" axis="ch" ptType="node" func="cnt" op="gte" val="1">
              <dgm:shape xmlns:r="http://schemas.openxmlformats.org/officeDocument/2006/relationships" type="roundRect" r:blip="">
                <dgm:adjLst>
                  <dgm:adj idx="1" val="0.1"/>
                </dgm:adjLst>
              </dgm:shape>
              <dgm:presOf axis="des" ptType="node"/>
            </dgm:if>
            <dgm:else name="Name11">
              <dgm:shape xmlns:r="http://schemas.openxmlformats.org/officeDocument/2006/relationships" type="roundRect" r:blip="" hideGeom="1">
                <dgm:adjLst>
                  <dgm:adj idx="1" val="0.1"/>
                </dgm:adjLst>
              </dgm:shape>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TitledPictureBlocks">
  <dgm:title val=""/>
  <dgm:desc val=""/>
  <dgm:catLst>
    <dgm:cat type="picture" pri="10000"/>
    <dgm:cat type="pictureconvert" pri="10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rootNode">
    <dgm:varLst>
      <dgm:chMax/>
      <dgm:chPref/>
      <dgm:dir/>
      <dgm:animLvl val="lvl"/>
    </dgm:varLst>
    <dgm:choose name="Name0">
      <dgm:if name="Name1" func="var" arg="dir" op="equ" val="norm">
        <dgm:alg type="snake">
          <dgm:param type="off" val="ctr"/>
          <dgm:param type="grDir" val="tL"/>
        </dgm:alg>
      </dgm:if>
      <dgm:else name="Name2">
        <dgm:alg type="snake">
          <dgm:param type="off" val="ctr"/>
          <dgm:param type="grDir" val="tR"/>
        </dgm:alg>
      </dgm:else>
    </dgm:choose>
    <dgm:shape xmlns:r="http://schemas.openxmlformats.org/officeDocument/2006/relationships" r:blip="">
      <dgm:adjLst/>
    </dgm:shape>
    <dgm:constrLst>
      <dgm:constr type="primFontSz" for="des" forName="ParentText" op="equ"/>
      <dgm:constr type="primFontSz" for="des" forName="ChildText" op="equ"/>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787"/>
        </dgm:alg>
        <dgm:shape xmlns:r="http://schemas.openxmlformats.org/officeDocument/2006/relationships" r:blip="">
          <dgm:adjLst/>
        </dgm:shape>
        <dgm:choose name="Name3">
          <dgm:if name="Name4" func="var" arg="dir" op="equ" val="norm">
            <dgm:constrLst>
              <dgm:constr type="l" for="ch" forName="ParentText" refType="w" fact="0"/>
              <dgm:constr type="t" for="ch" forName="ParentText" refType="h" fact="0"/>
              <dgm:constr type="w" for="ch" forName="ParentText" refType="w" fact="0.7457"/>
              <dgm:constr type="h" for="ch" forName="ParentText" refType="h" fact="0.15"/>
              <dgm:constr type="l" for="ch" forName="Image" refType="w" fact="0"/>
              <dgm:constr type="t" for="ch" forName="Image" refType="h" fact="0.1661"/>
              <dgm:constr type="w" for="ch" forName="Image" refType="w" fact="0.7457"/>
              <dgm:constr type="h" for="ch" forName="Image" refType="h" fact="0.8711"/>
              <dgm:constr type="l" for="ch" forName="ChildText" refType="w" fact="0.6464"/>
              <dgm:constr type="t" for="ch" forName="ChildText" refType="h" fact="0.288"/>
              <dgm:constr type="w" for="ch" forName="ChildText" refType="w" fact="0.3536"/>
              <dgm:constr type="h" for="ch" forName="ChildText" refType="h" fact="0.5074"/>
            </dgm:constrLst>
          </dgm:if>
          <dgm:else name="Name5">
            <dgm:constrLst>
              <dgm:constr type="l" for="ch" forName="ParentText" refType="w" fact="0.26"/>
              <dgm:constr type="t" for="ch" forName="ParentText" refType="h" fact="0"/>
              <dgm:constr type="w" for="ch" forName="ParentText" refType="w" fact="0.7457"/>
              <dgm:constr type="h" for="ch" forName="ParentText" refType="h" fact="0.15"/>
              <dgm:constr type="l" for="ch" forName="Image" refType="w" fact="0.26"/>
              <dgm:constr type="t" for="ch" forName="Image" refType="h" fact="0.1661"/>
              <dgm:constr type="w" for="ch" forName="Image" refType="w" fact="0.7446"/>
              <dgm:constr type="h" for="ch" forName="Image" refType="h" fact="0.8711"/>
              <dgm:constr type="l" for="ch" forName="ChildText" refType="w" fact="0"/>
              <dgm:constr type="t" for="ch" forName="ChildText" refType="h" fact="0.288"/>
              <dgm:constr type="w" for="ch" forName="ChildText" refType="w" fact="0.3536"/>
              <dgm:constr type="h" for="ch" forName="ChildText" refType="h" fact="0.5074"/>
            </dgm:constrLst>
          </dgm:else>
        </dgm:choose>
        <dgm:layoutNode name="ParentText" styleLbl="node1">
          <dgm:varLst>
            <dgm:chMax val="1"/>
            <dgm:chPref val="1"/>
            <dgm:bulletEnabled val="1"/>
          </dgm:varLst>
          <dgm:alg type="tx"/>
          <dgm:shape xmlns:r="http://schemas.openxmlformats.org/officeDocument/2006/relationships" type="rect" r:blip="" zOrderOff="10">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Image" styleLbl="bgImgPlace1">
          <dgm:alg type="sp"/>
          <dgm:shape xmlns:r="http://schemas.openxmlformats.org/officeDocument/2006/relationships" type="rect" r:blip="" blipPhldr="1">
            <dgm:adjLst/>
          </dgm:shape>
          <dgm:presOf/>
        </dgm:layoutNode>
        <dgm:layoutNode name="ChildText" styleLbl="fgAcc1">
          <dgm:varLst>
            <dgm:chMax val="0"/>
            <dgm:chPref val="0"/>
            <dgm:bulletEnabled val="1"/>
          </dgm:varLst>
          <dgm:choose name="Name6">
            <dgm:if name="Name7" axis="des" ptType="node" func="cnt" op="equ" val="1">
              <dgm:alg type="tx">
                <dgm:param type="stBulletLvl" val="2"/>
                <dgm:param type="txAnchorVertCh" val="mid"/>
                <dgm:param type="parTxLTRAlign" val="l"/>
              </dgm:alg>
            </dgm:if>
            <dgm:else name="Name8">
              <dgm:alg type="tx">
                <dgm:param type="stBulletLvl" val="1"/>
                <dgm:param type="txAnchorVertCh" val="mid"/>
              </dgm:alg>
            </dgm:else>
          </dgm:choose>
          <dgm:choose name="Name9">
            <dgm:if name="Name10" axis="ch" ptType="node" func="cnt" op="gte" val="1">
              <dgm:shape xmlns:r="http://schemas.openxmlformats.org/officeDocument/2006/relationships" type="roundRect" r:blip="">
                <dgm:adjLst>
                  <dgm:adj idx="1" val="0.1"/>
                </dgm:adjLst>
              </dgm:shape>
              <dgm:presOf axis="des" ptType="node"/>
            </dgm:if>
            <dgm:else name="Name11">
              <dgm:shape xmlns:r="http://schemas.openxmlformats.org/officeDocument/2006/relationships" type="roundRect" r:blip="" hideGeom="1">
                <dgm:adjLst>
                  <dgm:adj idx="1" val="0.1"/>
                </dgm:adjLst>
              </dgm:shape>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B31AA65-6682-204D-A64E-78FB82337288}" type="datetimeFigureOut">
              <a:rPr lang="en-US" smtClean="0"/>
              <a:t>10/22/17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EEB46EF-E1C0-C44D-AC48-E2AE1A93A8F1}" type="slidenum">
              <a:rPr lang="en-US" smtClean="0"/>
              <a:t>‹#›</a:t>
            </a:fld>
            <a:endParaRPr lang="en-US"/>
          </a:p>
        </p:txBody>
      </p:sp>
    </p:spTree>
    <p:extLst>
      <p:ext uri="{BB962C8B-B14F-4D97-AF65-F5344CB8AC3E}">
        <p14:creationId xmlns:p14="http://schemas.microsoft.com/office/powerpoint/2010/main" val="6301296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BE9CB7-4988-A94A-80F9-F360D3A3A0DC}" type="datetimeFigureOut">
              <a:rPr lang="en-US" smtClean="0"/>
              <a:t>10/22/17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7A4A5D-3367-1048-87FF-BA730818F982}" type="slidenum">
              <a:rPr lang="en-US" smtClean="0"/>
              <a:t>‹#›</a:t>
            </a:fld>
            <a:endParaRPr lang="en-US"/>
          </a:p>
        </p:txBody>
      </p:sp>
    </p:spTree>
    <p:extLst>
      <p:ext uri="{BB962C8B-B14F-4D97-AF65-F5344CB8AC3E}">
        <p14:creationId xmlns:p14="http://schemas.microsoft.com/office/powerpoint/2010/main" val="17104124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Look at saved emails</a:t>
            </a:r>
            <a:endParaRPr lang="en-US" dirty="0"/>
          </a:p>
        </p:txBody>
      </p:sp>
      <p:sp>
        <p:nvSpPr>
          <p:cNvPr id="4" name="Slide Number Placeholder 3"/>
          <p:cNvSpPr>
            <a:spLocks noGrp="1"/>
          </p:cNvSpPr>
          <p:nvPr>
            <p:ph type="sldNum" sz="quarter" idx="10"/>
          </p:nvPr>
        </p:nvSpPr>
        <p:spPr/>
        <p:txBody>
          <a:bodyPr/>
          <a:lstStyle/>
          <a:p>
            <a:fld id="{1490723A-4E96-6043-9E84-BE6FAABF44D4}" type="slidenum">
              <a:rPr lang="en-US" smtClean="0"/>
              <a:pPr/>
              <a:t>1</a:t>
            </a:fld>
            <a:endParaRPr lang="en-US"/>
          </a:p>
        </p:txBody>
      </p:sp>
    </p:spTree>
    <p:extLst>
      <p:ext uri="{BB962C8B-B14F-4D97-AF65-F5344CB8AC3E}">
        <p14:creationId xmlns:p14="http://schemas.microsoft.com/office/powerpoint/2010/main" val="17768644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terms of adherence, ~</a:t>
            </a:r>
            <a:r>
              <a:rPr lang="en-US" baseline="0" dirty="0" smtClean="0"/>
              <a:t>6.4% are off study medication. Please note that this number includes about 2% of participants who are ”off study.” </a:t>
            </a:r>
          </a:p>
          <a:p>
            <a:endParaRPr lang="en-US" baseline="0" dirty="0" smtClean="0"/>
          </a:p>
          <a:p>
            <a:r>
              <a:rPr lang="en-US" baseline="0" dirty="0" smtClean="0"/>
              <a:t>NOTE TO SELF: the default in the analyses is that participants are ”on study pills.” That includes inactive participants who may or may not be taking the pills.</a:t>
            </a:r>
            <a:endParaRPr lang="en-US" dirty="0"/>
          </a:p>
        </p:txBody>
      </p:sp>
      <p:sp>
        <p:nvSpPr>
          <p:cNvPr id="4" name="Slide Number Placeholder 3"/>
          <p:cNvSpPr>
            <a:spLocks noGrp="1"/>
          </p:cNvSpPr>
          <p:nvPr>
            <p:ph type="sldNum" sz="quarter" idx="10"/>
          </p:nvPr>
        </p:nvSpPr>
        <p:spPr/>
        <p:txBody>
          <a:bodyPr/>
          <a:lstStyle/>
          <a:p>
            <a:fld id="{137A4A5D-3367-1048-87FF-BA730818F982}" type="slidenum">
              <a:rPr lang="en-US" smtClean="0"/>
              <a:t>11</a:t>
            </a:fld>
            <a:endParaRPr lang="en-US"/>
          </a:p>
        </p:txBody>
      </p:sp>
    </p:spTree>
    <p:extLst>
      <p:ext uri="{BB962C8B-B14F-4D97-AF65-F5344CB8AC3E}">
        <p14:creationId xmlns:p14="http://schemas.microsoft.com/office/powerpoint/2010/main" val="15092276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While participants should</a:t>
            </a:r>
            <a:r>
              <a:rPr lang="en-US" baseline="0" dirty="0" smtClean="0"/>
              <a:t> be taking the study pill, they should not be taking exogenous D</a:t>
            </a:r>
          </a:p>
          <a:p>
            <a:r>
              <a:rPr lang="en-US" dirty="0" smtClean="0"/>
              <a:t>Next slide,</a:t>
            </a:r>
            <a:r>
              <a:rPr lang="en-US" baseline="0" dirty="0" smtClean="0"/>
              <a:t> shows mean </a:t>
            </a:r>
            <a:r>
              <a:rPr lang="en-US" dirty="0" smtClean="0"/>
              <a:t>Out-of-study</a:t>
            </a:r>
            <a:r>
              <a:rPr lang="en-US" baseline="0" dirty="0" smtClean="0"/>
              <a:t> vitamin D intake, which at ~350 units/day remains well below what D2d allows and has not </a:t>
            </a:r>
            <a:r>
              <a:rPr lang="en-US" dirty="0" smtClean="0"/>
              <a:t> changed</a:t>
            </a:r>
            <a:r>
              <a:rPr lang="en-US" baseline="0" dirty="0" smtClean="0"/>
              <a:t> over time. </a:t>
            </a:r>
          </a:p>
          <a:p>
            <a:r>
              <a:rPr lang="en-US" baseline="0" dirty="0" smtClean="0"/>
              <a:t>At each visit, a small fraction of participants has exceeded the maximum allowed. The mean intake for these individuals is ~2,500 IU/day. Overall, 2.5% participants have reported personal vitamin D use higher than 1000 units at any point in the study. This compares very favorably to the general population in the US, where 1/3 of Americans over the age of 60 report vitamin D supplement use over 1000 IU/day or more (JAMA 2017)</a:t>
            </a:r>
          </a:p>
          <a:p>
            <a:endParaRPr lang="en-US" baseline="0" dirty="0" smtClean="0"/>
          </a:p>
          <a:p>
            <a:r>
              <a:rPr lang="en-US" dirty="0" smtClean="0"/>
              <a:t>Intake of supplements in D2d, compare with JAMA letter</a:t>
            </a:r>
          </a:p>
          <a:p>
            <a:endParaRPr lang="en-US" baseline="0" dirty="0" smtClean="0"/>
          </a:p>
        </p:txBody>
      </p:sp>
      <p:sp>
        <p:nvSpPr>
          <p:cNvPr id="4" name="Slide Number Placeholder 3"/>
          <p:cNvSpPr>
            <a:spLocks noGrp="1"/>
          </p:cNvSpPr>
          <p:nvPr>
            <p:ph type="sldNum" sz="quarter" idx="10"/>
          </p:nvPr>
        </p:nvSpPr>
        <p:spPr/>
        <p:txBody>
          <a:bodyPr/>
          <a:lstStyle/>
          <a:p>
            <a:fld id="{137A4A5D-3367-1048-87FF-BA730818F982}" type="slidenum">
              <a:rPr lang="en-US" smtClean="0"/>
              <a:t>12</a:t>
            </a:fld>
            <a:endParaRPr lang="en-US"/>
          </a:p>
        </p:txBody>
      </p:sp>
    </p:spTree>
    <p:extLst>
      <p:ext uri="{BB962C8B-B14F-4D97-AF65-F5344CB8AC3E}">
        <p14:creationId xmlns:p14="http://schemas.microsoft.com/office/powerpoint/2010/main" val="18461655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Moving on to Study conduct and baseline characteristics ..</a:t>
            </a:r>
            <a:endParaRPr lang="en-US" dirty="0"/>
          </a:p>
        </p:txBody>
      </p:sp>
      <p:sp>
        <p:nvSpPr>
          <p:cNvPr id="4" name="Slide Number Placeholder 3"/>
          <p:cNvSpPr>
            <a:spLocks noGrp="1"/>
          </p:cNvSpPr>
          <p:nvPr>
            <p:ph type="sldNum" sz="quarter" idx="10"/>
          </p:nvPr>
        </p:nvSpPr>
        <p:spPr/>
        <p:txBody>
          <a:bodyPr/>
          <a:lstStyle/>
          <a:p>
            <a:fld id="{1490723A-4E96-6043-9E84-BE6FAABF44D4}" type="slidenum">
              <a:rPr lang="en-US" smtClean="0"/>
              <a:pPr/>
              <a:t>13</a:t>
            </a:fld>
            <a:endParaRPr lang="en-US"/>
          </a:p>
        </p:txBody>
      </p:sp>
    </p:spTree>
    <p:extLst>
      <p:ext uri="{BB962C8B-B14F-4D97-AF65-F5344CB8AC3E}">
        <p14:creationId xmlns:p14="http://schemas.microsoft.com/office/powerpoint/2010/main" val="5034484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next 3</a:t>
            </a:r>
            <a:r>
              <a:rPr lang="en-US" baseline="0" dirty="0" smtClean="0"/>
              <a:t> slides show baseline characteristics</a:t>
            </a:r>
          </a:p>
          <a:p>
            <a:r>
              <a:rPr lang="en-US" baseline="0" dirty="0" smtClean="0"/>
              <a:t>-Slide19 shows demographics. ~half of the cohort is women, ~</a:t>
            </a:r>
            <a:r>
              <a:rPr lang="en-US" dirty="0" smtClean="0"/>
              <a:t>33% non-White, </a:t>
            </a:r>
            <a:r>
              <a:rPr lang="en-US" baseline="0" dirty="0" smtClean="0"/>
              <a:t>9% of participants are Hispanics</a:t>
            </a:r>
          </a:p>
          <a:p>
            <a:endParaRPr lang="en-US" sz="1300" dirty="0" smtClean="0"/>
          </a:p>
          <a:p>
            <a:r>
              <a:rPr lang="en-US" sz="1300" dirty="0" smtClean="0"/>
              <a:t>// Percentages </a:t>
            </a:r>
            <a:r>
              <a:rPr lang="en-US" sz="1300" dirty="0"/>
              <a:t>for Non-Whites and Hispanics are a bit lower not because we are recruiting fewer but because the two busiest D2d sites (Kaiser and HP) are recruiting a predominantly white population and sites with predominantly Hispanic populations (Baylor and LA) have been relatively quiet. </a:t>
            </a:r>
            <a:r>
              <a:rPr lang="en-US" dirty="0" smtClean="0">
                <a:effectLst/>
              </a:rPr>
              <a:t> </a:t>
            </a:r>
            <a:endParaRPr lang="en-US" dirty="0" smtClean="0"/>
          </a:p>
          <a:p>
            <a:pPr defTabSz="483306">
              <a:defRPr/>
            </a:pPr>
            <a:endParaRPr lang="en-US" baseline="0" dirty="0" smtClean="0"/>
          </a:p>
        </p:txBody>
      </p:sp>
      <p:sp>
        <p:nvSpPr>
          <p:cNvPr id="4" name="Slide Number Placeholder 3"/>
          <p:cNvSpPr>
            <a:spLocks noGrp="1"/>
          </p:cNvSpPr>
          <p:nvPr>
            <p:ph type="sldNum" sz="quarter" idx="10"/>
          </p:nvPr>
        </p:nvSpPr>
        <p:spPr/>
        <p:txBody>
          <a:bodyPr/>
          <a:lstStyle/>
          <a:p>
            <a:fld id="{1490723A-4E96-6043-9E84-BE6FAABF44D4}" type="slidenum">
              <a:rPr lang="en-US" smtClean="0"/>
              <a:pPr/>
              <a:t>14</a:t>
            </a:fld>
            <a:endParaRPr lang="en-US"/>
          </a:p>
        </p:txBody>
      </p:sp>
    </p:spTree>
    <p:extLst>
      <p:ext uri="{BB962C8B-B14F-4D97-AF65-F5344CB8AC3E}">
        <p14:creationId xmlns:p14="http://schemas.microsoft.com/office/powerpoint/2010/main" val="14239566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Slide 20 shows physical</a:t>
            </a:r>
            <a:r>
              <a:rPr lang="en-US" baseline="0" dirty="0" smtClean="0"/>
              <a:t> measurements and glycemic characteristics. Mean values, including for the glycemic variables, are essentially unchanged.</a:t>
            </a:r>
          </a:p>
          <a:p>
            <a:r>
              <a:rPr lang="en-US" baseline="0" dirty="0" smtClean="0"/>
              <a:t>Another way to look at the glycemic profile is shown in slide 22 -- SKIP NEXT SLIDE.</a:t>
            </a:r>
            <a:endParaRPr lang="en-US" dirty="0" smtClean="0"/>
          </a:p>
          <a:p>
            <a:endParaRPr lang="en-US" baseline="0" dirty="0" smtClean="0"/>
          </a:p>
          <a:p>
            <a:endParaRPr lang="en-US" sz="1300" dirty="0" smtClean="0"/>
          </a:p>
          <a:p>
            <a:r>
              <a:rPr lang="en-US" sz="1300" dirty="0" smtClean="0"/>
              <a:t>//Of </a:t>
            </a:r>
            <a:r>
              <a:rPr lang="en-US" sz="1300" dirty="0"/>
              <a:t>interest, - CLICK - out-of-study vitamin D intake from supplements is still only about 300 units/day. This low number reflects (1) current controversy in the vitamin D world about the importance of vitamin D supplementation and (2) emphasis of D2d on diabetes prevention, not vitamin D. Importantly, this low intake of vitamin D makes us confident that we will see an appropriate differentiation in blood vitamin D level between the placebo and vitamin D groups, thereby, increasing the likelihood of seeing an effect in the active group.</a:t>
            </a:r>
          </a:p>
          <a:p>
            <a:endParaRPr lang="en-US" baseline="0" dirty="0" smtClean="0"/>
          </a:p>
          <a:p>
            <a:endParaRPr lang="en-US" baseline="0" dirty="0" smtClean="0"/>
          </a:p>
          <a:p>
            <a:pPr defTabSz="966612">
              <a:defRPr/>
            </a:pPr>
            <a:r>
              <a:rPr lang="en-US" dirty="0" smtClean="0"/>
              <a:t>// We did emphasize to sites recruitment of people that are closer to diabetes but these means are difficult to move. //</a:t>
            </a:r>
          </a:p>
        </p:txBody>
      </p:sp>
      <p:sp>
        <p:nvSpPr>
          <p:cNvPr id="4" name="Slide Number Placeholder 3"/>
          <p:cNvSpPr>
            <a:spLocks noGrp="1"/>
          </p:cNvSpPr>
          <p:nvPr>
            <p:ph type="sldNum" sz="quarter" idx="10"/>
          </p:nvPr>
        </p:nvSpPr>
        <p:spPr/>
        <p:txBody>
          <a:bodyPr/>
          <a:lstStyle/>
          <a:p>
            <a:fld id="{1490723A-4E96-6043-9E84-BE6FAABF44D4}" type="slidenum">
              <a:rPr lang="en-US" smtClean="0"/>
              <a:pPr/>
              <a:t>15</a:t>
            </a:fld>
            <a:endParaRPr lang="en-US"/>
          </a:p>
        </p:txBody>
      </p:sp>
    </p:spTree>
    <p:extLst>
      <p:ext uri="{BB962C8B-B14F-4D97-AF65-F5344CB8AC3E}">
        <p14:creationId xmlns:p14="http://schemas.microsoft.com/office/powerpoint/2010/main" val="3280339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sz="1300" dirty="0" smtClean="0"/>
              <a:t>Glycemic </a:t>
            </a:r>
            <a:r>
              <a:rPr lang="en-US" sz="1300" dirty="0"/>
              <a:t>breakdown is in the form of a Venn diagram, which shows the overlap of the 3 glycemic </a:t>
            </a:r>
            <a:r>
              <a:rPr lang="en-US" sz="1300" dirty="0" smtClean="0"/>
              <a:t>categories, IFG, IGT, IA1c. </a:t>
            </a:r>
            <a:r>
              <a:rPr lang="en-US" sz="1300" dirty="0"/>
              <a:t>D2d falls in the </a:t>
            </a:r>
            <a:r>
              <a:rPr lang="en-US" sz="1300" dirty="0" smtClean="0"/>
              <a:t>dark.</a:t>
            </a:r>
            <a:r>
              <a:rPr lang="en-US" sz="1300" baseline="0" dirty="0" smtClean="0"/>
              <a:t> People in the lighter areas </a:t>
            </a:r>
            <a:r>
              <a:rPr lang="en-US" sz="1300" dirty="0" smtClean="0"/>
              <a:t>are those who</a:t>
            </a:r>
            <a:r>
              <a:rPr lang="en-US" sz="1300" baseline="0" dirty="0" smtClean="0"/>
              <a:t> </a:t>
            </a:r>
            <a:r>
              <a:rPr lang="en-US" sz="1300" dirty="0" smtClean="0"/>
              <a:t>were </a:t>
            </a:r>
            <a:r>
              <a:rPr lang="en-US" sz="1300" dirty="0"/>
              <a:t>excluded because they </a:t>
            </a:r>
            <a:r>
              <a:rPr lang="en-US" sz="1300" dirty="0" smtClean="0"/>
              <a:t>met </a:t>
            </a:r>
            <a:r>
              <a:rPr lang="en-US" sz="1300" dirty="0"/>
              <a:t>1 </a:t>
            </a:r>
            <a:r>
              <a:rPr lang="en-US" sz="1300" dirty="0" smtClean="0"/>
              <a:t>criterion only.</a:t>
            </a:r>
            <a:endParaRPr lang="en-US" sz="1300" dirty="0"/>
          </a:p>
          <a:p>
            <a:pPr defTabSz="966612">
              <a:defRPr/>
            </a:pPr>
            <a:r>
              <a:rPr lang="en-US" sz="1300" dirty="0"/>
              <a:t>The advantages of the D2d population can be summarized as follows:</a:t>
            </a:r>
          </a:p>
          <a:p>
            <a:r>
              <a:rPr lang="en-US" dirty="0" smtClean="0">
                <a:solidFill>
                  <a:schemeClr val="tx1"/>
                </a:solidFill>
              </a:rPr>
              <a:t>1. About 1/3 met</a:t>
            </a:r>
            <a:r>
              <a:rPr lang="en-US" baseline="0" dirty="0" smtClean="0">
                <a:solidFill>
                  <a:schemeClr val="tx1"/>
                </a:solidFill>
              </a:rPr>
              <a:t> all 3 criteria. </a:t>
            </a:r>
          </a:p>
          <a:p>
            <a:r>
              <a:rPr lang="en-US" baseline="0" dirty="0" smtClean="0">
                <a:solidFill>
                  <a:schemeClr val="tx1"/>
                </a:solidFill>
              </a:rPr>
              <a:t>2. 8 out of 10 met both FPG and A1c criteria</a:t>
            </a:r>
            <a:endParaRPr lang="en-US" dirty="0" smtClean="0">
              <a:solidFill>
                <a:schemeClr val="tx1"/>
              </a:solidFill>
            </a:endParaRPr>
          </a:p>
          <a:p>
            <a:r>
              <a:rPr lang="en-US" dirty="0" smtClean="0">
                <a:solidFill>
                  <a:schemeClr val="tx1"/>
                </a:solidFill>
              </a:rPr>
              <a:t>Love to bring</a:t>
            </a:r>
            <a:r>
              <a:rPr lang="en-US" baseline="0" dirty="0" smtClean="0">
                <a:solidFill>
                  <a:schemeClr val="tx1"/>
                </a:solidFill>
              </a:rPr>
              <a:t> back...</a:t>
            </a:r>
            <a:endParaRPr lang="en-US" dirty="0" smtClean="0">
              <a:solidFill>
                <a:schemeClr val="tx1"/>
              </a:solidFill>
            </a:endParaRPr>
          </a:p>
          <a:p>
            <a:r>
              <a:rPr lang="en-US" dirty="0" smtClean="0">
                <a:solidFill>
                  <a:schemeClr val="tx1"/>
                </a:solidFill>
              </a:rPr>
              <a:t>//</a:t>
            </a:r>
            <a:r>
              <a:rPr lang="en-US" baseline="0" dirty="0" smtClean="0">
                <a:solidFill>
                  <a:schemeClr val="tx1"/>
                </a:solidFill>
              </a:rPr>
              <a:t> </a:t>
            </a:r>
            <a:r>
              <a:rPr lang="en-US" dirty="0" smtClean="0">
                <a:solidFill>
                  <a:schemeClr val="tx1"/>
                </a:solidFill>
              </a:rPr>
              <a:t>Beyond</a:t>
            </a:r>
            <a:r>
              <a:rPr lang="en-US" baseline="0" dirty="0" smtClean="0">
                <a:solidFill>
                  <a:schemeClr val="tx1"/>
                </a:solidFill>
              </a:rPr>
              <a:t> the underlying hypothesis, D2d is also interesting because it is perhaps the only study of its size that has used the 3 ADA criteria as eligibility criteria and reflects the modern population at risk for diabetes. We think this is interesting given the uncertainty about what to do with pre-diabetes.</a:t>
            </a:r>
          </a:p>
          <a:p>
            <a:endParaRPr lang="en-US" baseline="0" dirty="0" smtClean="0">
              <a:solidFill>
                <a:schemeClr val="tx1"/>
              </a:solidFill>
            </a:endParaRPr>
          </a:p>
          <a:p>
            <a:pPr defTabSz="966612">
              <a:defRPr/>
            </a:pPr>
            <a:r>
              <a:rPr lang="en-US" dirty="0" smtClean="0">
                <a:solidFill>
                  <a:schemeClr val="tx1"/>
                </a:solidFill>
              </a:rPr>
              <a:t>Not qualified, still a great population we can tap to study the natural history of pre-diabetes among</a:t>
            </a:r>
            <a:r>
              <a:rPr lang="en-US" baseline="0" dirty="0" smtClean="0">
                <a:solidFill>
                  <a:schemeClr val="tx1"/>
                </a:solidFill>
              </a:rPr>
              <a:t> those with only a single criterion. // IA1c not qualified would be the most interesting category.</a:t>
            </a:r>
          </a:p>
          <a:p>
            <a:pPr defTabSz="966612">
              <a:defRPr/>
            </a:pPr>
            <a:endParaRPr lang="en-US" baseline="0" dirty="0" smtClean="0">
              <a:solidFill>
                <a:schemeClr val="tx1"/>
              </a:solidFill>
            </a:endParaRPr>
          </a:p>
          <a:p>
            <a:pPr defTabSz="966612">
              <a:defRPr/>
            </a:pPr>
            <a:r>
              <a:rPr lang="en-US" sz="1300" b="1" i="1" dirty="0"/>
              <a:t>------ Let me pause here and see if there any questions or comments from the DSMB members</a:t>
            </a:r>
            <a:endParaRPr lang="en-US" b="1" dirty="0" smtClean="0">
              <a:solidFill>
                <a:schemeClr val="tx1"/>
              </a:solidFill>
            </a:endParaRPr>
          </a:p>
          <a:p>
            <a:pPr defTabSz="966612">
              <a:defRPr/>
            </a:pPr>
            <a:endParaRPr lang="en-US" dirty="0" smtClean="0">
              <a:solidFill>
                <a:schemeClr val="tx1"/>
              </a:solidFill>
            </a:endParaRPr>
          </a:p>
          <a:p>
            <a:endParaRPr lang="en-US" dirty="0">
              <a:solidFill>
                <a:schemeClr val="tx1"/>
              </a:solidFill>
            </a:endParaRPr>
          </a:p>
        </p:txBody>
      </p:sp>
      <p:sp>
        <p:nvSpPr>
          <p:cNvPr id="4" name="Slide Number Placeholder 3"/>
          <p:cNvSpPr>
            <a:spLocks noGrp="1"/>
          </p:cNvSpPr>
          <p:nvPr>
            <p:ph type="sldNum" sz="quarter" idx="10"/>
          </p:nvPr>
        </p:nvSpPr>
        <p:spPr/>
        <p:txBody>
          <a:bodyPr/>
          <a:lstStyle/>
          <a:p>
            <a:fld id="{137A4A5D-3367-1048-87FF-BA730818F982}" type="slidenum">
              <a:rPr lang="en-US" smtClean="0"/>
              <a:t>16</a:t>
            </a:fld>
            <a:endParaRPr lang="en-US" dirty="0"/>
          </a:p>
        </p:txBody>
      </p:sp>
    </p:spTree>
    <p:extLst>
      <p:ext uri="{BB962C8B-B14F-4D97-AF65-F5344CB8AC3E}">
        <p14:creationId xmlns:p14="http://schemas.microsoft.com/office/powerpoint/2010/main" val="18112437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summary – shown in slide xx</a:t>
            </a:r>
            <a:r>
              <a:rPr lang="en-US" baseline="0" dirty="0" smtClean="0"/>
              <a:t> --SAE and kidney stones as expected for the population. Rare cases of abnormal labs.</a:t>
            </a:r>
          </a:p>
          <a:p>
            <a:endParaRPr lang="en-US" baseline="0" dirty="0" smtClean="0"/>
          </a:p>
        </p:txBody>
      </p:sp>
      <p:sp>
        <p:nvSpPr>
          <p:cNvPr id="4" name="Slide Number Placeholder 3"/>
          <p:cNvSpPr>
            <a:spLocks noGrp="1"/>
          </p:cNvSpPr>
          <p:nvPr>
            <p:ph type="sldNum" sz="quarter" idx="10"/>
          </p:nvPr>
        </p:nvSpPr>
        <p:spPr/>
        <p:txBody>
          <a:bodyPr/>
          <a:lstStyle/>
          <a:p>
            <a:fld id="{1490723A-4E96-6043-9E84-BE6FAABF44D4}" type="slidenum">
              <a:rPr lang="en-US" smtClean="0"/>
              <a:pPr/>
              <a:t>17</a:t>
            </a:fld>
            <a:endParaRPr lang="en-US"/>
          </a:p>
        </p:txBody>
      </p:sp>
    </p:spTree>
    <p:extLst>
      <p:ext uri="{BB962C8B-B14F-4D97-AF65-F5344CB8AC3E}">
        <p14:creationId xmlns:p14="http://schemas.microsoft.com/office/powerpoint/2010/main" val="2473240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Moving on to Safety and Outcomes. The SOS has</a:t>
            </a:r>
            <a:r>
              <a:rPr lang="en-US" baseline="0" dirty="0" smtClean="0"/>
              <a:t> reviewed all AE and SAE and did not identify any worrisome safety signals.</a:t>
            </a:r>
            <a:endParaRPr lang="en-US" dirty="0"/>
          </a:p>
        </p:txBody>
      </p:sp>
      <p:sp>
        <p:nvSpPr>
          <p:cNvPr id="4" name="Slide Number Placeholder 3"/>
          <p:cNvSpPr>
            <a:spLocks noGrp="1"/>
          </p:cNvSpPr>
          <p:nvPr>
            <p:ph type="sldNum" sz="quarter" idx="10"/>
          </p:nvPr>
        </p:nvSpPr>
        <p:spPr/>
        <p:txBody>
          <a:bodyPr/>
          <a:lstStyle/>
          <a:p>
            <a:fld id="{1490723A-4E96-6043-9E84-BE6FAABF44D4}" type="slidenum">
              <a:rPr lang="en-US" smtClean="0"/>
              <a:pPr/>
              <a:t>18</a:t>
            </a:fld>
            <a:endParaRPr lang="en-US"/>
          </a:p>
        </p:txBody>
      </p:sp>
    </p:spTree>
    <p:extLst>
      <p:ext uri="{BB962C8B-B14F-4D97-AF65-F5344CB8AC3E}">
        <p14:creationId xmlns:p14="http://schemas.microsoft.com/office/powerpoint/2010/main" val="9555706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figure on the left shows accumulated events over time: the blue line on top shows total events, the red below it, shows events diagnosed by the central laboratory and the green line shows adjudicated events. Please ignore the purple line for now, I will come back to it.</a:t>
            </a:r>
          </a:p>
          <a:p>
            <a:r>
              <a:rPr lang="en-US" baseline="0" dirty="0" smtClean="0"/>
              <a:t>What this figure shows is that as D2d accumulates more events over time,  nearly all of them are coming from the central laboratory and we have been able to minimize the occurrence of adjudicated events.</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purple line shows the projection we made about 1 year ago.</a:t>
            </a:r>
          </a:p>
          <a:p>
            <a:endParaRPr lang="en-US" dirty="0" smtClean="0"/>
          </a:p>
          <a:p>
            <a:r>
              <a:rPr lang="en-US" dirty="0" smtClean="0"/>
              <a:t>The</a:t>
            </a:r>
            <a:r>
              <a:rPr lang="en-US" baseline="0" dirty="0" smtClean="0"/>
              <a:t> curve on the right </a:t>
            </a:r>
            <a:r>
              <a:rPr lang="en-US" dirty="0" smtClean="0"/>
              <a:t>shows </a:t>
            </a:r>
            <a:r>
              <a:rPr lang="en-US" baseline="0" dirty="0" smtClean="0"/>
              <a:t>K-M curve for survival free of diabetes. K-M curves are nice because it shows that something is happening but to me. Although single curves may seem to always look about the same, I would like to point out that there seem to be proportionately more events at M06 and M12 compared to the rest of the visits. This may have implications when interpreting the interim analyses results. Namely, i</a:t>
            </a:r>
            <a:r>
              <a:rPr lang="en-US" sz="1200" b="0" i="0" kern="1200" baseline="0" dirty="0" smtClean="0">
                <a:solidFill>
                  <a:schemeClr val="tx1"/>
                </a:solidFill>
                <a:effectLst/>
                <a:latin typeface="+mn-lt"/>
                <a:ea typeface="+mn-ea"/>
                <a:cs typeface="+mn-cs"/>
              </a:rPr>
              <a:t>f the interim analyses detect a</a:t>
            </a:r>
            <a:r>
              <a:rPr lang="en-US" sz="1200" b="0" i="0" kern="1200" dirty="0" smtClean="0">
                <a:solidFill>
                  <a:schemeClr val="tx1"/>
                </a:solidFill>
                <a:effectLst/>
                <a:latin typeface="+mn-lt"/>
                <a:ea typeface="+mn-ea"/>
                <a:cs typeface="+mn-cs"/>
              </a:rPr>
              <a:t> smaller than expected effect on outcomes, this could be due to limited duration of exposure. </a:t>
            </a:r>
            <a:endParaRPr lang="en-US" baseline="0" dirty="0" smtClean="0"/>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i="1" dirty="0" smtClean="0">
                <a:solidFill>
                  <a:srgbClr val="0000FF"/>
                </a:solidFill>
              </a:rPr>
              <a:t>------ Let me pause here and see if there any questions or comments</a:t>
            </a:r>
            <a:r>
              <a:rPr lang="mr-IN" sz="1200" i="1" dirty="0" smtClean="0">
                <a:solidFill>
                  <a:srgbClr val="0000FF"/>
                </a:solidFill>
              </a:rPr>
              <a:t>…</a:t>
            </a:r>
            <a:endParaRPr lang="en-US" baseline="0" dirty="0" smtClean="0"/>
          </a:p>
        </p:txBody>
      </p:sp>
      <p:sp>
        <p:nvSpPr>
          <p:cNvPr id="4" name="Slide Number Placeholder 3"/>
          <p:cNvSpPr>
            <a:spLocks noGrp="1"/>
          </p:cNvSpPr>
          <p:nvPr>
            <p:ph type="sldNum" sz="quarter" idx="10"/>
          </p:nvPr>
        </p:nvSpPr>
        <p:spPr/>
        <p:txBody>
          <a:bodyPr/>
          <a:lstStyle/>
          <a:p>
            <a:fld id="{137A4A5D-3367-1048-87FF-BA730818F982}" type="slidenum">
              <a:rPr lang="en-US" smtClean="0"/>
              <a:t>19</a:t>
            </a:fld>
            <a:endParaRPr lang="en-US"/>
          </a:p>
        </p:txBody>
      </p:sp>
    </p:spTree>
    <p:extLst>
      <p:ext uri="{BB962C8B-B14F-4D97-AF65-F5344CB8AC3E}">
        <p14:creationId xmlns:p14="http://schemas.microsoft.com/office/powerpoint/2010/main" val="704171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don’t know. We</a:t>
            </a:r>
            <a:r>
              <a:rPr lang="en-US" baseline="0" dirty="0" smtClean="0"/>
              <a:t> will answer the primary question and, despite many challenges we faced, we may do so on time!</a:t>
            </a:r>
            <a:endParaRPr lang="en-US" dirty="0"/>
          </a:p>
        </p:txBody>
      </p:sp>
      <p:sp>
        <p:nvSpPr>
          <p:cNvPr id="4" name="Slide Number Placeholder 3"/>
          <p:cNvSpPr>
            <a:spLocks noGrp="1"/>
          </p:cNvSpPr>
          <p:nvPr>
            <p:ph type="sldNum" sz="quarter" idx="10"/>
          </p:nvPr>
        </p:nvSpPr>
        <p:spPr/>
        <p:txBody>
          <a:bodyPr/>
          <a:lstStyle/>
          <a:p>
            <a:fld id="{137A4A5D-3367-1048-87FF-BA730818F982}" type="slidenum">
              <a:rPr lang="en-US" smtClean="0"/>
              <a:t>20</a:t>
            </a:fld>
            <a:endParaRPr lang="en-US"/>
          </a:p>
        </p:txBody>
      </p:sp>
    </p:spTree>
    <p:extLst>
      <p:ext uri="{BB962C8B-B14F-4D97-AF65-F5344CB8AC3E}">
        <p14:creationId xmlns:p14="http://schemas.microsoft.com/office/powerpoint/2010/main" val="1628585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83306">
              <a:defRPr/>
            </a:pPr>
            <a:endParaRPr lang="en-US" sz="1300" u="sng" dirty="0">
              <a:solidFill>
                <a:srgbClr val="0432FF"/>
              </a:solidFill>
            </a:endParaRPr>
          </a:p>
        </p:txBody>
      </p:sp>
      <p:sp>
        <p:nvSpPr>
          <p:cNvPr id="4" name="Slide Number Placeholder 3"/>
          <p:cNvSpPr>
            <a:spLocks noGrp="1"/>
          </p:cNvSpPr>
          <p:nvPr>
            <p:ph type="sldNum" sz="quarter" idx="10"/>
          </p:nvPr>
        </p:nvSpPr>
        <p:spPr/>
        <p:txBody>
          <a:bodyPr/>
          <a:lstStyle/>
          <a:p>
            <a:fld id="{1490723A-4E96-6043-9E84-BE6FAABF44D4}" type="slidenum">
              <a:rPr lang="en-US" smtClean="0"/>
              <a:pPr/>
              <a:t>2</a:t>
            </a:fld>
            <a:endParaRPr lang="en-US"/>
          </a:p>
        </p:txBody>
      </p:sp>
    </p:spTree>
    <p:extLst>
      <p:ext uri="{BB962C8B-B14F-4D97-AF65-F5344CB8AC3E}">
        <p14:creationId xmlns:p14="http://schemas.microsoft.com/office/powerpoint/2010/main" val="3460293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It’s too late to be</a:t>
            </a:r>
            <a:r>
              <a:rPr lang="en-US" baseline="0" dirty="0" smtClean="0"/>
              <a:t> asking this</a:t>
            </a:r>
            <a:r>
              <a:rPr lang="mr-IN" baseline="0" dirty="0" smtClean="0"/>
              <a:t>…</a:t>
            </a:r>
            <a:endParaRPr lang="en-US" baseline="0" dirty="0" smtClean="0"/>
          </a:p>
          <a:p>
            <a:r>
              <a:rPr lang="en-US" baseline="0" dirty="0" smtClean="0"/>
              <a:t>DSMB and NIDDK think </a:t>
            </a:r>
            <a:r>
              <a:rPr lang="mr-IN" baseline="0" dirty="0" smtClean="0"/>
              <a:t>–</a:t>
            </a:r>
            <a:r>
              <a:rPr lang="en-US" baseline="0" dirty="0" smtClean="0"/>
              <a:t> show photo of committee and NIDDK deliberating</a:t>
            </a:r>
          </a:p>
          <a:p>
            <a:r>
              <a:rPr lang="en-US" baseline="0" dirty="0" smtClean="0"/>
              <a:t>Who am I to argue with the DSMB and the funding agency?</a:t>
            </a:r>
          </a:p>
          <a:p>
            <a:endParaRPr lang="en-US" dirty="0"/>
          </a:p>
        </p:txBody>
      </p:sp>
      <p:sp>
        <p:nvSpPr>
          <p:cNvPr id="4" name="Slide Number Placeholder 3"/>
          <p:cNvSpPr>
            <a:spLocks noGrp="1"/>
          </p:cNvSpPr>
          <p:nvPr>
            <p:ph type="sldNum" sz="quarter" idx="10"/>
          </p:nvPr>
        </p:nvSpPr>
        <p:spPr/>
        <p:txBody>
          <a:bodyPr/>
          <a:lstStyle/>
          <a:p>
            <a:fld id="{137A4A5D-3367-1048-87FF-BA730818F982}" type="slidenum">
              <a:rPr lang="en-US" smtClean="0"/>
              <a:t>21</a:t>
            </a:fld>
            <a:endParaRPr lang="en-US"/>
          </a:p>
        </p:txBody>
      </p:sp>
    </p:spTree>
    <p:extLst>
      <p:ext uri="{BB962C8B-B14F-4D97-AF65-F5344CB8AC3E}">
        <p14:creationId xmlns:p14="http://schemas.microsoft.com/office/powerpoint/2010/main" val="5574710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Beyond</a:t>
            </a:r>
            <a:r>
              <a:rPr lang="en-US" baseline="0" dirty="0" smtClean="0"/>
              <a:t> the primary outcome, there are additional variables that we are measuring to fully assess...</a:t>
            </a:r>
          </a:p>
          <a:p>
            <a:r>
              <a:rPr lang="en-US" dirty="0" smtClean="0"/>
              <a:t>When designing the study, the planning committee decided to have participants continue the study pill after they met</a:t>
            </a:r>
            <a:r>
              <a:rPr lang="en-US" baseline="0" dirty="0" smtClean="0"/>
              <a:t> the primary outcome, which allows D2d to test for effect of the intervention on non-diabetes outcomes. </a:t>
            </a:r>
            <a:endParaRPr lang="en-US" dirty="0"/>
          </a:p>
        </p:txBody>
      </p:sp>
      <p:sp>
        <p:nvSpPr>
          <p:cNvPr id="4" name="Slide Number Placeholder 3"/>
          <p:cNvSpPr>
            <a:spLocks noGrp="1"/>
          </p:cNvSpPr>
          <p:nvPr>
            <p:ph type="sldNum" sz="quarter" idx="10"/>
          </p:nvPr>
        </p:nvSpPr>
        <p:spPr/>
        <p:txBody>
          <a:bodyPr/>
          <a:lstStyle/>
          <a:p>
            <a:fld id="{137A4A5D-3367-1048-87FF-BA730818F982}" type="slidenum">
              <a:rPr lang="en-US" smtClean="0"/>
              <a:t>22</a:t>
            </a:fld>
            <a:endParaRPr lang="en-US"/>
          </a:p>
        </p:txBody>
      </p:sp>
    </p:spTree>
    <p:extLst>
      <p:ext uri="{BB962C8B-B14F-4D97-AF65-F5344CB8AC3E}">
        <p14:creationId xmlns:p14="http://schemas.microsoft.com/office/powerpoint/2010/main" val="19080321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LucidaGrande" charset="0"/>
              <a:buChar char="✓"/>
            </a:pPr>
            <a:endParaRPr lang="en-US" sz="1200" dirty="0" smtClean="0"/>
          </a:p>
          <a:p>
            <a:pPr>
              <a:buFont typeface="LucidaGrande" charset="0"/>
              <a:buChar char="✓"/>
            </a:pPr>
            <a:r>
              <a:rPr lang="en-US" sz="1200" dirty="0" smtClean="0"/>
              <a:t>The variables</a:t>
            </a:r>
            <a:r>
              <a:rPr lang="en-US" sz="1200" baseline="0" dirty="0" smtClean="0"/>
              <a:t> shown in blue are the most relevant and data will be provided in the closed report.</a:t>
            </a:r>
          </a:p>
          <a:p>
            <a:pPr>
              <a:buFont typeface="LucidaGrande" charset="0"/>
              <a:buChar char="✓"/>
            </a:pPr>
            <a:r>
              <a:rPr lang="en-US" sz="1200" baseline="0" dirty="0" smtClean="0"/>
              <a:t>Another area that we have not touched on is genetics. D2d has whole blood saved for DNA extraction and the plan is to conduct genetic analyses in the future. </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137A4A5D-3367-1048-87FF-BA730818F982}" type="slidenum">
              <a:rPr lang="en-US" smtClean="0"/>
              <a:t>23</a:t>
            </a:fld>
            <a:endParaRPr lang="en-US"/>
          </a:p>
        </p:txBody>
      </p:sp>
    </p:spTree>
    <p:extLst>
      <p:ext uri="{BB962C8B-B14F-4D97-AF65-F5344CB8AC3E}">
        <p14:creationId xmlns:p14="http://schemas.microsoft.com/office/powerpoint/2010/main" val="14198884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first area of interest is to establish...</a:t>
            </a:r>
            <a:endParaRPr lang="en-US" dirty="0"/>
          </a:p>
        </p:txBody>
      </p:sp>
      <p:sp>
        <p:nvSpPr>
          <p:cNvPr id="4" name="Slide Number Placeholder 3"/>
          <p:cNvSpPr>
            <a:spLocks noGrp="1"/>
          </p:cNvSpPr>
          <p:nvPr>
            <p:ph type="sldNum" sz="quarter" idx="10"/>
          </p:nvPr>
        </p:nvSpPr>
        <p:spPr/>
        <p:txBody>
          <a:bodyPr/>
          <a:lstStyle/>
          <a:p>
            <a:fld id="{137A4A5D-3367-1048-87FF-BA730818F982}" type="slidenum">
              <a:rPr lang="en-US" smtClean="0"/>
              <a:t>24</a:t>
            </a:fld>
            <a:endParaRPr lang="en-US"/>
          </a:p>
        </p:txBody>
      </p:sp>
    </p:spTree>
    <p:extLst>
      <p:ext uri="{BB962C8B-B14F-4D97-AF65-F5344CB8AC3E}">
        <p14:creationId xmlns:p14="http://schemas.microsoft.com/office/powerpoint/2010/main" val="3351145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dirty="0" smtClean="0"/>
              <a:t>D2d</a:t>
            </a:r>
            <a:r>
              <a:rPr lang="en-US" baseline="0" dirty="0" smtClean="0"/>
              <a:t> also is assessing the effect of ...</a:t>
            </a:r>
          </a:p>
          <a:p>
            <a:pPr marL="0" marR="0" lvl="2"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2" indent="0" algn="l" defTabSz="914400" rtl="0" eaLnBrk="1" fontAlgn="auto" latinLnBrk="0" hangingPunct="1">
              <a:lnSpc>
                <a:spcPct val="100000"/>
              </a:lnSpc>
              <a:spcBef>
                <a:spcPts val="0"/>
              </a:spcBef>
              <a:spcAft>
                <a:spcPts val="0"/>
              </a:spcAft>
              <a:buClrTx/>
              <a:buSzTx/>
              <a:buFontTx/>
              <a:buNone/>
              <a:tabLst/>
              <a:defRPr/>
            </a:pPr>
            <a:r>
              <a:rPr lang="en-US" baseline="0" dirty="0" smtClean="0"/>
              <a:t>We don't think we have the power to detect small effects but we have decided to do this because it is of interest and the incremental burden to sites and the CC is very small.</a:t>
            </a:r>
          </a:p>
          <a:p>
            <a:pPr marL="0" marR="0" lvl="2"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2" indent="0" algn="l" defTabSz="914400" rtl="0" eaLnBrk="1" fontAlgn="auto" latinLnBrk="0" hangingPunct="1">
              <a:lnSpc>
                <a:spcPct val="100000"/>
              </a:lnSpc>
              <a:spcBef>
                <a:spcPts val="0"/>
              </a:spcBef>
              <a:spcAft>
                <a:spcPts val="0"/>
              </a:spcAft>
              <a:buClrTx/>
              <a:buSzTx/>
              <a:buFontTx/>
              <a:buNone/>
              <a:tabLst/>
              <a:defRPr/>
            </a:pPr>
            <a:r>
              <a:rPr lang="en-US" baseline="0" dirty="0" smtClean="0"/>
              <a:t>We met with NCI</a:t>
            </a:r>
            <a:r>
              <a:rPr lang="mr-IN" baseline="0" dirty="0" smtClean="0"/>
              <a:t>…</a:t>
            </a:r>
            <a:endParaRPr lang="en-US" dirty="0" smtClean="0"/>
          </a:p>
          <a:p>
            <a:pPr marL="0" marR="0" lvl="2"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137A4A5D-3367-1048-87FF-BA730818F982}" type="slidenum">
              <a:rPr lang="en-US" smtClean="0"/>
              <a:t>25</a:t>
            </a:fld>
            <a:endParaRPr lang="en-US"/>
          </a:p>
        </p:txBody>
      </p:sp>
    </p:spTree>
    <p:extLst>
      <p:ext uri="{BB962C8B-B14F-4D97-AF65-F5344CB8AC3E}">
        <p14:creationId xmlns:p14="http://schemas.microsoft.com/office/powerpoint/2010/main" val="20296137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7A4A5D-3367-1048-87FF-BA730818F982}" type="slidenum">
              <a:rPr lang="en-US" smtClean="0"/>
              <a:t>26</a:t>
            </a:fld>
            <a:endParaRPr lang="en-US"/>
          </a:p>
        </p:txBody>
      </p:sp>
    </p:spTree>
    <p:extLst>
      <p:ext uri="{BB962C8B-B14F-4D97-AF65-F5344CB8AC3E}">
        <p14:creationId xmlns:p14="http://schemas.microsoft.com/office/powerpoint/2010/main" val="17521365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first area of interest is to establish...</a:t>
            </a:r>
            <a:endParaRPr lang="en-US" dirty="0"/>
          </a:p>
        </p:txBody>
      </p:sp>
      <p:sp>
        <p:nvSpPr>
          <p:cNvPr id="4" name="Slide Number Placeholder 3"/>
          <p:cNvSpPr>
            <a:spLocks noGrp="1"/>
          </p:cNvSpPr>
          <p:nvPr>
            <p:ph type="sldNum" sz="quarter" idx="10"/>
          </p:nvPr>
        </p:nvSpPr>
        <p:spPr/>
        <p:txBody>
          <a:bodyPr/>
          <a:lstStyle/>
          <a:p>
            <a:fld id="{137A4A5D-3367-1048-87FF-BA730818F982}" type="slidenum">
              <a:rPr lang="en-US" smtClean="0"/>
              <a:t>27</a:t>
            </a:fld>
            <a:endParaRPr lang="en-US"/>
          </a:p>
        </p:txBody>
      </p:sp>
    </p:spTree>
    <p:extLst>
      <p:ext uri="{BB962C8B-B14F-4D97-AF65-F5344CB8AC3E}">
        <p14:creationId xmlns:p14="http://schemas.microsoft.com/office/powerpoint/2010/main" val="21127756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90723A-4E96-6043-9E84-BE6FAABF44D4}" type="slidenum">
              <a:rPr lang="en-US" smtClean="0"/>
              <a:pPr/>
              <a:t>29</a:t>
            </a:fld>
            <a:endParaRPr lang="en-US"/>
          </a:p>
        </p:txBody>
      </p:sp>
    </p:spTree>
    <p:extLst>
      <p:ext uri="{BB962C8B-B14F-4D97-AF65-F5344CB8AC3E}">
        <p14:creationId xmlns:p14="http://schemas.microsoft.com/office/powerpoint/2010/main" val="16080932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137A4A5D-3367-1048-87FF-BA730818F982}" type="slidenum">
              <a:rPr lang="en-US" smtClean="0"/>
              <a:t>30</a:t>
            </a:fld>
            <a:endParaRPr lang="en-US"/>
          </a:p>
        </p:txBody>
      </p:sp>
    </p:spTree>
    <p:extLst>
      <p:ext uri="{BB962C8B-B14F-4D97-AF65-F5344CB8AC3E}">
        <p14:creationId xmlns:p14="http://schemas.microsoft.com/office/powerpoint/2010/main" val="1736127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knew that</a:t>
            </a:r>
            <a:r>
              <a:rPr lang="en-US" baseline="0" dirty="0" smtClean="0"/>
              <a:t> recruitment has its ups/down and may often may feel like this, but over the course of D2d, recruitment looks a bit more like this. </a:t>
            </a:r>
            <a:endParaRPr lang="en-US" dirty="0"/>
          </a:p>
        </p:txBody>
      </p:sp>
      <p:sp>
        <p:nvSpPr>
          <p:cNvPr id="4" name="Slide Number Placeholder 3"/>
          <p:cNvSpPr>
            <a:spLocks noGrp="1"/>
          </p:cNvSpPr>
          <p:nvPr>
            <p:ph type="sldNum" sz="quarter" idx="10"/>
          </p:nvPr>
        </p:nvSpPr>
        <p:spPr/>
        <p:txBody>
          <a:bodyPr/>
          <a:lstStyle/>
          <a:p>
            <a:fld id="{1490723A-4E96-6043-9E84-BE6FAABF44D4}" type="slidenum">
              <a:rPr lang="en-US" smtClean="0"/>
              <a:pPr/>
              <a:t>31</a:t>
            </a:fld>
            <a:endParaRPr lang="en-US"/>
          </a:p>
        </p:txBody>
      </p:sp>
    </p:spTree>
    <p:extLst>
      <p:ext uri="{BB962C8B-B14F-4D97-AF65-F5344CB8AC3E}">
        <p14:creationId xmlns:p14="http://schemas.microsoft.com/office/powerpoint/2010/main" val="16963932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7A4A5D-3367-1048-87FF-BA730818F982}" type="slidenum">
              <a:rPr lang="en-US" smtClean="0"/>
              <a:t>3</a:t>
            </a:fld>
            <a:endParaRPr lang="en-US"/>
          </a:p>
        </p:txBody>
      </p:sp>
    </p:spTree>
    <p:extLst>
      <p:ext uri="{BB962C8B-B14F-4D97-AF65-F5344CB8AC3E}">
        <p14:creationId xmlns:p14="http://schemas.microsoft.com/office/powerpoint/2010/main" val="17118445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Challenges</a:t>
            </a:r>
            <a:endParaRPr lang="en-US" dirty="0"/>
          </a:p>
        </p:txBody>
      </p:sp>
      <p:sp>
        <p:nvSpPr>
          <p:cNvPr id="4" name="Slide Number Placeholder 3"/>
          <p:cNvSpPr>
            <a:spLocks noGrp="1"/>
          </p:cNvSpPr>
          <p:nvPr>
            <p:ph type="sldNum" sz="quarter" idx="10"/>
          </p:nvPr>
        </p:nvSpPr>
        <p:spPr/>
        <p:txBody>
          <a:bodyPr/>
          <a:lstStyle/>
          <a:p>
            <a:fld id="{137A4A5D-3367-1048-87FF-BA730818F982}" type="slidenum">
              <a:rPr lang="en-US" smtClean="0"/>
              <a:t>32</a:t>
            </a:fld>
            <a:endParaRPr lang="en-US"/>
          </a:p>
        </p:txBody>
      </p:sp>
    </p:spTree>
    <p:extLst>
      <p:ext uri="{BB962C8B-B14F-4D97-AF65-F5344CB8AC3E}">
        <p14:creationId xmlns:p14="http://schemas.microsoft.com/office/powerpoint/2010/main" val="16647627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7A4A5D-3367-1048-87FF-BA730818F982}" type="slidenum">
              <a:rPr lang="en-US" smtClean="0"/>
              <a:t>33</a:t>
            </a:fld>
            <a:endParaRPr lang="en-US"/>
          </a:p>
        </p:txBody>
      </p:sp>
    </p:spTree>
    <p:extLst>
      <p:ext uri="{BB962C8B-B14F-4D97-AF65-F5344CB8AC3E}">
        <p14:creationId xmlns:p14="http://schemas.microsoft.com/office/powerpoint/2010/main" val="177900462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1490723A-4E96-6043-9E84-BE6FAABF44D4}" type="slidenum">
              <a:rPr lang="en-US" smtClean="0"/>
              <a:pPr/>
              <a:t>35</a:t>
            </a:fld>
            <a:endParaRPr lang="en-US"/>
          </a:p>
        </p:txBody>
      </p:sp>
    </p:spTree>
    <p:extLst>
      <p:ext uri="{BB962C8B-B14F-4D97-AF65-F5344CB8AC3E}">
        <p14:creationId xmlns:p14="http://schemas.microsoft.com/office/powerpoint/2010/main" val="3528104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pPr>
              <a:defRPr/>
            </a:pPr>
            <a:fld id="{285C25F8-2AF5-9B49-982B-C7B5C187CA14}" type="slidenum">
              <a:rPr lang="en-US" smtClean="0"/>
              <a:pPr>
                <a:defRPr/>
              </a:pPr>
              <a:t>36</a:t>
            </a:fld>
            <a:endParaRPr lang="en-US"/>
          </a:p>
        </p:txBody>
      </p:sp>
    </p:spTree>
    <p:extLst>
      <p:ext uri="{BB962C8B-B14F-4D97-AF65-F5344CB8AC3E}">
        <p14:creationId xmlns:p14="http://schemas.microsoft.com/office/powerpoint/2010/main" val="15890460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83306">
              <a:defRPr/>
            </a:pPr>
            <a:r>
              <a:rPr lang="en-US" baseline="0" dirty="0" smtClean="0"/>
              <a:t>Start with credits. </a:t>
            </a:r>
          </a:p>
          <a:p>
            <a:pPr defTabSz="483306">
              <a:defRPr/>
            </a:pPr>
            <a:r>
              <a:rPr lang="en-US" baseline="0" dirty="0" smtClean="0"/>
              <a:t>First, team</a:t>
            </a:r>
          </a:p>
          <a:p>
            <a:pPr defTabSz="483306">
              <a:defRPr/>
            </a:pPr>
            <a:r>
              <a:rPr lang="en-US" baseline="0" dirty="0" smtClean="0"/>
              <a:t>DSMB and the new chair, Jill, for graciously agreeing to assume the Chair position. </a:t>
            </a:r>
          </a:p>
          <a:p>
            <a:pPr defTabSz="483306">
              <a:defRPr/>
            </a:pPr>
            <a:endParaRPr lang="en-US" baseline="0" dirty="0" smtClean="0"/>
          </a:p>
        </p:txBody>
      </p:sp>
      <p:sp>
        <p:nvSpPr>
          <p:cNvPr id="4" name="Slide Number Placeholder 3"/>
          <p:cNvSpPr>
            <a:spLocks noGrp="1"/>
          </p:cNvSpPr>
          <p:nvPr>
            <p:ph type="sldNum" sz="quarter" idx="10"/>
          </p:nvPr>
        </p:nvSpPr>
        <p:spPr/>
        <p:txBody>
          <a:bodyPr/>
          <a:lstStyle/>
          <a:p>
            <a:fld id="{1490723A-4E96-6043-9E84-BE6FAABF44D4}" type="slidenum">
              <a:rPr lang="en-US" smtClean="0"/>
              <a:pPr/>
              <a:t>37</a:t>
            </a:fld>
            <a:endParaRPr lang="en-US"/>
          </a:p>
        </p:txBody>
      </p:sp>
    </p:spTree>
    <p:extLst>
      <p:ext uri="{BB962C8B-B14F-4D97-AF65-F5344CB8AC3E}">
        <p14:creationId xmlns:p14="http://schemas.microsoft.com/office/powerpoint/2010/main" val="1332074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…Randomizations by site and also as a percent of the site's target. 6 sites exceeded their target and these sites continued to recruit to make up for underperforming sites, .. </a:t>
            </a:r>
          </a:p>
          <a:p>
            <a:endParaRPr lang="en-US" baseline="0" dirty="0" smtClean="0"/>
          </a:p>
          <a:p>
            <a:r>
              <a:rPr lang="en-US" baseline="0" dirty="0" smtClean="0"/>
              <a:t>// As an example of the dynamic and appropriate way we are managing the budget, funds are diverted from underperforming sites (shown by an asterisk) to well performing sites. //</a:t>
            </a:r>
          </a:p>
        </p:txBody>
      </p:sp>
      <p:sp>
        <p:nvSpPr>
          <p:cNvPr id="4" name="Slide Number Placeholder 3"/>
          <p:cNvSpPr>
            <a:spLocks noGrp="1"/>
          </p:cNvSpPr>
          <p:nvPr>
            <p:ph type="sldNum" sz="quarter" idx="10"/>
          </p:nvPr>
        </p:nvSpPr>
        <p:spPr/>
        <p:txBody>
          <a:bodyPr/>
          <a:lstStyle/>
          <a:p>
            <a:fld id="{1490723A-4E96-6043-9E84-BE6FAABF44D4}" type="slidenum">
              <a:rPr lang="en-US" smtClean="0"/>
              <a:pPr/>
              <a:t>38</a:t>
            </a:fld>
            <a:endParaRPr lang="en-US"/>
          </a:p>
        </p:txBody>
      </p:sp>
    </p:spTree>
    <p:extLst>
      <p:ext uri="{BB962C8B-B14F-4D97-AF65-F5344CB8AC3E}">
        <p14:creationId xmlns:p14="http://schemas.microsoft.com/office/powerpoint/2010/main" val="14788047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In terms of publications, </a:t>
            </a:r>
            <a:r>
              <a:rPr lang="mr-IN" baseline="0" dirty="0" smtClean="0"/>
              <a:t>…</a:t>
            </a:r>
            <a:r>
              <a:rPr lang="en-US" baseline="0" dirty="0" smtClean="0"/>
              <a:t>.</a:t>
            </a:r>
          </a:p>
        </p:txBody>
      </p:sp>
      <p:sp>
        <p:nvSpPr>
          <p:cNvPr id="4" name="Slide Number Placeholder 3"/>
          <p:cNvSpPr>
            <a:spLocks noGrp="1"/>
          </p:cNvSpPr>
          <p:nvPr>
            <p:ph type="sldNum" sz="quarter" idx="10"/>
          </p:nvPr>
        </p:nvSpPr>
        <p:spPr/>
        <p:txBody>
          <a:bodyPr/>
          <a:lstStyle/>
          <a:p>
            <a:fld id="{137A4A5D-3367-1048-87FF-BA730818F982}" type="slidenum">
              <a:rPr lang="en-US" smtClean="0"/>
              <a:t>39</a:t>
            </a:fld>
            <a:endParaRPr lang="en-US"/>
          </a:p>
        </p:txBody>
      </p:sp>
    </p:spTree>
    <p:extLst>
      <p:ext uri="{BB962C8B-B14F-4D97-AF65-F5344CB8AC3E}">
        <p14:creationId xmlns:p14="http://schemas.microsoft.com/office/powerpoint/2010/main" val="176775530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i="1" dirty="0" smtClean="0">
                <a:solidFill>
                  <a:srgbClr val="0000FF"/>
                </a:solidFill>
              </a:rPr>
              <a:t>------ Let me pause here and see if there any questions or comments</a:t>
            </a:r>
            <a:r>
              <a:rPr lang="mr-IN" sz="1200" i="1" dirty="0" smtClean="0">
                <a:solidFill>
                  <a:srgbClr val="0000FF"/>
                </a:solidFill>
              </a:rPr>
              <a:t>…</a:t>
            </a:r>
            <a:endParaRPr lang="en-US" baseline="0" dirty="0" smtClean="0"/>
          </a:p>
        </p:txBody>
      </p:sp>
      <p:sp>
        <p:nvSpPr>
          <p:cNvPr id="4" name="Slide Number Placeholder 3"/>
          <p:cNvSpPr>
            <a:spLocks noGrp="1"/>
          </p:cNvSpPr>
          <p:nvPr>
            <p:ph type="sldNum" sz="quarter" idx="10"/>
          </p:nvPr>
        </p:nvSpPr>
        <p:spPr/>
        <p:txBody>
          <a:bodyPr/>
          <a:lstStyle/>
          <a:p>
            <a:fld id="{137A4A5D-3367-1048-87FF-BA730818F982}" type="slidenum">
              <a:rPr lang="en-US" smtClean="0"/>
              <a:t>40</a:t>
            </a:fld>
            <a:endParaRPr lang="en-US"/>
          </a:p>
        </p:txBody>
      </p:sp>
    </p:spTree>
    <p:extLst>
      <p:ext uri="{BB962C8B-B14F-4D97-AF65-F5344CB8AC3E}">
        <p14:creationId xmlns:p14="http://schemas.microsoft.com/office/powerpoint/2010/main" val="8223965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1490723A-4E96-6043-9E84-BE6FAABF44D4}" type="slidenum">
              <a:rPr lang="en-US" smtClean="0"/>
              <a:pPr/>
              <a:t>41</a:t>
            </a:fld>
            <a:endParaRPr lang="en-US"/>
          </a:p>
        </p:txBody>
      </p:sp>
    </p:spTree>
    <p:extLst>
      <p:ext uri="{BB962C8B-B14F-4D97-AF65-F5344CB8AC3E}">
        <p14:creationId xmlns:p14="http://schemas.microsoft.com/office/powerpoint/2010/main" val="194578258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The sites, I call this the dream team, because this really where the action happens. Without the sites, there would be no participants and no study. One of the reason that participants come back is because of the staff. Also, I am impressed by the willingness and ability of the sites to learn from each other and to adopt successful recruitment and retention methods and implement changes to the protocol in a timely fashion. No site is perfect, they all have strengths and weaknesses but all share </a:t>
            </a:r>
          </a:p>
        </p:txBody>
      </p:sp>
      <p:sp>
        <p:nvSpPr>
          <p:cNvPr id="4" name="Slide Number Placeholder 3"/>
          <p:cNvSpPr>
            <a:spLocks noGrp="1"/>
          </p:cNvSpPr>
          <p:nvPr>
            <p:ph type="sldNum" sz="quarter" idx="10"/>
          </p:nvPr>
        </p:nvSpPr>
        <p:spPr/>
        <p:txBody>
          <a:bodyPr/>
          <a:lstStyle/>
          <a:p>
            <a:pPr>
              <a:defRPr/>
            </a:pPr>
            <a:fld id="{285C25F8-2AF5-9B49-982B-C7B5C187CA14}" type="slidenum">
              <a:rPr lang="en-US" smtClean="0"/>
              <a:pPr>
                <a:defRPr/>
              </a:pPr>
              <a:t>42</a:t>
            </a:fld>
            <a:endParaRPr lang="en-US"/>
          </a:p>
        </p:txBody>
      </p:sp>
    </p:spTree>
    <p:extLst>
      <p:ext uri="{BB962C8B-B14F-4D97-AF65-F5344CB8AC3E}">
        <p14:creationId xmlns:p14="http://schemas.microsoft.com/office/powerpoint/2010/main" val="8366250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Starting</a:t>
            </a:r>
            <a:r>
              <a:rPr lang="en-US" baseline="0" dirty="0" smtClean="0"/>
              <a:t> with Recruitment</a:t>
            </a:r>
            <a:endParaRPr lang="en-US" dirty="0"/>
          </a:p>
        </p:txBody>
      </p:sp>
      <p:sp>
        <p:nvSpPr>
          <p:cNvPr id="4" name="Slide Number Placeholder 3"/>
          <p:cNvSpPr>
            <a:spLocks noGrp="1"/>
          </p:cNvSpPr>
          <p:nvPr>
            <p:ph type="sldNum" sz="quarter" idx="10"/>
          </p:nvPr>
        </p:nvSpPr>
        <p:spPr/>
        <p:txBody>
          <a:bodyPr/>
          <a:lstStyle/>
          <a:p>
            <a:fld id="{1490723A-4E96-6043-9E84-BE6FAABF44D4}" type="slidenum">
              <a:rPr lang="en-US" smtClean="0"/>
              <a:pPr/>
              <a:t>4</a:t>
            </a:fld>
            <a:endParaRPr lang="en-US"/>
          </a:p>
        </p:txBody>
      </p:sp>
    </p:spTree>
    <p:extLst>
      <p:ext uri="{BB962C8B-B14F-4D97-AF65-F5344CB8AC3E}">
        <p14:creationId xmlns:p14="http://schemas.microsoft.com/office/powerpoint/2010/main" val="13401438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r-IN" baseline="0" dirty="0" smtClean="0"/>
              <a:t>…</a:t>
            </a:r>
            <a:r>
              <a:rPr lang="en-US" baseline="0" dirty="0" smtClean="0"/>
              <a:t>. The next slide – No X – the final randomization number, which is 2,423, which is 2% above the goal….</a:t>
            </a:r>
            <a:endParaRPr lang="en-US" dirty="0" smtClean="0"/>
          </a:p>
        </p:txBody>
      </p:sp>
      <p:sp>
        <p:nvSpPr>
          <p:cNvPr id="4" name="Slide Number Placeholder 3"/>
          <p:cNvSpPr>
            <a:spLocks noGrp="1"/>
          </p:cNvSpPr>
          <p:nvPr>
            <p:ph type="sldNum" sz="quarter" idx="10"/>
          </p:nvPr>
        </p:nvSpPr>
        <p:spPr/>
        <p:txBody>
          <a:bodyPr/>
          <a:lstStyle/>
          <a:p>
            <a:fld id="{1490723A-4E96-6043-9E84-BE6FAABF44D4}" type="slidenum">
              <a:rPr lang="en-US" smtClean="0"/>
              <a:pPr/>
              <a:t>5</a:t>
            </a:fld>
            <a:endParaRPr lang="en-US"/>
          </a:p>
        </p:txBody>
      </p:sp>
    </p:spTree>
    <p:extLst>
      <p:ext uri="{BB962C8B-B14F-4D97-AF65-F5344CB8AC3E}">
        <p14:creationId xmlns:p14="http://schemas.microsoft.com/office/powerpoint/2010/main" val="6310571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7A4A5D-3367-1048-87FF-BA730818F982}" type="slidenum">
              <a:rPr lang="en-US" smtClean="0"/>
              <a:t>6</a:t>
            </a:fld>
            <a:endParaRPr lang="en-US"/>
          </a:p>
        </p:txBody>
      </p:sp>
    </p:spTree>
    <p:extLst>
      <p:ext uri="{BB962C8B-B14F-4D97-AF65-F5344CB8AC3E}">
        <p14:creationId xmlns:p14="http://schemas.microsoft.com/office/powerpoint/2010/main" val="4245507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90723A-4E96-6043-9E84-BE6FAABF44D4}" type="slidenum">
              <a:rPr lang="en-US" smtClean="0"/>
              <a:pPr/>
              <a:t>8</a:t>
            </a:fld>
            <a:endParaRPr lang="en-US"/>
          </a:p>
        </p:txBody>
      </p:sp>
    </p:spTree>
    <p:extLst>
      <p:ext uri="{BB962C8B-B14F-4D97-AF65-F5344CB8AC3E}">
        <p14:creationId xmlns:p14="http://schemas.microsoft.com/office/powerpoint/2010/main" val="2390321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terms of retention, </a:t>
            </a:r>
            <a:r>
              <a:rPr lang="en-US" sz="1300" dirty="0" smtClean="0"/>
              <a:t>to provide</a:t>
            </a:r>
            <a:r>
              <a:rPr lang="en-US" sz="1300" baseline="0" dirty="0" smtClean="0"/>
              <a:t> more meaningful information, we show not only that that withdrew consent by any participant who is "off study" for any reason. </a:t>
            </a:r>
            <a:r>
              <a:rPr lang="en-US" sz="1300" dirty="0" smtClean="0"/>
              <a:t>1.9% </a:t>
            </a:r>
            <a:r>
              <a:rPr lang="en-US" sz="1300" dirty="0"/>
              <a:t>of participants have withdrawn after a mean follow-up of </a:t>
            </a:r>
            <a:r>
              <a:rPr lang="en-US" sz="1300" b="1" dirty="0" smtClean="0"/>
              <a:t>23.1 months. All participants withdrew due to personal choice, </a:t>
            </a:r>
            <a:r>
              <a:rPr lang="en-US" sz="1300" dirty="0" smtClean="0"/>
              <a:t>none </a:t>
            </a:r>
            <a:r>
              <a:rPr lang="en-US" sz="1300" dirty="0"/>
              <a:t>due to a safety </a:t>
            </a:r>
            <a:r>
              <a:rPr lang="en-US" sz="1300" dirty="0" smtClean="0"/>
              <a:t>concern. This rate is essentially</a:t>
            </a:r>
            <a:r>
              <a:rPr lang="en-US" sz="1300" baseline="0" dirty="0" smtClean="0"/>
              <a:t> unhanged from the prior DSBM report.</a:t>
            </a:r>
            <a:endParaRPr lang="en-US" sz="1300" dirty="0" smtClean="0"/>
          </a:p>
          <a:p>
            <a:pPr lvl="0"/>
            <a:r>
              <a:rPr lang="en-US" sz="1300" dirty="0" smtClean="0"/>
              <a:t>3.2% </a:t>
            </a:r>
            <a:r>
              <a:rPr lang="en-US" sz="1300" dirty="0"/>
              <a:t>of the cohort is termed “inactive,” defined as having missed at least 2 consecutive </a:t>
            </a:r>
            <a:r>
              <a:rPr lang="en-US" sz="1300" dirty="0" smtClean="0"/>
              <a:t>visits</a:t>
            </a:r>
            <a:r>
              <a:rPr lang="en-US" sz="1300" baseline="0" dirty="0" smtClean="0"/>
              <a:t>. </a:t>
            </a:r>
            <a:r>
              <a:rPr lang="en-US" sz="1300" dirty="0" smtClean="0"/>
              <a:t>Even </a:t>
            </a:r>
            <a:r>
              <a:rPr lang="en-US" sz="1300" dirty="0"/>
              <a:t>if we assume that these participants eventually withdraw, the overall retention rate remains excellent at </a:t>
            </a:r>
            <a:r>
              <a:rPr lang="en-US" sz="1300" dirty="0" smtClean="0"/>
              <a:t>about 95%. </a:t>
            </a:r>
          </a:p>
          <a:p>
            <a:endParaRPr lang="en-US" baseline="0" dirty="0" smtClean="0"/>
          </a:p>
          <a:p>
            <a:r>
              <a:rPr lang="en-US" baseline="0" dirty="0" smtClean="0"/>
              <a:t>How does that compare to other recent D trials? – </a:t>
            </a:r>
          </a:p>
          <a:p>
            <a:pPr defTabSz="966612">
              <a:defRPr/>
            </a:pPr>
            <a:r>
              <a:rPr lang="en-US" baseline="0" dirty="0" smtClean="0"/>
              <a:t>(</a:t>
            </a:r>
            <a:r>
              <a:rPr lang="en-US" baseline="0" dirty="0" err="1" smtClean="0"/>
              <a:t>Jin</a:t>
            </a:r>
            <a:r>
              <a:rPr lang="en-US" baseline="0" dirty="0" smtClean="0"/>
              <a:t> et al JAMA 2016): 2-year trial (n=413); completed trial 82.3%; stopped pills 7%</a:t>
            </a:r>
          </a:p>
          <a:p>
            <a:pPr defTabSz="966612">
              <a:defRPr/>
            </a:pPr>
            <a:r>
              <a:rPr lang="en-US" baseline="0" dirty="0" smtClean="0"/>
              <a:t>Witham JAMA IM 2013: 1 year (n=159); completed; stopped pills: </a:t>
            </a:r>
          </a:p>
        </p:txBody>
      </p:sp>
      <p:sp>
        <p:nvSpPr>
          <p:cNvPr id="4" name="Slide Number Placeholder 3"/>
          <p:cNvSpPr>
            <a:spLocks noGrp="1"/>
          </p:cNvSpPr>
          <p:nvPr>
            <p:ph type="sldNum" sz="quarter" idx="10"/>
          </p:nvPr>
        </p:nvSpPr>
        <p:spPr/>
        <p:txBody>
          <a:bodyPr/>
          <a:lstStyle/>
          <a:p>
            <a:fld id="{137A4A5D-3367-1048-87FF-BA730818F982}" type="slidenum">
              <a:rPr lang="en-US" smtClean="0"/>
              <a:t>9</a:t>
            </a:fld>
            <a:endParaRPr lang="en-US"/>
          </a:p>
        </p:txBody>
      </p:sp>
    </p:spTree>
    <p:extLst>
      <p:ext uri="{BB962C8B-B14F-4D97-AF65-F5344CB8AC3E}">
        <p14:creationId xmlns:p14="http://schemas.microsoft.com/office/powerpoint/2010/main" val="11879663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Kept calling,</a:t>
            </a:r>
            <a:r>
              <a:rPr lang="en-US" baseline="0" dirty="0" smtClean="0"/>
              <a:t> writing letter, I wrote hand-written letter, etc. Finally, he called </a:t>
            </a:r>
            <a:r>
              <a:rPr lang="mr-IN" baseline="0" dirty="0" smtClean="0"/>
              <a:t>…</a:t>
            </a:r>
            <a:endParaRPr lang="en-US" baseline="0" dirty="0" smtClean="0"/>
          </a:p>
          <a:p>
            <a:r>
              <a:rPr lang="en-US" dirty="0" smtClean="0"/>
              <a:t>Denver</a:t>
            </a:r>
            <a:r>
              <a:rPr lang="en-US" baseline="0" dirty="0" smtClean="0"/>
              <a:t> is rapidly expanding just like the rest of Denver.</a:t>
            </a:r>
          </a:p>
          <a:p>
            <a:r>
              <a:rPr lang="en-US" baseline="0" dirty="0" smtClean="0"/>
              <a:t>&gt; This participant was the only inactive participant at Tufts, so he was making our stats look bad</a:t>
            </a:r>
            <a:r>
              <a:rPr lang="mr-IN" baseline="0" dirty="0" smtClean="0"/>
              <a:t>…</a:t>
            </a:r>
            <a:r>
              <a:rPr lang="en-US" baseline="0" dirty="0" smtClean="0"/>
              <a:t>A good trick to improve your metrics, send part to Denver. </a:t>
            </a:r>
            <a:endParaRPr lang="en-US" dirty="0"/>
          </a:p>
        </p:txBody>
      </p:sp>
      <p:sp>
        <p:nvSpPr>
          <p:cNvPr id="4" name="Slide Number Placeholder 3"/>
          <p:cNvSpPr>
            <a:spLocks noGrp="1"/>
          </p:cNvSpPr>
          <p:nvPr>
            <p:ph type="sldNum" sz="quarter" idx="10"/>
          </p:nvPr>
        </p:nvSpPr>
        <p:spPr/>
        <p:txBody>
          <a:bodyPr/>
          <a:lstStyle/>
          <a:p>
            <a:fld id="{137A4A5D-3367-1048-87FF-BA730818F982}" type="slidenum">
              <a:rPr lang="en-US" smtClean="0"/>
              <a:t>10</a:t>
            </a:fld>
            <a:endParaRPr lang="en-US"/>
          </a:p>
        </p:txBody>
      </p:sp>
    </p:spTree>
    <p:extLst>
      <p:ext uri="{BB962C8B-B14F-4D97-AF65-F5344CB8AC3E}">
        <p14:creationId xmlns:p14="http://schemas.microsoft.com/office/powerpoint/2010/main" val="10290476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4400" spc="-50" baseline="0">
                <a:solidFill>
                  <a:schemeClr val="tx1">
                    <a:lumMod val="50000"/>
                    <a:lumOff val="50000"/>
                  </a:schemeClr>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1" name="Rectangle 20"/>
          <p:cNvSpPr/>
          <p:nvPr userDrawn="1"/>
        </p:nvSpPr>
        <p:spPr>
          <a:xfrm>
            <a:off x="0" y="6498512"/>
            <a:ext cx="12192001" cy="3707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err="1" smtClean="0"/>
              <a:t>hh</a:t>
            </a:r>
            <a:endParaRPr lang="en-US" dirty="0"/>
          </a:p>
        </p:txBody>
      </p:sp>
      <p:sp>
        <p:nvSpPr>
          <p:cNvPr id="23" name="Rectangle 22"/>
          <p:cNvSpPr/>
          <p:nvPr userDrawn="1"/>
        </p:nvSpPr>
        <p:spPr>
          <a:xfrm>
            <a:off x="-3175" y="6496680"/>
            <a:ext cx="12195176" cy="458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4" name="Picture 2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524113"/>
            <a:ext cx="639222" cy="372879"/>
          </a:xfrm>
          <a:prstGeom prst="rect">
            <a:avLst/>
          </a:prstGeom>
        </p:spPr>
      </p:pic>
      <p:sp>
        <p:nvSpPr>
          <p:cNvPr id="25" name="Slide Number Placeholder 6"/>
          <p:cNvSpPr>
            <a:spLocks noGrp="1"/>
          </p:cNvSpPr>
          <p:nvPr>
            <p:ph type="sldNum" sz="quarter" idx="4"/>
          </p:nvPr>
        </p:nvSpPr>
        <p:spPr>
          <a:xfrm>
            <a:off x="10879975" y="6546743"/>
            <a:ext cx="1312025" cy="327619"/>
          </a:xfrm>
          <a:prstGeom prst="rect">
            <a:avLst/>
          </a:prstGeom>
        </p:spPr>
        <p:txBody>
          <a:bodyPr anchor="ctr"/>
          <a:lstStyle>
            <a:lvl1pPr algn="r">
              <a:defRPr sz="900">
                <a:solidFill>
                  <a:schemeClr val="bg1"/>
                </a:solidFill>
              </a:defRPr>
            </a:lvl1pPr>
          </a:lstStyle>
          <a:p>
            <a:fld id="{4FAB73BC-B049-4115-A692-8D63A059BFB8}" type="slidenum">
              <a:rPr lang="en-US" smtClean="0"/>
              <a:pPr/>
              <a:t>‹#›</a:t>
            </a:fld>
            <a:endParaRPr lang="en-US" dirty="0"/>
          </a:p>
        </p:txBody>
      </p:sp>
      <p:sp>
        <p:nvSpPr>
          <p:cNvPr id="26" name="Rectangle 25"/>
          <p:cNvSpPr/>
          <p:nvPr userDrawn="1"/>
        </p:nvSpPr>
        <p:spPr>
          <a:xfrm>
            <a:off x="727557" y="6572053"/>
            <a:ext cx="7768743" cy="276999"/>
          </a:xfrm>
          <a:prstGeom prst="rect">
            <a:avLst/>
          </a:prstGeom>
        </p:spPr>
        <p:txBody>
          <a:bodyPr wrap="square">
            <a:spAutoFit/>
          </a:bodyPr>
          <a:lstStyle/>
          <a:p>
            <a:r>
              <a:rPr lang="en-US" sz="1200" b="0" dirty="0" smtClean="0">
                <a:solidFill>
                  <a:schemeClr val="bg1"/>
                </a:solidFill>
              </a:rPr>
              <a:t>Coordinating Center | Division of Endocrinology | Tufts Medical Center | d2dstudy.org</a:t>
            </a:r>
            <a:r>
              <a:rPr lang="en-US" sz="1200" b="0" baseline="0" dirty="0" smtClean="0">
                <a:solidFill>
                  <a:schemeClr val="bg1"/>
                </a:solidFill>
              </a:rPr>
              <a:t> | d2d@tuftsmedicalcenter.org</a:t>
            </a:r>
            <a:endParaRPr lang="en-US" sz="1200" b="0" dirty="0">
              <a:solidFill>
                <a:schemeClr val="bg1"/>
              </a:solidFill>
            </a:endParaRPr>
          </a:p>
        </p:txBody>
      </p:sp>
    </p:spTree>
    <p:extLst>
      <p:ext uri="{BB962C8B-B14F-4D97-AF65-F5344CB8AC3E}">
        <p14:creationId xmlns:p14="http://schemas.microsoft.com/office/powerpoint/2010/main" val="108056319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968440"/>
          </a:xfrm>
        </p:spPr>
        <p:txBody>
          <a:bodyPr>
            <a:normAutofit/>
          </a:bodyPr>
          <a:lstStyle>
            <a:lvl1pPr>
              <a:defRPr sz="4400"/>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Slide Number Placeholder 6"/>
          <p:cNvSpPr>
            <a:spLocks noGrp="1"/>
          </p:cNvSpPr>
          <p:nvPr>
            <p:ph type="sldNum" sz="quarter" idx="4"/>
          </p:nvPr>
        </p:nvSpPr>
        <p:spPr>
          <a:xfrm>
            <a:off x="10879975" y="6546743"/>
            <a:ext cx="1312025" cy="327619"/>
          </a:xfrm>
          <a:prstGeom prst="rect">
            <a:avLst/>
          </a:prstGeom>
        </p:spPr>
        <p:txBody>
          <a:bodyPr anchor="ctr"/>
          <a:lstStyle>
            <a:lvl1pPr algn="r">
              <a:defRPr sz="900">
                <a:solidFill>
                  <a:schemeClr val="bg1"/>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77311971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412302"/>
            <a:ext cx="2628900" cy="5759898"/>
          </a:xfrm>
        </p:spPr>
        <p:txBody>
          <a:bodyPr vert="eaVert"/>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Rectangle 12"/>
          <p:cNvSpPr/>
          <p:nvPr userDrawn="1"/>
        </p:nvSpPr>
        <p:spPr>
          <a:xfrm>
            <a:off x="0" y="6498512"/>
            <a:ext cx="12192001" cy="3707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err="1" smtClean="0"/>
              <a:t>hh</a:t>
            </a:r>
            <a:endParaRPr lang="en-US" dirty="0"/>
          </a:p>
        </p:txBody>
      </p:sp>
      <p:sp>
        <p:nvSpPr>
          <p:cNvPr id="14" name="Rectangle 13"/>
          <p:cNvSpPr/>
          <p:nvPr userDrawn="1"/>
        </p:nvSpPr>
        <p:spPr>
          <a:xfrm>
            <a:off x="-3175" y="6496680"/>
            <a:ext cx="12195176" cy="458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524113"/>
            <a:ext cx="639222" cy="372879"/>
          </a:xfrm>
          <a:prstGeom prst="rect">
            <a:avLst/>
          </a:prstGeom>
        </p:spPr>
      </p:pic>
      <p:sp>
        <p:nvSpPr>
          <p:cNvPr id="20" name="Slide Number Placeholder 6"/>
          <p:cNvSpPr>
            <a:spLocks noGrp="1"/>
          </p:cNvSpPr>
          <p:nvPr>
            <p:ph type="sldNum" sz="quarter" idx="4"/>
          </p:nvPr>
        </p:nvSpPr>
        <p:spPr>
          <a:xfrm>
            <a:off x="10879975" y="6546743"/>
            <a:ext cx="1312025" cy="327619"/>
          </a:xfrm>
          <a:prstGeom prst="rect">
            <a:avLst/>
          </a:prstGeom>
        </p:spPr>
        <p:txBody>
          <a:bodyPr anchor="ctr"/>
          <a:lstStyle>
            <a:lvl1pPr algn="r">
              <a:defRPr sz="900">
                <a:solidFill>
                  <a:schemeClr val="bg1"/>
                </a:solidFill>
              </a:defRPr>
            </a:lvl1pPr>
          </a:lstStyle>
          <a:p>
            <a:fld id="{4FAB73BC-B049-4115-A692-8D63A059BFB8}" type="slidenum">
              <a:rPr lang="en-US" smtClean="0"/>
              <a:pPr/>
              <a:t>‹#›</a:t>
            </a:fld>
            <a:endParaRPr lang="en-US" dirty="0"/>
          </a:p>
        </p:txBody>
      </p:sp>
      <p:sp>
        <p:nvSpPr>
          <p:cNvPr id="22" name="Rectangle 21"/>
          <p:cNvSpPr/>
          <p:nvPr userDrawn="1"/>
        </p:nvSpPr>
        <p:spPr>
          <a:xfrm>
            <a:off x="727557" y="6572053"/>
            <a:ext cx="7514743" cy="276999"/>
          </a:xfrm>
          <a:prstGeom prst="rect">
            <a:avLst/>
          </a:prstGeom>
        </p:spPr>
        <p:txBody>
          <a:bodyPr wrap="square">
            <a:spAutoFit/>
          </a:bodyPr>
          <a:lstStyle/>
          <a:p>
            <a:r>
              <a:rPr lang="en-US" sz="1200" dirty="0" smtClean="0">
                <a:solidFill>
                  <a:schemeClr val="bg1"/>
                </a:solidFill>
              </a:rPr>
              <a:t>Coordinating Center | Division of Endocrinology | Tufts Medical Center | d2dstudy.org </a:t>
            </a:r>
            <a:r>
              <a:rPr lang="en-US" sz="1200" smtClean="0">
                <a:solidFill>
                  <a:schemeClr val="bg1"/>
                </a:solidFill>
              </a:rPr>
              <a:t>| d2d@tuftsmedicalcenter.org</a:t>
            </a:r>
            <a:endParaRPr lang="en-US" sz="1200" dirty="0">
              <a:solidFill>
                <a:schemeClr val="bg1"/>
              </a:solidFill>
            </a:endParaRPr>
          </a:p>
        </p:txBody>
      </p:sp>
    </p:spTree>
    <p:extLst>
      <p:ext uri="{BB962C8B-B14F-4D97-AF65-F5344CB8AC3E}">
        <p14:creationId xmlns:p14="http://schemas.microsoft.com/office/powerpoint/2010/main" val="154703607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968440"/>
          </a:xfrm>
        </p:spPr>
        <p:txBody>
          <a:bodyPr/>
          <a:lstStyle>
            <a:lvl1pPr>
              <a:defRPr>
                <a:solidFill>
                  <a:schemeClr val="tx1">
                    <a:lumMod val="50000"/>
                    <a:lumOff val="50000"/>
                  </a:schemeClr>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Slide Number Placeholder 6"/>
          <p:cNvSpPr>
            <a:spLocks noGrp="1"/>
          </p:cNvSpPr>
          <p:nvPr>
            <p:ph type="sldNum" sz="quarter" idx="4"/>
          </p:nvPr>
        </p:nvSpPr>
        <p:spPr>
          <a:xfrm>
            <a:off x="10879975" y="6546743"/>
            <a:ext cx="1312025" cy="327619"/>
          </a:xfrm>
          <a:prstGeom prst="rect">
            <a:avLst/>
          </a:prstGeom>
        </p:spPr>
        <p:txBody>
          <a:bodyPr anchor="ctr"/>
          <a:lstStyle>
            <a:lvl1pPr algn="r">
              <a:defRPr sz="900">
                <a:solidFill>
                  <a:schemeClr val="bg1"/>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90396656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4400" b="0">
                <a:solidFill>
                  <a:schemeClr val="tx1">
                    <a:lumMod val="50000"/>
                    <a:lumOff val="50000"/>
                  </a:schemeClr>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2" name="Rectangle 21"/>
          <p:cNvSpPr/>
          <p:nvPr userDrawn="1"/>
        </p:nvSpPr>
        <p:spPr>
          <a:xfrm>
            <a:off x="0" y="6498512"/>
            <a:ext cx="12192001" cy="3707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err="1" smtClean="0"/>
              <a:t>hh</a:t>
            </a:r>
            <a:endParaRPr lang="en-US" dirty="0"/>
          </a:p>
        </p:txBody>
      </p:sp>
      <p:sp>
        <p:nvSpPr>
          <p:cNvPr id="23" name="Rectangle 22"/>
          <p:cNvSpPr/>
          <p:nvPr userDrawn="1"/>
        </p:nvSpPr>
        <p:spPr>
          <a:xfrm>
            <a:off x="-3175" y="6496680"/>
            <a:ext cx="12195176" cy="458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4" name="Picture 2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524113"/>
            <a:ext cx="639222" cy="372879"/>
          </a:xfrm>
          <a:prstGeom prst="rect">
            <a:avLst/>
          </a:prstGeom>
        </p:spPr>
      </p:pic>
      <p:sp>
        <p:nvSpPr>
          <p:cNvPr id="25" name="Slide Number Placeholder 6"/>
          <p:cNvSpPr>
            <a:spLocks noGrp="1"/>
          </p:cNvSpPr>
          <p:nvPr>
            <p:ph type="sldNum" sz="quarter" idx="4"/>
          </p:nvPr>
        </p:nvSpPr>
        <p:spPr>
          <a:xfrm>
            <a:off x="10879975" y="6546743"/>
            <a:ext cx="1312025" cy="327619"/>
          </a:xfrm>
          <a:prstGeom prst="rect">
            <a:avLst/>
          </a:prstGeom>
        </p:spPr>
        <p:txBody>
          <a:bodyPr anchor="ctr"/>
          <a:lstStyle>
            <a:lvl1pPr algn="r">
              <a:defRPr sz="900">
                <a:solidFill>
                  <a:schemeClr val="bg1"/>
                </a:solidFill>
              </a:defRPr>
            </a:lvl1pPr>
          </a:lstStyle>
          <a:p>
            <a:fld id="{4FAB73BC-B049-4115-A692-8D63A059BFB8}" type="slidenum">
              <a:rPr lang="en-US" smtClean="0"/>
              <a:pPr/>
              <a:t>‹#›</a:t>
            </a:fld>
            <a:endParaRPr lang="en-US" dirty="0"/>
          </a:p>
        </p:txBody>
      </p:sp>
      <p:sp>
        <p:nvSpPr>
          <p:cNvPr id="26" name="Rectangle 25"/>
          <p:cNvSpPr/>
          <p:nvPr userDrawn="1"/>
        </p:nvSpPr>
        <p:spPr>
          <a:xfrm>
            <a:off x="727557" y="6572053"/>
            <a:ext cx="7476643" cy="276999"/>
          </a:xfrm>
          <a:prstGeom prst="rect">
            <a:avLst/>
          </a:prstGeom>
        </p:spPr>
        <p:txBody>
          <a:bodyPr wrap="square">
            <a:spAutoFit/>
          </a:bodyPr>
          <a:lstStyle/>
          <a:p>
            <a:r>
              <a:rPr lang="en-US" sz="1200" smtClean="0">
                <a:solidFill>
                  <a:schemeClr val="bg1"/>
                </a:solidFill>
              </a:rPr>
              <a:t>Coordinating Center | Division of Endocrinology | Tufts Medical Center | d2dstudy.org</a:t>
            </a:r>
            <a:r>
              <a:rPr lang="en-US" sz="1200" baseline="0" smtClean="0">
                <a:solidFill>
                  <a:schemeClr val="bg1"/>
                </a:solidFill>
              </a:rPr>
              <a:t> | d2d@tuftsmedicalcenter.org</a:t>
            </a:r>
            <a:endParaRPr lang="en-US" sz="1200" dirty="0">
              <a:solidFill>
                <a:schemeClr val="bg1"/>
              </a:solidFill>
            </a:endParaRPr>
          </a:p>
        </p:txBody>
      </p:sp>
    </p:spTree>
    <p:extLst>
      <p:ext uri="{BB962C8B-B14F-4D97-AF65-F5344CB8AC3E}">
        <p14:creationId xmlns:p14="http://schemas.microsoft.com/office/powerpoint/2010/main" val="31216678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968439"/>
          </a:xfrm>
        </p:spPr>
        <p:txBody>
          <a:bodyPr>
            <a:normAutofit/>
          </a:bodyPr>
          <a:lstStyle>
            <a:lvl1pPr>
              <a:defRPr sz="4400">
                <a:solidFill>
                  <a:schemeClr val="tx1">
                    <a:lumMod val="50000"/>
                    <a:lumOff val="50000"/>
                  </a:schemeClr>
                </a:solidFill>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1097280" y="1475239"/>
            <a:ext cx="4937760" cy="470583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475240"/>
            <a:ext cx="4937760" cy="470583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Slide Number Placeholder 6"/>
          <p:cNvSpPr>
            <a:spLocks noGrp="1"/>
          </p:cNvSpPr>
          <p:nvPr>
            <p:ph type="sldNum" sz="quarter" idx="4"/>
          </p:nvPr>
        </p:nvSpPr>
        <p:spPr>
          <a:xfrm>
            <a:off x="10879975" y="6546743"/>
            <a:ext cx="1312025" cy="327619"/>
          </a:xfrm>
          <a:prstGeom prst="rect">
            <a:avLst/>
          </a:prstGeom>
        </p:spPr>
        <p:txBody>
          <a:bodyPr anchor="ctr"/>
          <a:lstStyle>
            <a:lvl1pPr algn="r">
              <a:defRPr sz="900">
                <a:solidFill>
                  <a:schemeClr val="bg1"/>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8452183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4"/>
            <a:ext cx="10058400" cy="968757"/>
          </a:xfrm>
        </p:spPr>
        <p:txBody>
          <a:bodyPr>
            <a:normAutofit/>
          </a:bodyPr>
          <a:lstStyle>
            <a:lvl1pPr>
              <a:defRPr sz="4400">
                <a:solidFill>
                  <a:schemeClr val="tx1">
                    <a:lumMod val="50000"/>
                    <a:lumOff val="50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1477911"/>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1097280" y="2214194"/>
            <a:ext cx="4937760" cy="400422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477911"/>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214193"/>
            <a:ext cx="4937760" cy="400422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Slide Number Placeholder 6"/>
          <p:cNvSpPr>
            <a:spLocks noGrp="1"/>
          </p:cNvSpPr>
          <p:nvPr>
            <p:ph type="sldNum" sz="quarter" idx="10"/>
          </p:nvPr>
        </p:nvSpPr>
        <p:spPr>
          <a:xfrm>
            <a:off x="10879975" y="6546743"/>
            <a:ext cx="1312025" cy="327619"/>
          </a:xfrm>
          <a:prstGeom prst="rect">
            <a:avLst/>
          </a:prstGeom>
        </p:spPr>
        <p:txBody>
          <a:bodyPr anchor="ctr"/>
          <a:lstStyle>
            <a:lvl1pPr algn="r">
              <a:defRPr sz="900">
                <a:solidFill>
                  <a:schemeClr val="bg1"/>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65994985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974306"/>
          </a:xfrm>
        </p:spPr>
        <p:txBody>
          <a:bodyPr>
            <a:normAutofit/>
          </a:bodyPr>
          <a:lstStyle>
            <a:lvl1pPr>
              <a:defRPr sz="4400">
                <a:solidFill>
                  <a:schemeClr val="tx1">
                    <a:lumMod val="50000"/>
                    <a:lumOff val="50000"/>
                  </a:schemeClr>
                </a:solidFill>
              </a:defRPr>
            </a:lvl1pPr>
          </a:lstStyle>
          <a:p>
            <a:r>
              <a:rPr lang="en-US" dirty="0" smtClean="0"/>
              <a:t>Click to edit Master title style</a:t>
            </a:r>
            <a:endParaRPr lang="en-US" dirty="0"/>
          </a:p>
        </p:txBody>
      </p:sp>
      <p:sp>
        <p:nvSpPr>
          <p:cNvPr id="9" name="Slide Number Placeholder 6"/>
          <p:cNvSpPr>
            <a:spLocks noGrp="1"/>
          </p:cNvSpPr>
          <p:nvPr>
            <p:ph type="sldNum" sz="quarter" idx="4"/>
          </p:nvPr>
        </p:nvSpPr>
        <p:spPr>
          <a:xfrm>
            <a:off x="10879975" y="6546743"/>
            <a:ext cx="1312025" cy="327619"/>
          </a:xfrm>
          <a:prstGeom prst="rect">
            <a:avLst/>
          </a:prstGeom>
        </p:spPr>
        <p:txBody>
          <a:bodyPr anchor="ctr"/>
          <a:lstStyle>
            <a:lvl1pPr algn="r">
              <a:defRPr sz="900">
                <a:solidFill>
                  <a:schemeClr val="bg1"/>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81708758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3" name="Rectangle 12"/>
          <p:cNvSpPr/>
          <p:nvPr userDrawn="1"/>
        </p:nvSpPr>
        <p:spPr>
          <a:xfrm>
            <a:off x="0" y="6498512"/>
            <a:ext cx="12192001" cy="3707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err="1" smtClean="0"/>
              <a:t>hh</a:t>
            </a:r>
            <a:endParaRPr lang="en-US" dirty="0"/>
          </a:p>
        </p:txBody>
      </p:sp>
      <p:sp>
        <p:nvSpPr>
          <p:cNvPr id="14" name="Rectangle 13"/>
          <p:cNvSpPr/>
          <p:nvPr userDrawn="1"/>
        </p:nvSpPr>
        <p:spPr>
          <a:xfrm>
            <a:off x="-3175" y="6496680"/>
            <a:ext cx="12195176" cy="458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524113"/>
            <a:ext cx="639222" cy="372879"/>
          </a:xfrm>
          <a:prstGeom prst="rect">
            <a:avLst/>
          </a:prstGeom>
        </p:spPr>
      </p:pic>
      <p:sp>
        <p:nvSpPr>
          <p:cNvPr id="18" name="Slide Number Placeholder 6"/>
          <p:cNvSpPr>
            <a:spLocks noGrp="1"/>
          </p:cNvSpPr>
          <p:nvPr>
            <p:ph type="sldNum" sz="quarter" idx="4"/>
          </p:nvPr>
        </p:nvSpPr>
        <p:spPr>
          <a:xfrm>
            <a:off x="10879975" y="6546743"/>
            <a:ext cx="1312025" cy="327619"/>
          </a:xfrm>
          <a:prstGeom prst="rect">
            <a:avLst/>
          </a:prstGeom>
        </p:spPr>
        <p:txBody>
          <a:bodyPr anchor="ctr"/>
          <a:lstStyle>
            <a:lvl1pPr algn="r">
              <a:defRPr sz="900">
                <a:solidFill>
                  <a:schemeClr val="bg1"/>
                </a:solidFill>
              </a:defRPr>
            </a:lvl1pPr>
          </a:lstStyle>
          <a:p>
            <a:fld id="{4FAB73BC-B049-4115-A692-8D63A059BFB8}" type="slidenum">
              <a:rPr lang="en-US" smtClean="0"/>
              <a:pPr/>
              <a:t>‹#›</a:t>
            </a:fld>
            <a:endParaRPr lang="en-US" dirty="0"/>
          </a:p>
        </p:txBody>
      </p:sp>
      <p:sp>
        <p:nvSpPr>
          <p:cNvPr id="20" name="Rectangle 19"/>
          <p:cNvSpPr/>
          <p:nvPr userDrawn="1"/>
        </p:nvSpPr>
        <p:spPr>
          <a:xfrm>
            <a:off x="727557" y="6572053"/>
            <a:ext cx="7438543" cy="276999"/>
          </a:xfrm>
          <a:prstGeom prst="rect">
            <a:avLst/>
          </a:prstGeom>
        </p:spPr>
        <p:txBody>
          <a:bodyPr wrap="square">
            <a:spAutoFit/>
          </a:bodyPr>
          <a:lstStyle/>
          <a:p>
            <a:r>
              <a:rPr lang="en-US" sz="1200" dirty="0" smtClean="0">
                <a:solidFill>
                  <a:schemeClr val="bg1"/>
                </a:solidFill>
              </a:rPr>
              <a:t>Coordinating Center | Division of Endocrinology | Tufts Medical Center | d2dstudy.org | d2d@tuftsmedicalcenter.org </a:t>
            </a:r>
            <a:endParaRPr lang="en-US" sz="1200" dirty="0">
              <a:solidFill>
                <a:schemeClr val="bg1"/>
              </a:solidFill>
            </a:endParaRPr>
          </a:p>
        </p:txBody>
      </p:sp>
    </p:spTree>
    <p:extLst>
      <p:ext uri="{BB962C8B-B14F-4D97-AF65-F5344CB8AC3E}">
        <p14:creationId xmlns:p14="http://schemas.microsoft.com/office/powerpoint/2010/main" val="178051814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7" y="0"/>
            <a:ext cx="379523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795253"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97435" y="594358"/>
            <a:ext cx="3200400" cy="2286000"/>
          </a:xfrm>
        </p:spPr>
        <p:txBody>
          <a:bodyPr anchor="b">
            <a:normAutofit/>
          </a:bodyPr>
          <a:lstStyle>
            <a:lvl1pPr>
              <a:defRPr sz="3600" b="0">
                <a:solidFill>
                  <a:srgbClr val="FFFFFF"/>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3972232" y="594358"/>
            <a:ext cx="7780214" cy="571084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97435" y="2926079"/>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2" name="Straight Connector 11"/>
          <p:cNvCxnSpPr/>
          <p:nvPr userDrawn="1"/>
        </p:nvCxnSpPr>
        <p:spPr>
          <a:xfrm>
            <a:off x="297435" y="2896560"/>
            <a:ext cx="32004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524113"/>
            <a:ext cx="639222" cy="372879"/>
          </a:xfrm>
          <a:prstGeom prst="rect">
            <a:avLst/>
          </a:prstGeom>
        </p:spPr>
      </p:pic>
    </p:spTree>
    <p:extLst>
      <p:ext uri="{BB962C8B-B14F-4D97-AF65-F5344CB8AC3E}">
        <p14:creationId xmlns:p14="http://schemas.microsoft.com/office/powerpoint/2010/main" val="213127529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4400" b="0">
                <a:solidFill>
                  <a:srgbClr val="FFFFFF"/>
                </a:solidFill>
              </a:defRPr>
            </a:lvl1pPr>
          </a:lstStyle>
          <a:p>
            <a:r>
              <a:rPr lang="en-US" dirty="0"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1" name="Straight Connector 10"/>
          <p:cNvCxnSpPr/>
          <p:nvPr userDrawn="1"/>
        </p:nvCxnSpPr>
        <p:spPr>
          <a:xfrm>
            <a:off x="1097280" y="5881307"/>
            <a:ext cx="10113264"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66791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498512"/>
            <a:ext cx="12192001" cy="3707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err="1" smtClean="0"/>
              <a:t>hh</a:t>
            </a:r>
            <a:endParaRPr lang="en-US" dirty="0"/>
          </a:p>
        </p:txBody>
      </p:sp>
      <p:sp>
        <p:nvSpPr>
          <p:cNvPr id="9" name="Rectangle 8"/>
          <p:cNvSpPr/>
          <p:nvPr/>
        </p:nvSpPr>
        <p:spPr>
          <a:xfrm>
            <a:off x="-3175" y="6496680"/>
            <a:ext cx="12195176" cy="458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4"/>
            <a:ext cx="10058400" cy="986020"/>
          </a:xfrm>
          <a:prstGeom prst="rect">
            <a:avLst/>
          </a:prstGeom>
        </p:spPr>
        <p:txBody>
          <a:bodyPr vert="horz" lIns="91440" tIns="45720" rIns="91440" bIns="45720" rtlCol="0" anchor="b">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097280" y="1482291"/>
            <a:ext cx="10058400" cy="4386803"/>
          </a:xfrm>
          <a:prstGeom prst="rect">
            <a:avLst/>
          </a:prstGeom>
        </p:spPr>
        <p:txBody>
          <a:bodyPr vert="horz" lIns="0" tIns="45720" rIns="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cxnSp>
        <p:nvCxnSpPr>
          <p:cNvPr id="10" name="Straight Connector 9"/>
          <p:cNvCxnSpPr/>
          <p:nvPr/>
        </p:nvCxnSpPr>
        <p:spPr>
          <a:xfrm>
            <a:off x="1188720" y="1297172"/>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6524113"/>
            <a:ext cx="639222" cy="372879"/>
          </a:xfrm>
          <a:prstGeom prst="rect">
            <a:avLst/>
          </a:prstGeom>
        </p:spPr>
      </p:pic>
      <p:sp>
        <p:nvSpPr>
          <p:cNvPr id="12" name="Slide Number Placeholder 6"/>
          <p:cNvSpPr>
            <a:spLocks noGrp="1"/>
          </p:cNvSpPr>
          <p:nvPr>
            <p:ph type="sldNum" sz="quarter" idx="4"/>
          </p:nvPr>
        </p:nvSpPr>
        <p:spPr>
          <a:xfrm>
            <a:off x="10879975" y="6546743"/>
            <a:ext cx="1312025" cy="327619"/>
          </a:xfrm>
          <a:prstGeom prst="rect">
            <a:avLst/>
          </a:prstGeom>
        </p:spPr>
        <p:txBody>
          <a:bodyPr anchor="ctr"/>
          <a:lstStyle>
            <a:lvl1pPr algn="r">
              <a:defRPr sz="900">
                <a:solidFill>
                  <a:schemeClr val="bg1"/>
                </a:solidFill>
              </a:defRPr>
            </a:lvl1pPr>
          </a:lstStyle>
          <a:p>
            <a:fld id="{4FAB73BC-B049-4115-A692-8D63A059BFB8}" type="slidenum">
              <a:rPr lang="en-US" smtClean="0"/>
              <a:pPr/>
              <a:t>‹#›</a:t>
            </a:fld>
            <a:endParaRPr lang="en-US" dirty="0"/>
          </a:p>
        </p:txBody>
      </p:sp>
      <p:sp>
        <p:nvSpPr>
          <p:cNvPr id="13" name="Rectangle 12"/>
          <p:cNvSpPr/>
          <p:nvPr userDrawn="1"/>
        </p:nvSpPr>
        <p:spPr>
          <a:xfrm>
            <a:off x="727557" y="6572053"/>
            <a:ext cx="7514743" cy="276999"/>
          </a:xfrm>
          <a:prstGeom prst="rect">
            <a:avLst/>
          </a:prstGeom>
        </p:spPr>
        <p:txBody>
          <a:bodyPr wrap="square">
            <a:spAutoFit/>
          </a:bodyPr>
          <a:lstStyle/>
          <a:p>
            <a:r>
              <a:rPr lang="en-US" sz="1200" dirty="0" smtClean="0">
                <a:solidFill>
                  <a:schemeClr val="bg1"/>
                </a:solidFill>
              </a:rPr>
              <a:t>Coordinating Center | Division of Endocrinology | Tufts Medical Center | d2dstudy.org </a:t>
            </a:r>
            <a:r>
              <a:rPr lang="en-US" sz="1200" smtClean="0">
                <a:solidFill>
                  <a:schemeClr val="bg1"/>
                </a:solidFill>
              </a:rPr>
              <a:t>| d2d@tuftsmedicalcenter.org</a:t>
            </a:r>
            <a:endParaRPr lang="en-US" sz="1200" dirty="0">
              <a:solidFill>
                <a:schemeClr val="bg1"/>
              </a:solidFill>
            </a:endParaRPr>
          </a:p>
        </p:txBody>
      </p:sp>
    </p:spTree>
    <p:extLst>
      <p:ext uri="{BB962C8B-B14F-4D97-AF65-F5344CB8AC3E}">
        <p14:creationId xmlns:p14="http://schemas.microsoft.com/office/powerpoint/2010/main" val="660779348"/>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iming>
    <p:tnLst>
      <p:par>
        <p:cTn id="1" dur="indefinite" restart="never" nodeType="tmRoot"/>
      </p:par>
    </p:tnLst>
  </p:timing>
  <p:hf sldNum="0" hdr="0" ftr="0" dt="0"/>
  <p:txStyles>
    <p:titleStyle>
      <a:lvl1pPr algn="l" defTabSz="914400" rtl="0" eaLnBrk="1" latinLnBrk="0" hangingPunct="1">
        <a:lnSpc>
          <a:spcPct val="85000"/>
        </a:lnSpc>
        <a:spcBef>
          <a:spcPct val="0"/>
        </a:spcBef>
        <a:buNone/>
        <a:defRPr sz="44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 Id="rId3" Type="http://schemas.openxmlformats.org/officeDocument/2006/relationships/image" Target="../media/image10.tif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chart" Target="../charts/char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chart" Target="../charts/char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 Id="rId3"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 Id="rId3"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g"/><Relationship Id="rId4" Type="http://schemas.openxmlformats.org/officeDocument/2006/relationships/image" Target="../media/image1.png"/><Relationship Id="rId1" Type="http://schemas.openxmlformats.org/officeDocument/2006/relationships/slideLayout" Target="../slideLayouts/slideLayout5.xml"/><Relationship Id="rId2"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image" Target="../media/image13.tiff"/><Relationship Id="rId4" Type="http://schemas.openxmlformats.org/officeDocument/2006/relationships/image" Target="../media/image14.tiff"/><Relationship Id="rId5" Type="http://schemas.openxmlformats.org/officeDocument/2006/relationships/image" Target="../media/image15.tiff"/><Relationship Id="rId6" Type="http://schemas.openxmlformats.org/officeDocument/2006/relationships/image" Target="../media/image16.tiff"/><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s>
</file>

<file path=ppt/slides/_rels/slide33.xml.rels><?xml version="1.0" encoding="UTF-8" standalone="yes"?>
<Relationships xmlns="http://schemas.openxmlformats.org/package/2006/relationships"><Relationship Id="rId3" Type="http://schemas.openxmlformats.org/officeDocument/2006/relationships/image" Target="../media/image19.jpg"/><Relationship Id="rId4" Type="http://schemas.openxmlformats.org/officeDocument/2006/relationships/image" Target="../media/image1.png"/><Relationship Id="rId1" Type="http://schemas.openxmlformats.org/officeDocument/2006/relationships/slideLayout" Target="../slideLayouts/slideLayout8.xml"/><Relationship Id="rId2" Type="http://schemas.openxmlformats.org/officeDocument/2006/relationships/notesSlide" Target="../notesSlides/notesSlide3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20.png"/></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8" Type="http://schemas.openxmlformats.org/officeDocument/2006/relationships/image" Target="../media/image28.png"/><Relationship Id="rId1" Type="http://schemas.openxmlformats.org/officeDocument/2006/relationships/slideLayout" Target="../slideLayouts/slideLayout6.xml"/><Relationship Id="rId2" Type="http://schemas.openxmlformats.org/officeDocument/2006/relationships/notesSlide" Target="../notesSlides/notesSlide33.xml"/></Relationships>
</file>

<file path=ppt/slides/_rels/slide37.xml.rels><?xml version="1.0" encoding="UTF-8" standalone="yes"?>
<Relationships xmlns="http://schemas.openxmlformats.org/package/2006/relationships"><Relationship Id="rId11" Type="http://schemas.openxmlformats.org/officeDocument/2006/relationships/image" Target="../media/image25.jp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1.png"/><Relationship Id="rId4" Type="http://schemas.openxmlformats.org/officeDocument/2006/relationships/image" Target="../media/image29.tiff"/><Relationship Id="rId5" Type="http://schemas.openxmlformats.org/officeDocument/2006/relationships/image" Target="../media/image30.tiff"/><Relationship Id="rId6" Type="http://schemas.openxmlformats.org/officeDocument/2006/relationships/image" Target="../media/image31.tiff"/><Relationship Id="rId7" Type="http://schemas.openxmlformats.org/officeDocument/2006/relationships/image" Target="../media/image32.tiff"/><Relationship Id="rId8" Type="http://schemas.openxmlformats.org/officeDocument/2006/relationships/image" Target="../media/image33.tiff"/><Relationship Id="rId9" Type="http://schemas.openxmlformats.org/officeDocument/2006/relationships/image" Target="../media/image34.tiff"/><Relationship Id="rId10" Type="http://schemas.openxmlformats.org/officeDocument/2006/relationships/image" Target="../media/image35.tif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chart" Target="../charts/chart6.xml"/></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40.png"/><Relationship Id="rId1" Type="http://schemas.openxmlformats.org/officeDocument/2006/relationships/slideLayout" Target="../slideLayouts/slideLayout5.xml"/><Relationship Id="rId2" Type="http://schemas.openxmlformats.org/officeDocument/2006/relationships/notesSlide" Target="../notesSlides/notesSlide36.xml"/></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4" Type="http://schemas.openxmlformats.org/officeDocument/2006/relationships/image" Target="../media/image3.jpg"/><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chart" Target="../charts/char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41.png"/></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8" Type="http://schemas.openxmlformats.org/officeDocument/2006/relationships/image" Target="../media/image1.png"/><Relationship Id="rId1" Type="http://schemas.openxmlformats.org/officeDocument/2006/relationships/slideLayout" Target="../slideLayouts/slideLayout6.xml"/><Relationship Id="rId2" Type="http://schemas.openxmlformats.org/officeDocument/2006/relationships/notesSlide" Target="../notesSlides/notesSlide3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1.jpg"/><Relationship Id="rId3" Type="http://schemas.openxmlformats.org/officeDocument/2006/relationships/image" Target="../media/image62.tiff"/></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4" Type="http://schemas.openxmlformats.org/officeDocument/2006/relationships/chart" Target="../charts/chart2.xml"/><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4.tiff"/><Relationship Id="rId4" Type="http://schemas.openxmlformats.org/officeDocument/2006/relationships/image" Target="../media/image5.tiff"/><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tiff"/><Relationship Id="rId4" Type="http://schemas.openxmlformats.org/officeDocument/2006/relationships/image" Target="../media/image7.tiff"/><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4" Type="http://schemas.openxmlformats.org/officeDocument/2006/relationships/image" Target="../media/image1.png"/><Relationship Id="rId5" Type="http://schemas.openxmlformats.org/officeDocument/2006/relationships/image" Target="../media/image8.tiff"/><Relationship Id="rId6" Type="http://schemas.openxmlformats.org/officeDocument/2006/relationships/image" Target="../media/image9.png"/><Relationship Id="rId1" Type="http://schemas.openxmlformats.org/officeDocument/2006/relationships/slideLayout" Target="../slideLayouts/slideLayout8.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6000" dirty="0"/>
              <a:t>State of</a:t>
            </a:r>
            <a:endParaRPr lang="en-US" dirty="0"/>
          </a:p>
        </p:txBody>
      </p:sp>
      <p:sp>
        <p:nvSpPr>
          <p:cNvPr id="5" name="Subtitle 4"/>
          <p:cNvSpPr>
            <a:spLocks noGrp="1"/>
          </p:cNvSpPr>
          <p:nvPr>
            <p:ph type="body" idx="1"/>
          </p:nvPr>
        </p:nvSpPr>
        <p:spPr/>
        <p:txBody>
          <a:bodyPr/>
          <a:lstStyle/>
          <a:p>
            <a:r>
              <a:rPr lang="en-US" dirty="0" smtClean="0">
                <a:latin typeface="+mn-lt"/>
              </a:rPr>
              <a:t>Anastassios G. Pittas, MD, MS</a:t>
            </a:r>
          </a:p>
          <a:p>
            <a:r>
              <a:rPr lang="en-US" dirty="0" smtClean="0"/>
              <a:t>On behalf of the         Research Group</a:t>
            </a:r>
            <a:endParaRPr lang="en-US" dirty="0"/>
          </a:p>
        </p:txBody>
      </p:sp>
      <p:pic>
        <p:nvPicPr>
          <p:cNvPr id="2" name="Picture 1" descr="d2d logo - wo white backgroun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1253" y="3152885"/>
            <a:ext cx="2009532" cy="1172227"/>
          </a:xfrm>
          <a:prstGeom prst="rect">
            <a:avLst/>
          </a:prstGeom>
        </p:spPr>
      </p:pic>
      <p:pic>
        <p:nvPicPr>
          <p:cNvPr id="6" name="Picture 5" descr="d2d logo - wo white backgroun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1153" y="4956556"/>
            <a:ext cx="795963" cy="464312"/>
          </a:xfrm>
          <a:prstGeom prst="rect">
            <a:avLst/>
          </a:prstGeom>
        </p:spPr>
      </p:pic>
    </p:spTree>
    <p:extLst>
      <p:ext uri="{BB962C8B-B14F-4D97-AF65-F5344CB8AC3E}">
        <p14:creationId xmlns:p14="http://schemas.microsoft.com/office/powerpoint/2010/main" val="9953309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D2d site hopping</a:t>
            </a:r>
            <a:endParaRPr lang="en-US" dirty="0"/>
          </a:p>
        </p:txBody>
      </p:sp>
      <p:sp>
        <p:nvSpPr>
          <p:cNvPr id="6" name="Text Placeholder 5"/>
          <p:cNvSpPr>
            <a:spLocks noGrp="1"/>
          </p:cNvSpPr>
          <p:nvPr>
            <p:ph type="body" sz="half" idx="2"/>
          </p:nvPr>
        </p:nvSpPr>
        <p:spPr/>
        <p:txBody>
          <a:bodyPr>
            <a:normAutofit/>
          </a:bodyPr>
          <a:lstStyle/>
          <a:p>
            <a:r>
              <a:rPr lang="en-US" sz="2000" dirty="0" smtClean="0"/>
              <a:t>A fun </a:t>
            </a:r>
            <a:r>
              <a:rPr lang="en-US" sz="2000" smtClean="0"/>
              <a:t>way for participants </a:t>
            </a:r>
            <a:r>
              <a:rPr lang="en-US" sz="2000" dirty="0" smtClean="0"/>
              <a:t>to stay in D2d</a:t>
            </a:r>
            <a:endParaRPr lang="en-US" sz="2000" dirty="0"/>
          </a:p>
        </p:txBody>
      </p:sp>
      <p:pic>
        <p:nvPicPr>
          <p:cNvPr id="7" name="Picture 6"/>
          <p:cNvPicPr>
            <a:picLocks noChangeAspect="1"/>
          </p:cNvPicPr>
          <p:nvPr/>
        </p:nvPicPr>
        <p:blipFill>
          <a:blip r:embed="rId3"/>
          <a:stretch>
            <a:fillRect/>
          </a:stretch>
        </p:blipFill>
        <p:spPr>
          <a:xfrm>
            <a:off x="3926348" y="337816"/>
            <a:ext cx="8265652" cy="5486400"/>
          </a:xfrm>
          <a:prstGeom prst="rect">
            <a:avLst/>
          </a:prstGeom>
        </p:spPr>
      </p:pic>
      <p:cxnSp>
        <p:nvCxnSpPr>
          <p:cNvPr id="8" name="Curved Connector 7"/>
          <p:cNvCxnSpPr/>
          <p:nvPr/>
        </p:nvCxnSpPr>
        <p:spPr>
          <a:xfrm rot="5400000">
            <a:off x="9407499" y="2630718"/>
            <a:ext cx="3084844" cy="1031222"/>
          </a:xfrm>
          <a:prstGeom prst="curvedConnector3">
            <a:avLst/>
          </a:prstGeom>
          <a:ln w="28575">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10836244" y="1905358"/>
            <a:ext cx="629288" cy="743578"/>
          </a:xfrm>
          <a:prstGeom prst="straightConnector1">
            <a:avLst/>
          </a:prstGeom>
          <a:ln w="28575">
            <a:solidFill>
              <a:srgbClr val="7030A0"/>
            </a:solidFill>
            <a:tailEnd type="arrow"/>
          </a:ln>
        </p:spPr>
        <p:style>
          <a:lnRef idx="3">
            <a:schemeClr val="accent5"/>
          </a:lnRef>
          <a:fillRef idx="0">
            <a:schemeClr val="accent5"/>
          </a:fillRef>
          <a:effectRef idx="2">
            <a:schemeClr val="accent5"/>
          </a:effectRef>
          <a:fontRef idx="minor">
            <a:schemeClr val="tx1"/>
          </a:fontRef>
        </p:style>
      </p:cxnSp>
      <p:cxnSp>
        <p:nvCxnSpPr>
          <p:cNvPr id="10" name="Straight Arrow Connector 9"/>
          <p:cNvCxnSpPr/>
          <p:nvPr/>
        </p:nvCxnSpPr>
        <p:spPr>
          <a:xfrm flipH="1">
            <a:off x="9972086" y="1905358"/>
            <a:ext cx="1563786" cy="1889089"/>
          </a:xfrm>
          <a:prstGeom prst="straightConnector1">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8233721" y="2407775"/>
            <a:ext cx="964642" cy="2280976"/>
          </a:xfrm>
          <a:prstGeom prst="straightConnector1">
            <a:avLst/>
          </a:prstGeom>
          <a:ln w="28575">
            <a:solidFill>
              <a:schemeClr val="accent4"/>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007883" y="5657671"/>
            <a:ext cx="5474784" cy="1200329"/>
          </a:xfrm>
          <a:prstGeom prst="rect">
            <a:avLst/>
          </a:prstGeom>
          <a:noFill/>
        </p:spPr>
        <p:txBody>
          <a:bodyPr wrap="square" rtlCol="0">
            <a:spAutoFit/>
          </a:bodyPr>
          <a:lstStyle/>
          <a:p>
            <a:r>
              <a:rPr lang="en-US" dirty="0" smtClean="0">
                <a:latin typeface="+mj-lt"/>
              </a:rPr>
              <a:t>            Maine to Florida (Shared)</a:t>
            </a:r>
          </a:p>
          <a:p>
            <a:r>
              <a:rPr lang="en-US" dirty="0" smtClean="0">
                <a:latin typeface="+mj-lt"/>
              </a:rPr>
              <a:t>            Baltimore to Tufts, to Denver (Transfer)</a:t>
            </a:r>
          </a:p>
          <a:p>
            <a:r>
              <a:rPr lang="en-US" dirty="0">
                <a:latin typeface="+mj-lt"/>
              </a:rPr>
              <a:t> </a:t>
            </a:r>
            <a:r>
              <a:rPr lang="en-US" dirty="0" smtClean="0">
                <a:latin typeface="+mj-lt"/>
              </a:rPr>
              <a:t>           Tufts to Atlanta (Transfer)</a:t>
            </a:r>
          </a:p>
          <a:p>
            <a:r>
              <a:rPr lang="en-US" dirty="0" smtClean="0">
                <a:latin typeface="+mj-lt"/>
              </a:rPr>
              <a:t>            Northwestern to Baylor (Transfer)</a:t>
            </a:r>
          </a:p>
        </p:txBody>
      </p:sp>
      <p:sp>
        <p:nvSpPr>
          <p:cNvPr id="14" name="Left-Right Arrow 13"/>
          <p:cNvSpPr/>
          <p:nvPr/>
        </p:nvSpPr>
        <p:spPr>
          <a:xfrm>
            <a:off x="4108377" y="5788692"/>
            <a:ext cx="567727" cy="114326"/>
          </a:xfrm>
          <a:prstGeom prst="lef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5" name="Right Arrow 14"/>
          <p:cNvSpPr/>
          <p:nvPr/>
        </p:nvSpPr>
        <p:spPr>
          <a:xfrm>
            <a:off x="4108377" y="6032978"/>
            <a:ext cx="572756" cy="120581"/>
          </a:xfrm>
          <a:prstGeom prst="righ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6" name="Right Arrow 15"/>
          <p:cNvSpPr/>
          <p:nvPr/>
        </p:nvSpPr>
        <p:spPr>
          <a:xfrm>
            <a:off x="4108376" y="6328422"/>
            <a:ext cx="567727" cy="118963"/>
          </a:xfrm>
          <a:prstGeom prst="rightArrow">
            <a:avLst/>
          </a:prstGeom>
          <a:solidFill>
            <a:srgbClr val="00B050"/>
          </a:solidFill>
          <a:ln>
            <a:solidFill>
              <a:srgbClr val="00B05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latin typeface="+mj-lt"/>
            </a:endParaRPr>
          </a:p>
        </p:txBody>
      </p:sp>
      <p:sp>
        <p:nvSpPr>
          <p:cNvPr id="17" name="Right Arrow 16"/>
          <p:cNvSpPr/>
          <p:nvPr/>
        </p:nvSpPr>
        <p:spPr>
          <a:xfrm>
            <a:off x="4113406" y="6614741"/>
            <a:ext cx="567727" cy="118963"/>
          </a:xfrm>
          <a:prstGeom prst="rightArrow">
            <a:avLst/>
          </a:prstGeom>
          <a:solidFill>
            <a:schemeClr val="accent4"/>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latin typeface="+mj-lt"/>
            </a:endParaRPr>
          </a:p>
        </p:txBody>
      </p:sp>
      <p:cxnSp>
        <p:nvCxnSpPr>
          <p:cNvPr id="18" name="Straight Arrow Connector 17"/>
          <p:cNvCxnSpPr/>
          <p:nvPr/>
        </p:nvCxnSpPr>
        <p:spPr>
          <a:xfrm flipH="1">
            <a:off x="6908800" y="1905358"/>
            <a:ext cx="4556732" cy="743578"/>
          </a:xfrm>
          <a:prstGeom prst="straightConnector1">
            <a:avLst/>
          </a:prstGeom>
          <a:ln w="28575">
            <a:solidFill>
              <a:srgbClr val="7030A0"/>
            </a:solidFill>
            <a:tailEnd type="arrow"/>
          </a:ln>
        </p:spPr>
        <p:style>
          <a:lnRef idx="3">
            <a:schemeClr val="accent5"/>
          </a:lnRef>
          <a:fillRef idx="0">
            <a:schemeClr val="accent5"/>
          </a:fillRef>
          <a:effectRef idx="2">
            <a:schemeClr val="accent5"/>
          </a:effectRef>
          <a:fontRef idx="minor">
            <a:schemeClr val="tx1"/>
          </a:fontRef>
        </p:style>
      </p:cxnSp>
      <p:cxnSp>
        <p:nvCxnSpPr>
          <p:cNvPr id="19" name="Straight Arrow Connector 18"/>
          <p:cNvCxnSpPr/>
          <p:nvPr/>
        </p:nvCxnSpPr>
        <p:spPr>
          <a:xfrm flipH="1" flipV="1">
            <a:off x="4842933" y="3522133"/>
            <a:ext cx="3251200" cy="1166618"/>
          </a:xfrm>
          <a:prstGeom prst="straightConnector1">
            <a:avLst/>
          </a:prstGeom>
          <a:ln w="28575">
            <a:solidFill>
              <a:schemeClr val="accent2"/>
            </a:solidFill>
            <a:tailEnd type="arrow"/>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2022337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up)">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down)">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up)">
                                      <p:cBhvr>
                                        <p:cTn id="3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71500" indent="-571500">
              <a:buFont typeface="Wingdings" charset="2"/>
              <a:buChar char="ü"/>
            </a:pPr>
            <a:r>
              <a:rPr lang="en-US" dirty="0" smtClean="0">
                <a:solidFill>
                  <a:schemeClr val="accent2"/>
                </a:solidFill>
              </a:rPr>
              <a:t>Adherence to study pills, overall</a:t>
            </a:r>
            <a:endParaRPr lang="en-US" dirty="0"/>
          </a:p>
        </p:txBody>
      </p:sp>
      <p:graphicFrame>
        <p:nvGraphicFramePr>
          <p:cNvPr id="8" name="Content Placeholder 6"/>
          <p:cNvGraphicFramePr>
            <a:graphicFrameLocks noGrp="1" noChangeAspect="1"/>
          </p:cNvGraphicFramePr>
          <p:nvPr>
            <p:ph sz="quarter" idx="4"/>
            <p:extLst/>
          </p:nvPr>
        </p:nvGraphicFramePr>
        <p:xfrm>
          <a:off x="664706" y="1350092"/>
          <a:ext cx="5802907" cy="475488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Placeholder 2"/>
          <p:cNvSpPr>
            <a:spLocks noGrp="1"/>
          </p:cNvSpPr>
          <p:nvPr>
            <p:ph type="body" idx="1"/>
          </p:nvPr>
        </p:nvSpPr>
        <p:spPr/>
        <p:txBody>
          <a:bodyPr/>
          <a:lstStyle/>
          <a:p>
            <a:endParaRPr lang="en-US"/>
          </a:p>
        </p:txBody>
      </p:sp>
      <p:sp>
        <p:nvSpPr>
          <p:cNvPr id="6" name="TextBox 5"/>
          <p:cNvSpPr txBox="1"/>
          <p:nvPr/>
        </p:nvSpPr>
        <p:spPr>
          <a:xfrm>
            <a:off x="6620013" y="2293947"/>
            <a:ext cx="2463027" cy="646331"/>
          </a:xfrm>
          <a:prstGeom prst="rect">
            <a:avLst/>
          </a:prstGeom>
          <a:noFill/>
        </p:spPr>
        <p:txBody>
          <a:bodyPr wrap="square" rtlCol="0">
            <a:spAutoFit/>
          </a:bodyPr>
          <a:lstStyle/>
          <a:p>
            <a:r>
              <a:rPr lang="en-US" b="1" smtClean="0">
                <a:solidFill>
                  <a:schemeClr val="tx1">
                    <a:lumMod val="50000"/>
                    <a:lumOff val="50000"/>
                  </a:schemeClr>
                </a:solidFill>
              </a:rPr>
              <a:t>Includes </a:t>
            </a:r>
            <a:r>
              <a:rPr lang="en-US" b="1" dirty="0" smtClean="0">
                <a:solidFill>
                  <a:schemeClr val="tx1">
                    <a:lumMod val="50000"/>
                    <a:lumOff val="50000"/>
                  </a:schemeClr>
                </a:solidFill>
              </a:rPr>
              <a:t>1.9% of cohort </a:t>
            </a:r>
            <a:r>
              <a:rPr lang="en-US" b="1" smtClean="0">
                <a:solidFill>
                  <a:schemeClr val="tx1">
                    <a:lumMod val="50000"/>
                    <a:lumOff val="50000"/>
                  </a:schemeClr>
                </a:solidFill>
              </a:rPr>
              <a:t>that is “off </a:t>
            </a:r>
            <a:r>
              <a:rPr lang="en-US" b="1" dirty="0" smtClean="0">
                <a:solidFill>
                  <a:schemeClr val="tx1">
                    <a:lumMod val="50000"/>
                    <a:lumOff val="50000"/>
                  </a:schemeClr>
                </a:solidFill>
              </a:rPr>
              <a:t>study”</a:t>
            </a:r>
            <a:endParaRPr lang="en-US" b="1" dirty="0">
              <a:solidFill>
                <a:schemeClr val="tx1">
                  <a:lumMod val="50000"/>
                  <a:lumOff val="50000"/>
                </a:schemeClr>
              </a:solidFill>
            </a:endParaRPr>
          </a:p>
        </p:txBody>
      </p:sp>
      <p:cxnSp>
        <p:nvCxnSpPr>
          <p:cNvPr id="5" name="Straight Connector 4"/>
          <p:cNvCxnSpPr/>
          <p:nvPr/>
        </p:nvCxnSpPr>
        <p:spPr>
          <a:xfrm>
            <a:off x="6467613" y="2293947"/>
            <a:ext cx="0" cy="71628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44739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71500" indent="-571500">
              <a:buFont typeface="Wingdings" charset="2"/>
              <a:buChar char="ü"/>
            </a:pPr>
            <a:r>
              <a:rPr lang="en-US" dirty="0" smtClean="0"/>
              <a:t>Out-of-study use of vitamin D, </a:t>
            </a:r>
            <a:r>
              <a:rPr lang="en-US" b="1" dirty="0" smtClean="0"/>
              <a:t>IU/day</a:t>
            </a:r>
            <a:endParaRPr lang="en-US" b="1" dirty="0"/>
          </a:p>
        </p:txBody>
      </p:sp>
      <p:graphicFrame>
        <p:nvGraphicFramePr>
          <p:cNvPr id="3" name="Chart 2"/>
          <p:cNvGraphicFramePr/>
          <p:nvPr>
            <p:extLst/>
          </p:nvPr>
        </p:nvGraphicFramePr>
        <p:xfrm>
          <a:off x="1252857" y="1877788"/>
          <a:ext cx="9902825" cy="4538133"/>
        </p:xfrm>
        <a:graphic>
          <a:graphicData uri="http://schemas.openxmlformats.org/drawingml/2006/chart">
            <c:chart xmlns:c="http://schemas.openxmlformats.org/drawingml/2006/chart" xmlns:r="http://schemas.openxmlformats.org/officeDocument/2006/relationships" r:id="rId3"/>
          </a:graphicData>
        </a:graphic>
      </p:graphicFrame>
      <p:cxnSp>
        <p:nvCxnSpPr>
          <p:cNvPr id="5" name="Straight Connector 4"/>
          <p:cNvCxnSpPr/>
          <p:nvPr/>
        </p:nvCxnSpPr>
        <p:spPr>
          <a:xfrm flipV="1">
            <a:off x="1252855" y="2015539"/>
            <a:ext cx="9782137" cy="12543"/>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252854" y="2043655"/>
            <a:ext cx="3222613" cy="369332"/>
          </a:xfrm>
          <a:prstGeom prst="rect">
            <a:avLst/>
          </a:prstGeom>
          <a:noFill/>
        </p:spPr>
        <p:txBody>
          <a:bodyPr wrap="none" rtlCol="0">
            <a:spAutoFit/>
          </a:bodyPr>
          <a:lstStyle/>
          <a:p>
            <a:r>
              <a:rPr lang="en-US" smtClean="0">
                <a:latin typeface="+mj-lt"/>
              </a:rPr>
              <a:t>Maximum allowed (1000 IU/day)</a:t>
            </a:r>
            <a:endParaRPr lang="en-US" dirty="0">
              <a:latin typeface="+mj-lt"/>
            </a:endParaRPr>
          </a:p>
        </p:txBody>
      </p:sp>
      <p:sp>
        <p:nvSpPr>
          <p:cNvPr id="20" name="Rectangle 19"/>
          <p:cNvSpPr/>
          <p:nvPr/>
        </p:nvSpPr>
        <p:spPr>
          <a:xfrm>
            <a:off x="1192510" y="1446442"/>
            <a:ext cx="9902826" cy="461665"/>
          </a:xfrm>
          <a:prstGeom prst="rect">
            <a:avLst/>
          </a:prstGeom>
          <a:solidFill>
            <a:schemeClr val="bg1"/>
          </a:solidFill>
          <a:ln>
            <a:noFill/>
          </a:ln>
        </p:spPr>
        <p:txBody>
          <a:bodyPr wrap="square">
            <a:spAutoFit/>
          </a:bodyPr>
          <a:lstStyle/>
          <a:p>
            <a:pPr lvl="0" algn="ctr" defTabSz="914400">
              <a:defRPr/>
            </a:pPr>
            <a:r>
              <a:rPr lang="en-US" sz="2400" dirty="0" smtClean="0">
                <a:solidFill>
                  <a:srgbClr val="0070C0"/>
                </a:solidFill>
                <a:latin typeface="+mj-lt"/>
              </a:rPr>
              <a:t>2.5% (n=60) of all D2d participants</a:t>
            </a:r>
            <a:r>
              <a:rPr lang="en-US" sz="2400" dirty="0">
                <a:solidFill>
                  <a:srgbClr val="0070C0"/>
                </a:solidFill>
                <a:latin typeface="+mj-lt"/>
              </a:rPr>
              <a:t> </a:t>
            </a:r>
            <a:r>
              <a:rPr lang="en-US" sz="2400" dirty="0" smtClean="0">
                <a:solidFill>
                  <a:srgbClr val="0070C0"/>
                </a:solidFill>
                <a:latin typeface="+mj-lt"/>
              </a:rPr>
              <a:t>vs. 35% US population</a:t>
            </a:r>
            <a:endParaRPr lang="en-US" sz="2400" dirty="0">
              <a:solidFill>
                <a:srgbClr val="0070C0"/>
              </a:solidFill>
              <a:latin typeface="+mj-lt"/>
            </a:endParaRPr>
          </a:p>
        </p:txBody>
      </p:sp>
    </p:spTree>
    <p:extLst>
      <p:ext uri="{BB962C8B-B14F-4D97-AF65-F5344CB8AC3E}">
        <p14:creationId xmlns:p14="http://schemas.microsoft.com/office/powerpoint/2010/main" val="1693232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linds(horizontal)">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Baseline Characteristics </a:t>
            </a:r>
            <a:endParaRPr lang="en-US" dirty="0"/>
          </a:p>
        </p:txBody>
      </p:sp>
      <p:sp>
        <p:nvSpPr>
          <p:cNvPr id="6" name="Subtitle 5"/>
          <p:cNvSpPr>
            <a:spLocks noGrp="1"/>
          </p:cNvSpPr>
          <p:nvPr>
            <p:ph type="subTitle" idx="1"/>
          </p:nvPr>
        </p:nvSpPr>
        <p:spPr/>
        <p:txBody>
          <a:bodyPr/>
          <a:lstStyle/>
          <a:p>
            <a:endParaRPr lang="en-US"/>
          </a:p>
        </p:txBody>
      </p:sp>
      <p:sp>
        <p:nvSpPr>
          <p:cNvPr id="4" name="Slide Number Placeholder 3"/>
          <p:cNvSpPr>
            <a:spLocks noGrp="1"/>
          </p:cNvSpPr>
          <p:nvPr>
            <p:ph type="sldNum" sz="quarter" idx="4"/>
          </p:nvPr>
        </p:nvSpPr>
        <p:spPr>
          <a:xfrm>
            <a:off x="9900458" y="6535554"/>
            <a:ext cx="1312025" cy="289356"/>
          </a:xfrm>
        </p:spPr>
        <p:txBody>
          <a:bodyPr/>
          <a:lstStyle/>
          <a:p>
            <a:fld id="{2AE31571-6A1C-E747-8DB7-FFF252CB61F7}" type="slidenum">
              <a:rPr lang="en-US" smtClean="0"/>
              <a:pPr/>
              <a:t>13</a:t>
            </a:fld>
            <a:endParaRPr lang="en-US"/>
          </a:p>
        </p:txBody>
      </p:sp>
      <p:sp>
        <p:nvSpPr>
          <p:cNvPr id="3" name="TextBox 2"/>
          <p:cNvSpPr txBox="1"/>
          <p:nvPr/>
        </p:nvSpPr>
        <p:spPr>
          <a:xfrm>
            <a:off x="1905000" y="1537488"/>
            <a:ext cx="661848" cy="369332"/>
          </a:xfrm>
          <a:prstGeom prst="rect">
            <a:avLst/>
          </a:prstGeom>
          <a:noFill/>
        </p:spPr>
        <p:txBody>
          <a:bodyPr wrap="none" rtlCol="0">
            <a:spAutoFit/>
          </a:bodyPr>
          <a:lstStyle/>
          <a:p>
            <a:r>
              <a:rPr lang="en-US" smtClean="0">
                <a:solidFill>
                  <a:schemeClr val="bg1"/>
                </a:solidFill>
              </a:rPr>
              <a:t>Patty</a:t>
            </a:r>
            <a:endParaRPr lang="en-US">
              <a:solidFill>
                <a:schemeClr val="bg1"/>
              </a:solidFill>
            </a:endParaRPr>
          </a:p>
        </p:txBody>
      </p:sp>
    </p:spTree>
    <p:extLst>
      <p:ext uri="{BB962C8B-B14F-4D97-AF65-F5344CB8AC3E}">
        <p14:creationId xmlns:p14="http://schemas.microsoft.com/office/powerpoint/2010/main" val="6355736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Age, Gender, Race, Ethnicity</a:t>
            </a:r>
          </a:p>
        </p:txBody>
      </p:sp>
      <p:graphicFrame>
        <p:nvGraphicFramePr>
          <p:cNvPr id="4" name="Content Placeholder 3"/>
          <p:cNvGraphicFramePr>
            <a:graphicFrameLocks noGrp="1"/>
          </p:cNvGraphicFramePr>
          <p:nvPr>
            <p:ph idx="1"/>
            <p:extLst/>
          </p:nvPr>
        </p:nvGraphicFramePr>
        <p:xfrm>
          <a:off x="1097280" y="1803168"/>
          <a:ext cx="10058400" cy="4218156"/>
        </p:xfrm>
        <a:graphic>
          <a:graphicData uri="http://schemas.openxmlformats.org/drawingml/2006/table">
            <a:tbl>
              <a:tblPr bandRow="1">
                <a:tableStyleId>{3B4B98B0-60AC-42C2-AFA5-B58CD77FA1E5}</a:tableStyleId>
              </a:tblPr>
              <a:tblGrid>
                <a:gridCol w="7620972"/>
                <a:gridCol w="2437428"/>
              </a:tblGrid>
              <a:tr h="422610">
                <a:tc>
                  <a:txBody>
                    <a:bodyPr/>
                    <a:lstStyle/>
                    <a:p>
                      <a:pPr marL="0" marR="0" algn="l">
                        <a:lnSpc>
                          <a:spcPct val="115000"/>
                        </a:lnSpc>
                        <a:spcBef>
                          <a:spcPts val="0"/>
                        </a:spcBef>
                        <a:spcAft>
                          <a:spcPts val="0"/>
                        </a:spcAft>
                      </a:pPr>
                      <a:r>
                        <a:rPr lang="en-US" sz="2400" dirty="0">
                          <a:effectLst/>
                          <a:latin typeface="+mj-lt"/>
                        </a:rPr>
                        <a:t>Age, </a:t>
                      </a:r>
                      <a:r>
                        <a:rPr lang="en-US" sz="2400" dirty="0" smtClean="0">
                          <a:effectLst/>
                          <a:latin typeface="+mj-lt"/>
                        </a:rPr>
                        <a:t>mean, </a:t>
                      </a:r>
                      <a:r>
                        <a:rPr lang="en-US" sz="2400" dirty="0">
                          <a:effectLst/>
                          <a:latin typeface="+mj-lt"/>
                        </a:rPr>
                        <a:t>years</a:t>
                      </a:r>
                      <a:endParaRPr lang="en-US" sz="2400" dirty="0">
                        <a:solidFill>
                          <a:srgbClr val="365F91"/>
                        </a:solidFill>
                        <a:effectLst/>
                        <a:latin typeface="+mj-lt"/>
                        <a:ea typeface="Calibri"/>
                        <a:cs typeface="Times New Roman"/>
                      </a:endParaRPr>
                    </a:p>
                  </a:txBody>
                  <a:tcPr marL="94298" marR="94298" marT="0" marB="0"/>
                </a:tc>
                <a:tc>
                  <a:txBody>
                    <a:bodyPr/>
                    <a:lstStyle/>
                    <a:p>
                      <a:pPr marL="0" marR="0" algn="ctr">
                        <a:lnSpc>
                          <a:spcPct val="115000"/>
                        </a:lnSpc>
                        <a:spcBef>
                          <a:spcPts val="0"/>
                        </a:spcBef>
                        <a:spcAft>
                          <a:spcPts val="0"/>
                        </a:spcAft>
                      </a:pPr>
                      <a:r>
                        <a:rPr lang="en-US" sz="2400" dirty="0" smtClean="0">
                          <a:effectLst/>
                          <a:latin typeface="+mj-lt"/>
                        </a:rPr>
                        <a:t>59</a:t>
                      </a:r>
                      <a:endParaRPr lang="en-US" sz="2400" dirty="0">
                        <a:solidFill>
                          <a:srgbClr val="365F91"/>
                        </a:solidFill>
                        <a:effectLst/>
                        <a:latin typeface="+mj-lt"/>
                        <a:ea typeface="Calibri"/>
                        <a:cs typeface="Times New Roman"/>
                      </a:endParaRPr>
                    </a:p>
                  </a:txBody>
                  <a:tcPr marL="94298" marR="94298" marT="0" marB="0"/>
                </a:tc>
              </a:tr>
              <a:tr h="422610">
                <a:tc>
                  <a:txBody>
                    <a:bodyPr/>
                    <a:lstStyle/>
                    <a:p>
                      <a:pPr marL="0" marR="0" algn="l">
                        <a:lnSpc>
                          <a:spcPct val="115000"/>
                        </a:lnSpc>
                        <a:spcBef>
                          <a:spcPts val="0"/>
                        </a:spcBef>
                        <a:spcAft>
                          <a:spcPts val="0"/>
                        </a:spcAft>
                      </a:pPr>
                      <a:r>
                        <a:rPr lang="en-US" sz="2400" dirty="0" smtClean="0">
                          <a:effectLst/>
                          <a:latin typeface="+mj-lt"/>
                        </a:rPr>
                        <a:t>Female sex, %</a:t>
                      </a:r>
                      <a:endParaRPr lang="en-US" sz="2400" dirty="0">
                        <a:solidFill>
                          <a:schemeClr val="tx1"/>
                        </a:solidFill>
                        <a:effectLst/>
                        <a:latin typeface="+mj-lt"/>
                        <a:ea typeface="Calibri"/>
                        <a:cs typeface="Times New Roman"/>
                      </a:endParaRPr>
                    </a:p>
                  </a:txBody>
                  <a:tcPr marL="94298" marR="94298" marT="0" marB="0"/>
                </a:tc>
                <a:tc>
                  <a:txBody>
                    <a:bodyPr/>
                    <a:lstStyle/>
                    <a:p>
                      <a:pPr marL="0" marR="0" algn="ctr">
                        <a:lnSpc>
                          <a:spcPct val="115000"/>
                        </a:lnSpc>
                        <a:spcBef>
                          <a:spcPts val="0"/>
                        </a:spcBef>
                        <a:spcAft>
                          <a:spcPts val="0"/>
                        </a:spcAft>
                      </a:pPr>
                      <a:r>
                        <a:rPr lang="en-US" sz="2400" dirty="0" smtClean="0">
                          <a:effectLst/>
                          <a:latin typeface="+mj-lt"/>
                        </a:rPr>
                        <a:t>45</a:t>
                      </a:r>
                      <a:endParaRPr lang="en-US" sz="2400" dirty="0">
                        <a:solidFill>
                          <a:schemeClr val="tx1"/>
                        </a:solidFill>
                        <a:effectLst/>
                        <a:latin typeface="+mj-lt"/>
                        <a:ea typeface="Calibri"/>
                        <a:cs typeface="Times New Roman"/>
                      </a:endParaRPr>
                    </a:p>
                  </a:txBody>
                  <a:tcPr marL="94298" marR="94298" marT="0" marB="0"/>
                </a:tc>
              </a:tr>
              <a:tr h="204285">
                <a:tc>
                  <a:txBody>
                    <a:bodyPr/>
                    <a:lstStyle/>
                    <a:p>
                      <a:pPr marL="0" marR="0" algn="l">
                        <a:lnSpc>
                          <a:spcPct val="115000"/>
                        </a:lnSpc>
                        <a:spcBef>
                          <a:spcPts val="0"/>
                        </a:spcBef>
                        <a:spcAft>
                          <a:spcPts val="0"/>
                        </a:spcAft>
                      </a:pPr>
                      <a:r>
                        <a:rPr lang="en-US" sz="2400" dirty="0">
                          <a:effectLst/>
                          <a:latin typeface="+mj-lt"/>
                        </a:rPr>
                        <a:t>Race, </a:t>
                      </a:r>
                      <a:r>
                        <a:rPr lang="en-US" sz="2400" dirty="0" smtClean="0">
                          <a:effectLst/>
                          <a:latin typeface="+mj-lt"/>
                        </a:rPr>
                        <a:t>%</a:t>
                      </a:r>
                      <a:endParaRPr lang="en-US" sz="2400" dirty="0">
                        <a:solidFill>
                          <a:schemeClr val="tx1"/>
                        </a:solidFill>
                        <a:effectLst/>
                        <a:latin typeface="+mj-lt"/>
                        <a:ea typeface="Calibri"/>
                        <a:cs typeface="Times New Roman"/>
                      </a:endParaRPr>
                    </a:p>
                  </a:txBody>
                  <a:tcPr marL="94298" marR="94298" marT="0" marB="0"/>
                </a:tc>
                <a:tc>
                  <a:txBody>
                    <a:bodyPr/>
                    <a:lstStyle/>
                    <a:p>
                      <a:pPr marL="0" marR="0" algn="ctr">
                        <a:lnSpc>
                          <a:spcPct val="115000"/>
                        </a:lnSpc>
                        <a:spcBef>
                          <a:spcPts val="0"/>
                        </a:spcBef>
                        <a:spcAft>
                          <a:spcPts val="0"/>
                        </a:spcAft>
                      </a:pPr>
                      <a:r>
                        <a:rPr lang="en-US" sz="2400" dirty="0">
                          <a:effectLst/>
                          <a:latin typeface="+mj-lt"/>
                        </a:rPr>
                        <a:t> </a:t>
                      </a:r>
                      <a:endParaRPr lang="en-US" sz="2400" dirty="0">
                        <a:solidFill>
                          <a:schemeClr val="tx1"/>
                        </a:solidFill>
                        <a:effectLst/>
                        <a:latin typeface="+mj-lt"/>
                        <a:ea typeface="Calibri"/>
                        <a:cs typeface="Times New Roman"/>
                      </a:endParaRPr>
                    </a:p>
                  </a:txBody>
                  <a:tcPr marL="94298" marR="94298" marT="0" marB="0"/>
                </a:tc>
              </a:tr>
              <a:tr h="422610">
                <a:tc>
                  <a:txBody>
                    <a:bodyPr/>
                    <a:lstStyle/>
                    <a:p>
                      <a:pPr marL="0" marR="0" algn="l">
                        <a:lnSpc>
                          <a:spcPct val="115000"/>
                        </a:lnSpc>
                        <a:spcBef>
                          <a:spcPts val="0"/>
                        </a:spcBef>
                        <a:spcAft>
                          <a:spcPts val="0"/>
                        </a:spcAft>
                      </a:pPr>
                      <a:r>
                        <a:rPr lang="en-US" sz="2400" dirty="0">
                          <a:effectLst/>
                          <a:latin typeface="+mj-lt"/>
                        </a:rPr>
                        <a:t>  American-Indian / Alaska Native</a:t>
                      </a:r>
                      <a:endParaRPr lang="en-US" sz="2400" dirty="0">
                        <a:solidFill>
                          <a:schemeClr val="tx1"/>
                        </a:solidFill>
                        <a:effectLst/>
                        <a:latin typeface="+mj-lt"/>
                        <a:ea typeface="Calibri"/>
                        <a:cs typeface="Times New Roman"/>
                      </a:endParaRPr>
                    </a:p>
                  </a:txBody>
                  <a:tcPr marL="94298" marR="94298" marT="0" marB="0"/>
                </a:tc>
                <a:tc>
                  <a:txBody>
                    <a:bodyPr/>
                    <a:lstStyle/>
                    <a:p>
                      <a:pPr marL="0" marR="0" algn="ctr">
                        <a:lnSpc>
                          <a:spcPct val="115000"/>
                        </a:lnSpc>
                        <a:spcBef>
                          <a:spcPts val="0"/>
                        </a:spcBef>
                        <a:spcAft>
                          <a:spcPts val="0"/>
                        </a:spcAft>
                      </a:pPr>
                      <a:r>
                        <a:rPr lang="en-US" sz="2400" dirty="0" smtClean="0">
                          <a:effectLst/>
                          <a:latin typeface="+mj-lt"/>
                        </a:rPr>
                        <a:t>0.5</a:t>
                      </a:r>
                      <a:endParaRPr lang="en-US" sz="2400" dirty="0">
                        <a:solidFill>
                          <a:schemeClr val="tx1"/>
                        </a:solidFill>
                        <a:effectLst/>
                        <a:latin typeface="+mj-lt"/>
                        <a:ea typeface="Calibri"/>
                        <a:cs typeface="Times New Roman"/>
                      </a:endParaRPr>
                    </a:p>
                  </a:txBody>
                  <a:tcPr marL="94298" marR="94298" marT="0" marB="0"/>
                </a:tc>
              </a:tr>
              <a:tr h="204285">
                <a:tc>
                  <a:txBody>
                    <a:bodyPr/>
                    <a:lstStyle/>
                    <a:p>
                      <a:pPr marL="0" marR="0" algn="l">
                        <a:lnSpc>
                          <a:spcPct val="115000"/>
                        </a:lnSpc>
                        <a:spcBef>
                          <a:spcPts val="0"/>
                        </a:spcBef>
                        <a:spcAft>
                          <a:spcPts val="0"/>
                        </a:spcAft>
                      </a:pPr>
                      <a:r>
                        <a:rPr lang="en-US" sz="2400" dirty="0">
                          <a:effectLst/>
                          <a:latin typeface="+mj-lt"/>
                        </a:rPr>
                        <a:t>  Asian</a:t>
                      </a:r>
                      <a:endParaRPr lang="en-US" sz="2400" dirty="0">
                        <a:solidFill>
                          <a:schemeClr val="tx1"/>
                        </a:solidFill>
                        <a:effectLst/>
                        <a:latin typeface="+mj-lt"/>
                        <a:ea typeface="Calibri"/>
                        <a:cs typeface="Times New Roman"/>
                      </a:endParaRPr>
                    </a:p>
                  </a:txBody>
                  <a:tcPr marL="94298" marR="94298" marT="0" marB="0"/>
                </a:tc>
                <a:tc>
                  <a:txBody>
                    <a:bodyPr/>
                    <a:lstStyle/>
                    <a:p>
                      <a:pPr marL="0" marR="0" algn="ctr">
                        <a:lnSpc>
                          <a:spcPct val="115000"/>
                        </a:lnSpc>
                        <a:spcBef>
                          <a:spcPts val="0"/>
                        </a:spcBef>
                        <a:spcAft>
                          <a:spcPts val="0"/>
                        </a:spcAft>
                      </a:pPr>
                      <a:r>
                        <a:rPr lang="en-US" sz="2400" dirty="0" smtClean="0">
                          <a:effectLst/>
                          <a:latin typeface="+mj-lt"/>
                        </a:rPr>
                        <a:t>5.4</a:t>
                      </a:r>
                      <a:endParaRPr lang="en-US" sz="2400" dirty="0">
                        <a:solidFill>
                          <a:schemeClr val="tx1"/>
                        </a:solidFill>
                        <a:effectLst/>
                        <a:latin typeface="+mj-lt"/>
                        <a:ea typeface="Calibri"/>
                        <a:cs typeface="Times New Roman"/>
                      </a:endParaRPr>
                    </a:p>
                  </a:txBody>
                  <a:tcPr marL="94298" marR="94298" marT="0" marB="0"/>
                </a:tc>
              </a:tr>
              <a:tr h="422610">
                <a:tc>
                  <a:txBody>
                    <a:bodyPr/>
                    <a:lstStyle/>
                    <a:p>
                      <a:pPr marL="0" marR="0" algn="l">
                        <a:lnSpc>
                          <a:spcPct val="115000"/>
                        </a:lnSpc>
                        <a:spcBef>
                          <a:spcPts val="0"/>
                        </a:spcBef>
                        <a:spcAft>
                          <a:spcPts val="0"/>
                        </a:spcAft>
                      </a:pPr>
                      <a:r>
                        <a:rPr lang="en-US" sz="2400" dirty="0">
                          <a:effectLst/>
                          <a:latin typeface="+mj-lt"/>
                        </a:rPr>
                        <a:t>  Native Hawaiian or Other Pacific Islander</a:t>
                      </a:r>
                      <a:endParaRPr lang="en-US" sz="2400" dirty="0">
                        <a:solidFill>
                          <a:schemeClr val="tx1"/>
                        </a:solidFill>
                        <a:effectLst/>
                        <a:latin typeface="+mj-lt"/>
                        <a:ea typeface="Calibri"/>
                        <a:cs typeface="Times New Roman"/>
                      </a:endParaRPr>
                    </a:p>
                  </a:txBody>
                  <a:tcPr marL="94298" marR="94298" marT="0" marB="0"/>
                </a:tc>
                <a:tc>
                  <a:txBody>
                    <a:bodyPr/>
                    <a:lstStyle/>
                    <a:p>
                      <a:pPr marL="0" marR="0" algn="ctr">
                        <a:lnSpc>
                          <a:spcPct val="115000"/>
                        </a:lnSpc>
                        <a:spcBef>
                          <a:spcPts val="0"/>
                        </a:spcBef>
                        <a:spcAft>
                          <a:spcPts val="0"/>
                        </a:spcAft>
                      </a:pPr>
                      <a:r>
                        <a:rPr lang="en-US" sz="2400" dirty="0" smtClean="0">
                          <a:effectLst/>
                          <a:latin typeface="+mj-lt"/>
                        </a:rPr>
                        <a:t>0.2</a:t>
                      </a:r>
                      <a:endParaRPr lang="en-US" sz="2400" dirty="0">
                        <a:solidFill>
                          <a:schemeClr val="tx1"/>
                        </a:solidFill>
                        <a:effectLst/>
                        <a:latin typeface="+mj-lt"/>
                        <a:ea typeface="Calibri"/>
                        <a:cs typeface="Times New Roman"/>
                      </a:endParaRPr>
                    </a:p>
                  </a:txBody>
                  <a:tcPr marL="94298" marR="94298" marT="0" marB="0"/>
                </a:tc>
              </a:tr>
              <a:tr h="422610">
                <a:tc>
                  <a:txBody>
                    <a:bodyPr/>
                    <a:lstStyle/>
                    <a:p>
                      <a:pPr marL="0" marR="0" algn="l">
                        <a:lnSpc>
                          <a:spcPct val="115000"/>
                        </a:lnSpc>
                        <a:spcBef>
                          <a:spcPts val="0"/>
                        </a:spcBef>
                        <a:spcAft>
                          <a:spcPts val="0"/>
                        </a:spcAft>
                      </a:pPr>
                      <a:r>
                        <a:rPr lang="en-US" sz="2400" dirty="0">
                          <a:effectLst/>
                          <a:latin typeface="+mj-lt"/>
                        </a:rPr>
                        <a:t>  Black or African American</a:t>
                      </a:r>
                      <a:endParaRPr lang="en-US" sz="2400" dirty="0">
                        <a:solidFill>
                          <a:schemeClr val="tx1"/>
                        </a:solidFill>
                        <a:effectLst/>
                        <a:latin typeface="+mj-lt"/>
                        <a:ea typeface="Calibri"/>
                        <a:cs typeface="Times New Roman"/>
                      </a:endParaRPr>
                    </a:p>
                  </a:txBody>
                  <a:tcPr marL="94298" marR="94298" marT="0" marB="0"/>
                </a:tc>
                <a:tc>
                  <a:txBody>
                    <a:bodyPr/>
                    <a:lstStyle/>
                    <a:p>
                      <a:pPr marL="0" marR="0" algn="ctr">
                        <a:lnSpc>
                          <a:spcPct val="115000"/>
                        </a:lnSpc>
                        <a:spcBef>
                          <a:spcPts val="0"/>
                        </a:spcBef>
                        <a:spcAft>
                          <a:spcPts val="0"/>
                        </a:spcAft>
                      </a:pPr>
                      <a:r>
                        <a:rPr lang="en-US" sz="2400" dirty="0" smtClean="0">
                          <a:effectLst/>
                          <a:latin typeface="+mj-lt"/>
                        </a:rPr>
                        <a:t>25.4</a:t>
                      </a:r>
                      <a:endParaRPr lang="en-US" sz="2400" dirty="0">
                        <a:solidFill>
                          <a:schemeClr val="tx1"/>
                        </a:solidFill>
                        <a:effectLst/>
                        <a:latin typeface="+mj-lt"/>
                        <a:ea typeface="Calibri"/>
                        <a:cs typeface="Times New Roman"/>
                      </a:endParaRPr>
                    </a:p>
                  </a:txBody>
                  <a:tcPr marL="94298" marR="94298" marT="0" marB="0"/>
                </a:tc>
              </a:tr>
              <a:tr h="422610">
                <a:tc>
                  <a:txBody>
                    <a:bodyPr/>
                    <a:lstStyle/>
                    <a:p>
                      <a:pPr marL="0" marR="0" algn="l">
                        <a:lnSpc>
                          <a:spcPct val="115000"/>
                        </a:lnSpc>
                        <a:spcBef>
                          <a:spcPts val="0"/>
                        </a:spcBef>
                        <a:spcAft>
                          <a:spcPts val="0"/>
                        </a:spcAft>
                      </a:pPr>
                      <a:r>
                        <a:rPr lang="en-US" sz="2400" dirty="0">
                          <a:effectLst/>
                          <a:latin typeface="+mj-lt"/>
                        </a:rPr>
                        <a:t>  White</a:t>
                      </a:r>
                      <a:endParaRPr lang="en-US" sz="2400" dirty="0">
                        <a:solidFill>
                          <a:schemeClr val="tx1"/>
                        </a:solidFill>
                        <a:effectLst/>
                        <a:latin typeface="+mj-lt"/>
                        <a:ea typeface="Calibri"/>
                        <a:cs typeface="Times New Roman"/>
                      </a:endParaRPr>
                    </a:p>
                  </a:txBody>
                  <a:tcPr marL="94298" marR="94298" marT="0" marB="0"/>
                </a:tc>
                <a:tc>
                  <a:txBody>
                    <a:bodyPr/>
                    <a:lstStyle/>
                    <a:p>
                      <a:pPr marL="0" marR="0" algn="ctr">
                        <a:lnSpc>
                          <a:spcPct val="115000"/>
                        </a:lnSpc>
                        <a:spcBef>
                          <a:spcPts val="0"/>
                        </a:spcBef>
                        <a:spcAft>
                          <a:spcPts val="0"/>
                        </a:spcAft>
                      </a:pPr>
                      <a:r>
                        <a:rPr lang="en-US" sz="2400" dirty="0" smtClean="0">
                          <a:effectLst/>
                          <a:latin typeface="+mj-lt"/>
                        </a:rPr>
                        <a:t>66.7</a:t>
                      </a:r>
                      <a:endParaRPr lang="en-US" sz="2400" dirty="0">
                        <a:solidFill>
                          <a:schemeClr val="tx1"/>
                        </a:solidFill>
                        <a:effectLst/>
                        <a:latin typeface="+mj-lt"/>
                        <a:ea typeface="Calibri"/>
                        <a:cs typeface="Times New Roman"/>
                      </a:endParaRPr>
                    </a:p>
                  </a:txBody>
                  <a:tcPr marL="94298" marR="94298" marT="0" marB="0"/>
                </a:tc>
              </a:tr>
              <a:tr h="204285">
                <a:tc>
                  <a:txBody>
                    <a:bodyPr/>
                    <a:lstStyle/>
                    <a:p>
                      <a:pPr marL="0" marR="0" algn="l">
                        <a:lnSpc>
                          <a:spcPct val="115000"/>
                        </a:lnSpc>
                        <a:spcBef>
                          <a:spcPts val="0"/>
                        </a:spcBef>
                        <a:spcAft>
                          <a:spcPts val="0"/>
                        </a:spcAft>
                      </a:pPr>
                      <a:r>
                        <a:rPr lang="en-US" sz="2400" dirty="0">
                          <a:effectLst/>
                          <a:latin typeface="+mj-lt"/>
                        </a:rPr>
                        <a:t>  Other</a:t>
                      </a:r>
                      <a:endParaRPr lang="en-US" sz="2400" dirty="0">
                        <a:solidFill>
                          <a:schemeClr val="tx1"/>
                        </a:solidFill>
                        <a:effectLst/>
                        <a:latin typeface="+mj-lt"/>
                        <a:ea typeface="Calibri"/>
                        <a:cs typeface="Times New Roman"/>
                      </a:endParaRPr>
                    </a:p>
                  </a:txBody>
                  <a:tcPr marL="94298" marR="94298" marT="0" marB="0"/>
                </a:tc>
                <a:tc>
                  <a:txBody>
                    <a:bodyPr/>
                    <a:lstStyle/>
                    <a:p>
                      <a:pPr marL="0" marR="0" algn="ctr">
                        <a:lnSpc>
                          <a:spcPct val="115000"/>
                        </a:lnSpc>
                        <a:spcBef>
                          <a:spcPts val="0"/>
                        </a:spcBef>
                        <a:spcAft>
                          <a:spcPts val="0"/>
                        </a:spcAft>
                      </a:pPr>
                      <a:r>
                        <a:rPr lang="en-US" sz="2400" dirty="0" smtClean="0">
                          <a:effectLst/>
                          <a:latin typeface="+mj-lt"/>
                        </a:rPr>
                        <a:t>1.8</a:t>
                      </a:r>
                      <a:endParaRPr lang="en-US" sz="2400" dirty="0">
                        <a:solidFill>
                          <a:schemeClr val="tx1"/>
                        </a:solidFill>
                        <a:effectLst/>
                        <a:latin typeface="+mj-lt"/>
                        <a:ea typeface="Calibri"/>
                        <a:cs typeface="Times New Roman"/>
                      </a:endParaRPr>
                    </a:p>
                  </a:txBody>
                  <a:tcPr marL="94298" marR="94298" marT="0" marB="0"/>
                </a:tc>
              </a:tr>
              <a:tr h="204285">
                <a:tc>
                  <a:txBody>
                    <a:bodyPr/>
                    <a:lstStyle/>
                    <a:p>
                      <a:pPr marL="0" marR="0" algn="l">
                        <a:lnSpc>
                          <a:spcPct val="115000"/>
                        </a:lnSpc>
                        <a:spcBef>
                          <a:spcPts val="0"/>
                        </a:spcBef>
                        <a:spcAft>
                          <a:spcPts val="0"/>
                        </a:spcAft>
                      </a:pPr>
                      <a:r>
                        <a:rPr lang="en-US" sz="2400" dirty="0" smtClean="0">
                          <a:effectLst/>
                          <a:latin typeface="+mj-lt"/>
                        </a:rPr>
                        <a:t>Ethnicity,</a:t>
                      </a:r>
                      <a:r>
                        <a:rPr lang="en-US" sz="2400" baseline="0" dirty="0" smtClean="0">
                          <a:effectLst/>
                          <a:latin typeface="+mj-lt"/>
                        </a:rPr>
                        <a:t> % </a:t>
                      </a:r>
                      <a:r>
                        <a:rPr lang="en-US" sz="2400" dirty="0" smtClean="0">
                          <a:effectLst/>
                          <a:latin typeface="+mj-lt"/>
                        </a:rPr>
                        <a:t>Hispanic or Latino</a:t>
                      </a:r>
                      <a:endParaRPr lang="en-US" sz="2400" dirty="0">
                        <a:solidFill>
                          <a:schemeClr val="tx1"/>
                        </a:solidFill>
                        <a:effectLst/>
                        <a:latin typeface="+mj-lt"/>
                        <a:ea typeface="Calibri"/>
                        <a:cs typeface="Times New Roman"/>
                      </a:endParaRPr>
                    </a:p>
                  </a:txBody>
                  <a:tcPr marL="94298" marR="94298" marT="0" marB="0"/>
                </a:tc>
                <a:tc>
                  <a:txBody>
                    <a:bodyPr/>
                    <a:lstStyle/>
                    <a:p>
                      <a:pPr marL="0" marR="0" algn="ctr">
                        <a:lnSpc>
                          <a:spcPct val="115000"/>
                        </a:lnSpc>
                        <a:spcBef>
                          <a:spcPts val="0"/>
                        </a:spcBef>
                        <a:spcAft>
                          <a:spcPts val="0"/>
                        </a:spcAft>
                      </a:pPr>
                      <a:r>
                        <a:rPr lang="en-US" sz="2400" dirty="0" smtClean="0">
                          <a:effectLst/>
                          <a:latin typeface="+mj-lt"/>
                        </a:rPr>
                        <a:t>9.3</a:t>
                      </a:r>
                      <a:endParaRPr lang="en-US" sz="2400" dirty="0">
                        <a:solidFill>
                          <a:schemeClr val="tx1"/>
                        </a:solidFill>
                        <a:effectLst/>
                        <a:latin typeface="+mj-lt"/>
                        <a:ea typeface="Calibri"/>
                        <a:cs typeface="Times New Roman"/>
                      </a:endParaRPr>
                    </a:p>
                  </a:txBody>
                  <a:tcPr marL="94298" marR="94298" marT="0" marB="0"/>
                </a:tc>
              </a:tr>
            </a:tbl>
          </a:graphicData>
        </a:graphic>
      </p:graphicFrame>
      <p:sp>
        <p:nvSpPr>
          <p:cNvPr id="5" name="Slide Number Placeholder 3"/>
          <p:cNvSpPr>
            <a:spLocks noGrp="1"/>
          </p:cNvSpPr>
          <p:nvPr>
            <p:ph type="sldNum" sz="quarter" idx="4"/>
          </p:nvPr>
        </p:nvSpPr>
        <p:spPr>
          <a:xfrm>
            <a:off x="10440421" y="6470644"/>
            <a:ext cx="1312025" cy="365125"/>
          </a:xfrm>
        </p:spPr>
        <p:txBody>
          <a:bodyPr/>
          <a:lstStyle/>
          <a:p>
            <a:fld id="{2AE31571-6A1C-E747-8DB7-FFF252CB61F7}" type="slidenum">
              <a:rPr lang="en-US" smtClean="0"/>
              <a:pPr/>
              <a:t>14</a:t>
            </a:fld>
            <a:endParaRPr lang="en-US"/>
          </a:p>
        </p:txBody>
      </p:sp>
    </p:spTree>
    <p:extLst>
      <p:ext uri="{BB962C8B-B14F-4D97-AF65-F5344CB8AC3E}">
        <p14:creationId xmlns:p14="http://schemas.microsoft.com/office/powerpoint/2010/main" val="8617869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Clinical Characteristics [mean]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97867291"/>
              </p:ext>
            </p:extLst>
          </p:nvPr>
        </p:nvGraphicFramePr>
        <p:xfrm>
          <a:off x="1097280" y="1755773"/>
          <a:ext cx="10059223" cy="3055980"/>
        </p:xfrm>
        <a:graphic>
          <a:graphicData uri="http://schemas.openxmlformats.org/drawingml/2006/table">
            <a:tbl>
              <a:tblPr bandRow="1">
                <a:tableStyleId>{3B4B98B0-60AC-42C2-AFA5-B58CD77FA1E5}</a:tableStyleId>
              </a:tblPr>
              <a:tblGrid>
                <a:gridCol w="6245669"/>
                <a:gridCol w="3813554"/>
              </a:tblGrid>
              <a:tr h="509330">
                <a:tc>
                  <a:txBody>
                    <a:bodyPr/>
                    <a:lstStyle/>
                    <a:p>
                      <a:pPr marL="0" marR="0" algn="l">
                        <a:lnSpc>
                          <a:spcPct val="115000"/>
                        </a:lnSpc>
                        <a:spcBef>
                          <a:spcPts val="0"/>
                        </a:spcBef>
                        <a:spcAft>
                          <a:spcPts val="0"/>
                        </a:spcAft>
                      </a:pPr>
                      <a:r>
                        <a:rPr lang="en-US" sz="2400" dirty="0">
                          <a:effectLst/>
                          <a:latin typeface="+mj-lt"/>
                        </a:rPr>
                        <a:t>Body mass index</a:t>
                      </a:r>
                      <a:r>
                        <a:rPr lang="en-US" sz="2400" dirty="0" smtClean="0">
                          <a:effectLst/>
                          <a:latin typeface="+mj-lt"/>
                        </a:rPr>
                        <a:t>, </a:t>
                      </a:r>
                      <a:r>
                        <a:rPr lang="en-US" sz="2400" dirty="0">
                          <a:effectLst/>
                          <a:latin typeface="+mj-lt"/>
                        </a:rPr>
                        <a:t>kg/m</a:t>
                      </a:r>
                      <a:r>
                        <a:rPr lang="en-US" sz="2400" baseline="30000" dirty="0">
                          <a:effectLst/>
                          <a:latin typeface="+mj-lt"/>
                        </a:rPr>
                        <a:t>2</a:t>
                      </a:r>
                      <a:endParaRPr lang="en-US" sz="2400" dirty="0">
                        <a:solidFill>
                          <a:srgbClr val="000000"/>
                        </a:solidFill>
                        <a:effectLst/>
                        <a:latin typeface="+mj-lt"/>
                        <a:ea typeface="Calibri"/>
                        <a:cs typeface="Times New Roman"/>
                      </a:endParaRPr>
                    </a:p>
                  </a:txBody>
                  <a:tcPr marL="127202" marR="127202" marT="0" marB="0"/>
                </a:tc>
                <a:tc>
                  <a:txBody>
                    <a:bodyPr/>
                    <a:lstStyle/>
                    <a:p>
                      <a:pPr marL="0" marR="0" algn="ctr">
                        <a:lnSpc>
                          <a:spcPct val="115000"/>
                        </a:lnSpc>
                        <a:spcBef>
                          <a:spcPts val="0"/>
                        </a:spcBef>
                        <a:spcAft>
                          <a:spcPts val="0"/>
                        </a:spcAft>
                      </a:pPr>
                      <a:r>
                        <a:rPr lang="en-US" sz="2400" dirty="0" smtClean="0">
                          <a:effectLst/>
                          <a:latin typeface="+mj-lt"/>
                        </a:rPr>
                        <a:t>32.0</a:t>
                      </a:r>
                      <a:endParaRPr lang="en-US" sz="2400" dirty="0">
                        <a:solidFill>
                          <a:srgbClr val="000000"/>
                        </a:solidFill>
                        <a:effectLst/>
                        <a:latin typeface="+mj-lt"/>
                        <a:ea typeface="Calibri"/>
                        <a:cs typeface="Times New Roman"/>
                      </a:endParaRPr>
                    </a:p>
                  </a:txBody>
                  <a:tcPr marL="127202" marR="127202" marT="0" marB="0"/>
                </a:tc>
              </a:tr>
              <a:tr h="509330">
                <a:tc>
                  <a:txBody>
                    <a:bodyPr/>
                    <a:lstStyle/>
                    <a:p>
                      <a:pPr marL="0" marR="0" algn="l">
                        <a:lnSpc>
                          <a:spcPct val="115000"/>
                        </a:lnSpc>
                        <a:spcBef>
                          <a:spcPts val="0"/>
                        </a:spcBef>
                        <a:spcAft>
                          <a:spcPts val="0"/>
                        </a:spcAft>
                      </a:pPr>
                      <a:r>
                        <a:rPr lang="en-US" sz="2400" dirty="0">
                          <a:effectLst/>
                          <a:latin typeface="+mj-lt"/>
                        </a:rPr>
                        <a:t>Waist circumference, cm</a:t>
                      </a:r>
                      <a:endParaRPr lang="en-US" sz="2400" dirty="0">
                        <a:solidFill>
                          <a:srgbClr val="000000"/>
                        </a:solidFill>
                        <a:effectLst/>
                        <a:latin typeface="+mj-lt"/>
                        <a:ea typeface="Calibri"/>
                        <a:cs typeface="Times New Roman"/>
                      </a:endParaRPr>
                    </a:p>
                  </a:txBody>
                  <a:tcPr marL="127202" marR="127202" marT="0" marB="0"/>
                </a:tc>
                <a:tc>
                  <a:txBody>
                    <a:bodyPr/>
                    <a:lstStyle/>
                    <a:p>
                      <a:pPr marL="0" marR="0" algn="ctr">
                        <a:lnSpc>
                          <a:spcPct val="115000"/>
                        </a:lnSpc>
                        <a:spcBef>
                          <a:spcPts val="0"/>
                        </a:spcBef>
                        <a:spcAft>
                          <a:spcPts val="0"/>
                        </a:spcAft>
                      </a:pPr>
                      <a:r>
                        <a:rPr lang="en-US" sz="2400" dirty="0" smtClean="0">
                          <a:effectLst/>
                          <a:latin typeface="+mj-lt"/>
                        </a:rPr>
                        <a:t>105.0</a:t>
                      </a:r>
                      <a:endParaRPr lang="en-US" sz="2400" dirty="0">
                        <a:solidFill>
                          <a:srgbClr val="000000"/>
                        </a:solidFill>
                        <a:effectLst/>
                        <a:latin typeface="+mj-lt"/>
                        <a:ea typeface="Calibri"/>
                        <a:cs typeface="Times New Roman"/>
                      </a:endParaRPr>
                    </a:p>
                  </a:txBody>
                  <a:tcPr marL="127202" marR="127202" marT="0" marB="0"/>
                </a:tc>
              </a:tr>
              <a:tr h="509330">
                <a:tc>
                  <a:txBody>
                    <a:bodyPr/>
                    <a:lstStyle/>
                    <a:p>
                      <a:pPr marL="0" marR="0" algn="l">
                        <a:lnSpc>
                          <a:spcPct val="115000"/>
                        </a:lnSpc>
                        <a:spcBef>
                          <a:spcPts val="0"/>
                        </a:spcBef>
                        <a:spcAft>
                          <a:spcPts val="0"/>
                        </a:spcAft>
                      </a:pPr>
                      <a:endParaRPr lang="en-US" sz="2400" b="1" dirty="0">
                        <a:solidFill>
                          <a:srgbClr val="0432FF"/>
                        </a:solidFill>
                        <a:effectLst/>
                        <a:latin typeface="+mj-lt"/>
                        <a:ea typeface="Calibri"/>
                        <a:cs typeface="Times New Roman"/>
                      </a:endParaRPr>
                    </a:p>
                  </a:txBody>
                  <a:tcPr marL="127202" marR="127202" marT="0" marB="0"/>
                </a:tc>
                <a:tc>
                  <a:txBody>
                    <a:bodyPr/>
                    <a:lstStyle/>
                    <a:p>
                      <a:pPr marL="0" marR="0" algn="ctr">
                        <a:lnSpc>
                          <a:spcPct val="115000"/>
                        </a:lnSpc>
                        <a:spcBef>
                          <a:spcPts val="0"/>
                        </a:spcBef>
                        <a:spcAft>
                          <a:spcPts val="0"/>
                        </a:spcAft>
                      </a:pPr>
                      <a:endParaRPr lang="en-US" sz="2400" b="1" dirty="0">
                        <a:solidFill>
                          <a:srgbClr val="0432FF"/>
                        </a:solidFill>
                        <a:effectLst/>
                        <a:latin typeface="+mj-lt"/>
                        <a:ea typeface="Calibri"/>
                        <a:cs typeface="Times New Roman"/>
                      </a:endParaRPr>
                    </a:p>
                  </a:txBody>
                  <a:tcPr marL="127202" marR="127202" marT="0" marB="0"/>
                </a:tc>
              </a:tr>
              <a:tr h="509330">
                <a:tc>
                  <a:txBody>
                    <a:bodyPr/>
                    <a:lstStyle/>
                    <a:p>
                      <a:pPr marL="0" marR="0" algn="l">
                        <a:lnSpc>
                          <a:spcPct val="115000"/>
                        </a:lnSpc>
                        <a:spcBef>
                          <a:spcPts val="0"/>
                        </a:spcBef>
                        <a:spcAft>
                          <a:spcPts val="0"/>
                        </a:spcAft>
                      </a:pPr>
                      <a:r>
                        <a:rPr lang="en-US" sz="2400" b="1" dirty="0" smtClean="0">
                          <a:solidFill>
                            <a:srgbClr val="0432FF"/>
                          </a:solidFill>
                          <a:effectLst/>
                          <a:latin typeface="+mj-lt"/>
                        </a:rPr>
                        <a:t>Fasting</a:t>
                      </a:r>
                      <a:r>
                        <a:rPr lang="en-US" sz="2400" b="1" baseline="0" dirty="0" smtClean="0">
                          <a:solidFill>
                            <a:srgbClr val="0432FF"/>
                          </a:solidFill>
                          <a:effectLst/>
                          <a:latin typeface="+mj-lt"/>
                        </a:rPr>
                        <a:t> plasma glucose, mg/dL</a:t>
                      </a:r>
                      <a:endParaRPr lang="en-US" sz="2400" b="1" dirty="0">
                        <a:solidFill>
                          <a:srgbClr val="0432FF"/>
                        </a:solidFill>
                        <a:effectLst/>
                        <a:latin typeface="+mj-lt"/>
                        <a:ea typeface="Calibri"/>
                        <a:cs typeface="Times New Roman"/>
                      </a:endParaRPr>
                    </a:p>
                  </a:txBody>
                  <a:tcPr marL="127202" marR="127202" marT="0" marB="0"/>
                </a:tc>
                <a:tc>
                  <a:txBody>
                    <a:bodyPr/>
                    <a:lstStyle/>
                    <a:p>
                      <a:pPr marL="0" marR="0" algn="ctr">
                        <a:lnSpc>
                          <a:spcPct val="115000"/>
                        </a:lnSpc>
                        <a:spcBef>
                          <a:spcPts val="0"/>
                        </a:spcBef>
                        <a:spcAft>
                          <a:spcPts val="0"/>
                        </a:spcAft>
                      </a:pPr>
                      <a:r>
                        <a:rPr lang="en-US" sz="2400" b="1" dirty="0" smtClean="0">
                          <a:solidFill>
                            <a:srgbClr val="0432FF"/>
                          </a:solidFill>
                          <a:effectLst/>
                          <a:latin typeface="+mj-lt"/>
                        </a:rPr>
                        <a:t>107.9</a:t>
                      </a:r>
                      <a:endParaRPr lang="en-US" sz="2400" b="1" dirty="0">
                        <a:solidFill>
                          <a:srgbClr val="0432FF"/>
                        </a:solidFill>
                        <a:effectLst/>
                        <a:latin typeface="+mj-lt"/>
                        <a:ea typeface="Calibri"/>
                        <a:cs typeface="Times New Roman"/>
                      </a:endParaRPr>
                    </a:p>
                  </a:txBody>
                  <a:tcPr marL="127202" marR="127202" marT="0" marB="0"/>
                </a:tc>
              </a:tr>
              <a:tr h="509330">
                <a:tc>
                  <a:txBody>
                    <a:bodyPr/>
                    <a:lstStyle/>
                    <a:p>
                      <a:pPr marL="0" marR="0" algn="l">
                        <a:lnSpc>
                          <a:spcPct val="115000"/>
                        </a:lnSpc>
                        <a:spcBef>
                          <a:spcPts val="0"/>
                        </a:spcBef>
                        <a:spcAft>
                          <a:spcPts val="0"/>
                        </a:spcAft>
                      </a:pPr>
                      <a:r>
                        <a:rPr lang="en-US" sz="2400" b="1" dirty="0" smtClean="0">
                          <a:solidFill>
                            <a:srgbClr val="0432FF"/>
                          </a:solidFill>
                          <a:effectLst/>
                          <a:latin typeface="+mj-lt"/>
                        </a:rPr>
                        <a:t>2h plasma</a:t>
                      </a:r>
                      <a:r>
                        <a:rPr lang="en-US" sz="2400" b="1" baseline="0" dirty="0" smtClean="0">
                          <a:solidFill>
                            <a:srgbClr val="0432FF"/>
                          </a:solidFill>
                          <a:effectLst/>
                          <a:latin typeface="+mj-lt"/>
                        </a:rPr>
                        <a:t> glucose, mg/dL</a:t>
                      </a:r>
                      <a:endParaRPr lang="en-US" sz="2400" b="1" dirty="0">
                        <a:solidFill>
                          <a:srgbClr val="0432FF"/>
                        </a:solidFill>
                        <a:effectLst/>
                        <a:latin typeface="+mj-lt"/>
                        <a:ea typeface="Calibri"/>
                        <a:cs typeface="Times New Roman"/>
                      </a:endParaRPr>
                    </a:p>
                  </a:txBody>
                  <a:tcPr marL="127202" marR="127202" marT="0" marB="0"/>
                </a:tc>
                <a:tc>
                  <a:txBody>
                    <a:bodyPr/>
                    <a:lstStyle/>
                    <a:p>
                      <a:pPr marL="0" marR="0" algn="ctr">
                        <a:lnSpc>
                          <a:spcPct val="115000"/>
                        </a:lnSpc>
                        <a:spcBef>
                          <a:spcPts val="0"/>
                        </a:spcBef>
                        <a:spcAft>
                          <a:spcPts val="0"/>
                        </a:spcAft>
                      </a:pPr>
                      <a:r>
                        <a:rPr lang="en-US" sz="2400" b="1" dirty="0" smtClean="0">
                          <a:solidFill>
                            <a:srgbClr val="0432FF"/>
                          </a:solidFill>
                          <a:effectLst/>
                          <a:latin typeface="+mj-lt"/>
                        </a:rPr>
                        <a:t>137.2</a:t>
                      </a:r>
                      <a:endParaRPr lang="en-US" sz="2400" b="1" dirty="0">
                        <a:solidFill>
                          <a:srgbClr val="0432FF"/>
                        </a:solidFill>
                        <a:effectLst/>
                        <a:latin typeface="+mj-lt"/>
                        <a:ea typeface="Calibri"/>
                        <a:cs typeface="Times New Roman"/>
                      </a:endParaRPr>
                    </a:p>
                  </a:txBody>
                  <a:tcPr marL="127202" marR="127202" marT="0" marB="0"/>
                </a:tc>
              </a:tr>
              <a:tr h="509330">
                <a:tc>
                  <a:txBody>
                    <a:bodyPr/>
                    <a:lstStyle/>
                    <a:p>
                      <a:pPr marL="0" marR="0" algn="l">
                        <a:lnSpc>
                          <a:spcPct val="115000"/>
                        </a:lnSpc>
                        <a:spcBef>
                          <a:spcPts val="0"/>
                        </a:spcBef>
                        <a:spcAft>
                          <a:spcPts val="0"/>
                        </a:spcAft>
                      </a:pPr>
                      <a:r>
                        <a:rPr lang="en-US" sz="2400" b="1" dirty="0" smtClean="0">
                          <a:solidFill>
                            <a:srgbClr val="0432FF"/>
                          </a:solidFill>
                          <a:effectLst/>
                          <a:latin typeface="+mj-lt"/>
                        </a:rPr>
                        <a:t>A1c, %</a:t>
                      </a:r>
                      <a:endParaRPr lang="en-US" sz="2400" b="1" dirty="0">
                        <a:solidFill>
                          <a:srgbClr val="0432FF"/>
                        </a:solidFill>
                        <a:effectLst/>
                        <a:latin typeface="+mj-lt"/>
                        <a:ea typeface="Calibri"/>
                        <a:cs typeface="Times New Roman"/>
                      </a:endParaRPr>
                    </a:p>
                  </a:txBody>
                  <a:tcPr marL="127202" marR="127202" marT="0" marB="0"/>
                </a:tc>
                <a:tc>
                  <a:txBody>
                    <a:bodyPr/>
                    <a:lstStyle/>
                    <a:p>
                      <a:pPr marL="0" marR="0" algn="ctr">
                        <a:lnSpc>
                          <a:spcPct val="115000"/>
                        </a:lnSpc>
                        <a:spcBef>
                          <a:spcPts val="0"/>
                        </a:spcBef>
                        <a:spcAft>
                          <a:spcPts val="0"/>
                        </a:spcAft>
                      </a:pPr>
                      <a:r>
                        <a:rPr lang="en-US" sz="2400" b="1" dirty="0" smtClean="0">
                          <a:solidFill>
                            <a:srgbClr val="0432FF"/>
                          </a:solidFill>
                          <a:effectLst/>
                          <a:latin typeface="+mj-lt"/>
                        </a:rPr>
                        <a:t>5.91</a:t>
                      </a:r>
                      <a:endParaRPr lang="en-US" sz="2400" b="1" dirty="0">
                        <a:solidFill>
                          <a:srgbClr val="0432FF"/>
                        </a:solidFill>
                        <a:effectLst/>
                        <a:latin typeface="+mj-lt"/>
                        <a:ea typeface="Calibri"/>
                        <a:cs typeface="Times New Roman"/>
                      </a:endParaRPr>
                    </a:p>
                  </a:txBody>
                  <a:tcPr marL="127202" marR="127202" marT="0" marB="0"/>
                </a:tc>
              </a:tr>
            </a:tbl>
          </a:graphicData>
        </a:graphic>
      </p:graphicFrame>
      <p:sp>
        <p:nvSpPr>
          <p:cNvPr id="5" name="Slide Number Placeholder 3"/>
          <p:cNvSpPr>
            <a:spLocks noGrp="1"/>
          </p:cNvSpPr>
          <p:nvPr>
            <p:ph type="sldNum" sz="quarter" idx="4"/>
          </p:nvPr>
        </p:nvSpPr>
        <p:spPr>
          <a:xfrm>
            <a:off x="10440421" y="6470644"/>
            <a:ext cx="1312025" cy="365125"/>
          </a:xfrm>
        </p:spPr>
        <p:txBody>
          <a:bodyPr/>
          <a:lstStyle/>
          <a:p>
            <a:fld id="{2AE31571-6A1C-E747-8DB7-FFF252CB61F7}" type="slidenum">
              <a:rPr lang="en-US" smtClean="0"/>
              <a:pPr/>
              <a:t>15</a:t>
            </a:fld>
            <a:endParaRPr lang="en-US"/>
          </a:p>
        </p:txBody>
      </p:sp>
    </p:spTree>
    <p:extLst>
      <p:ext uri="{BB962C8B-B14F-4D97-AF65-F5344CB8AC3E}">
        <p14:creationId xmlns:p14="http://schemas.microsoft.com/office/powerpoint/2010/main" val="8816543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	</a:t>
            </a:r>
            <a:r>
              <a:rPr lang="en-US" dirty="0" smtClean="0"/>
              <a:t>    </a:t>
            </a:r>
            <a:r>
              <a:rPr lang="en-US" i="1" dirty="0" smtClean="0"/>
              <a:t>At-Risk-For-Diabetes</a:t>
            </a:r>
            <a:r>
              <a:rPr lang="en-US" dirty="0" smtClean="0"/>
              <a:t> Population at baseline</a:t>
            </a:r>
            <a:endParaRPr lang="en-US" dirty="0"/>
          </a:p>
        </p:txBody>
      </p:sp>
      <p:sp>
        <p:nvSpPr>
          <p:cNvPr id="4" name="Oval 3"/>
          <p:cNvSpPr/>
          <p:nvPr/>
        </p:nvSpPr>
        <p:spPr>
          <a:xfrm>
            <a:off x="2049317" y="2269983"/>
            <a:ext cx="2581637" cy="2472974"/>
          </a:xfrm>
          <a:prstGeom prst="ellipse">
            <a:avLst/>
          </a:prstGeom>
          <a:solidFill>
            <a:srgbClr val="00B0F0">
              <a:alpha val="40000"/>
            </a:srgbClr>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sz="2400" dirty="0" smtClean="0">
                <a:solidFill>
                  <a:schemeClr val="tx1"/>
                </a:solidFill>
              </a:rPr>
              <a:t>IFG</a:t>
            </a:r>
          </a:p>
          <a:p>
            <a:pPr algn="r"/>
            <a:endParaRPr lang="en-US" sz="2400" dirty="0" smtClean="0">
              <a:solidFill>
                <a:schemeClr val="tx1"/>
              </a:solidFill>
            </a:endParaRPr>
          </a:p>
          <a:p>
            <a:pPr algn="r"/>
            <a:endParaRPr lang="en-US" sz="2400" dirty="0" smtClean="0"/>
          </a:p>
          <a:p>
            <a:pPr algn="r"/>
            <a:endParaRPr lang="en-US" sz="2400" dirty="0"/>
          </a:p>
          <a:p>
            <a:pPr algn="r"/>
            <a:endParaRPr lang="en-US" sz="2400" dirty="0"/>
          </a:p>
        </p:txBody>
      </p:sp>
      <p:sp>
        <p:nvSpPr>
          <p:cNvPr id="5" name="Oval 4"/>
          <p:cNvSpPr/>
          <p:nvPr/>
        </p:nvSpPr>
        <p:spPr>
          <a:xfrm>
            <a:off x="906890" y="2269983"/>
            <a:ext cx="2667875" cy="2472974"/>
          </a:xfrm>
          <a:prstGeom prst="ellipse">
            <a:avLst/>
          </a:prstGeom>
          <a:solidFill>
            <a:srgbClr val="00B0F0">
              <a:alpha val="40000"/>
            </a:srgbClr>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2400" dirty="0" smtClean="0">
                <a:solidFill>
                  <a:schemeClr val="tx1"/>
                </a:solidFill>
              </a:rPr>
              <a:t>IA1C</a:t>
            </a:r>
          </a:p>
          <a:p>
            <a:endParaRPr lang="en-US" dirty="0" smtClean="0">
              <a:solidFill>
                <a:schemeClr val="tx1"/>
              </a:solidFill>
            </a:endParaRPr>
          </a:p>
          <a:p>
            <a:endParaRPr lang="en-US" sz="2400" dirty="0" smtClean="0"/>
          </a:p>
          <a:p>
            <a:endParaRPr lang="en-US" sz="2400" dirty="0"/>
          </a:p>
          <a:p>
            <a:endParaRPr lang="en-US" sz="2400" dirty="0"/>
          </a:p>
        </p:txBody>
      </p:sp>
      <p:sp>
        <p:nvSpPr>
          <p:cNvPr id="6" name="Oval 5"/>
          <p:cNvSpPr/>
          <p:nvPr/>
        </p:nvSpPr>
        <p:spPr>
          <a:xfrm>
            <a:off x="1736617" y="3647025"/>
            <a:ext cx="2258667" cy="2080244"/>
          </a:xfrm>
          <a:prstGeom prst="ellipse">
            <a:avLst/>
          </a:prstGeom>
          <a:solidFill>
            <a:srgbClr val="00B0F0">
              <a:alpha val="40000"/>
            </a:srgbClr>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smtClean="0"/>
          </a:p>
          <a:p>
            <a:pPr algn="ctr"/>
            <a:endParaRPr lang="en-US" sz="2400" dirty="0"/>
          </a:p>
          <a:p>
            <a:pPr algn="ctr"/>
            <a:endParaRPr lang="en-US" sz="2400" dirty="0" smtClean="0"/>
          </a:p>
          <a:p>
            <a:pPr algn="ctr"/>
            <a:endParaRPr lang="en-US" sz="2400" dirty="0" smtClean="0">
              <a:solidFill>
                <a:schemeClr val="tx1"/>
              </a:solidFill>
            </a:endParaRPr>
          </a:p>
          <a:p>
            <a:pPr algn="ctr"/>
            <a:endParaRPr lang="en-US" sz="2400" dirty="0">
              <a:solidFill>
                <a:schemeClr val="tx1"/>
              </a:solidFill>
            </a:endParaRPr>
          </a:p>
          <a:p>
            <a:pPr algn="ctr"/>
            <a:r>
              <a:rPr lang="en-US" sz="2400" dirty="0" smtClean="0">
                <a:solidFill>
                  <a:schemeClr val="tx1"/>
                </a:solidFill>
              </a:rPr>
              <a:t>IGT</a:t>
            </a:r>
          </a:p>
          <a:p>
            <a:pPr algn="ctr"/>
            <a:endParaRPr lang="en-US" dirty="0">
              <a:solidFill>
                <a:schemeClr val="tx1"/>
              </a:solidFill>
            </a:endParaRPr>
          </a:p>
        </p:txBody>
      </p:sp>
      <p:pic>
        <p:nvPicPr>
          <p:cNvPr id="7" name="Picture 6" descr="d2d logo - wo white backgroun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7280" y="425949"/>
            <a:ext cx="1421306" cy="829096"/>
          </a:xfrm>
          <a:prstGeom prst="rect">
            <a:avLst/>
          </a:prstGeom>
        </p:spPr>
      </p:pic>
      <p:sp>
        <p:nvSpPr>
          <p:cNvPr id="10" name="TextBox 9"/>
          <p:cNvSpPr txBox="1"/>
          <p:nvPr/>
        </p:nvSpPr>
        <p:spPr>
          <a:xfrm>
            <a:off x="2494965" y="3084373"/>
            <a:ext cx="652744" cy="369332"/>
          </a:xfrm>
          <a:prstGeom prst="rect">
            <a:avLst/>
          </a:prstGeom>
          <a:noFill/>
        </p:spPr>
        <p:txBody>
          <a:bodyPr wrap="none" rtlCol="0">
            <a:spAutoFit/>
          </a:bodyPr>
          <a:lstStyle/>
          <a:p>
            <a:pPr algn="ctr"/>
            <a:r>
              <a:rPr lang="en-US" dirty="0" smtClean="0">
                <a:solidFill>
                  <a:schemeClr val="accent2">
                    <a:lumMod val="50000"/>
                  </a:schemeClr>
                </a:solidFill>
              </a:rPr>
              <a:t>1188</a:t>
            </a:r>
            <a:endParaRPr lang="en-US" dirty="0">
              <a:solidFill>
                <a:schemeClr val="accent2">
                  <a:lumMod val="50000"/>
                </a:schemeClr>
              </a:solidFill>
            </a:endParaRPr>
          </a:p>
        </p:txBody>
      </p:sp>
      <p:sp>
        <p:nvSpPr>
          <p:cNvPr id="11" name="TextBox 10"/>
          <p:cNvSpPr txBox="1"/>
          <p:nvPr/>
        </p:nvSpPr>
        <p:spPr>
          <a:xfrm>
            <a:off x="2553476" y="3874261"/>
            <a:ext cx="535724" cy="369332"/>
          </a:xfrm>
          <a:prstGeom prst="rect">
            <a:avLst/>
          </a:prstGeom>
          <a:noFill/>
        </p:spPr>
        <p:txBody>
          <a:bodyPr wrap="none" rtlCol="0">
            <a:spAutoFit/>
          </a:bodyPr>
          <a:lstStyle/>
          <a:p>
            <a:pPr algn="ctr"/>
            <a:r>
              <a:rPr lang="en-US" dirty="0" smtClean="0">
                <a:solidFill>
                  <a:schemeClr val="accent2">
                    <a:lumMod val="50000"/>
                  </a:schemeClr>
                </a:solidFill>
              </a:rPr>
              <a:t>848</a:t>
            </a:r>
            <a:endParaRPr lang="en-US" dirty="0">
              <a:solidFill>
                <a:schemeClr val="accent2">
                  <a:lumMod val="50000"/>
                </a:schemeClr>
              </a:solidFill>
            </a:endParaRPr>
          </a:p>
        </p:txBody>
      </p:sp>
      <p:sp>
        <p:nvSpPr>
          <p:cNvPr id="12" name="TextBox 11"/>
          <p:cNvSpPr txBox="1"/>
          <p:nvPr/>
        </p:nvSpPr>
        <p:spPr>
          <a:xfrm>
            <a:off x="1887439" y="4263115"/>
            <a:ext cx="535724" cy="369332"/>
          </a:xfrm>
          <a:prstGeom prst="rect">
            <a:avLst/>
          </a:prstGeom>
          <a:noFill/>
        </p:spPr>
        <p:txBody>
          <a:bodyPr wrap="none" rtlCol="0">
            <a:spAutoFit/>
          </a:bodyPr>
          <a:lstStyle/>
          <a:p>
            <a:pPr algn="ctr"/>
            <a:r>
              <a:rPr lang="en-US" dirty="0" smtClean="0">
                <a:solidFill>
                  <a:schemeClr val="accent2">
                    <a:lumMod val="50000"/>
                  </a:schemeClr>
                </a:solidFill>
              </a:rPr>
              <a:t>242</a:t>
            </a:r>
            <a:endParaRPr lang="en-US" dirty="0">
              <a:solidFill>
                <a:schemeClr val="accent2">
                  <a:lumMod val="50000"/>
                </a:schemeClr>
              </a:solidFill>
            </a:endParaRPr>
          </a:p>
        </p:txBody>
      </p:sp>
      <p:sp>
        <p:nvSpPr>
          <p:cNvPr id="13" name="TextBox 12"/>
          <p:cNvSpPr txBox="1"/>
          <p:nvPr/>
        </p:nvSpPr>
        <p:spPr>
          <a:xfrm>
            <a:off x="3175765" y="4263115"/>
            <a:ext cx="535724" cy="369332"/>
          </a:xfrm>
          <a:prstGeom prst="rect">
            <a:avLst/>
          </a:prstGeom>
          <a:noFill/>
        </p:spPr>
        <p:txBody>
          <a:bodyPr wrap="none" rtlCol="0">
            <a:spAutoFit/>
          </a:bodyPr>
          <a:lstStyle/>
          <a:p>
            <a:pPr algn="ctr"/>
            <a:r>
              <a:rPr lang="en-US" dirty="0" smtClean="0">
                <a:solidFill>
                  <a:schemeClr val="accent2">
                    <a:lumMod val="50000"/>
                  </a:schemeClr>
                </a:solidFill>
              </a:rPr>
              <a:t>145</a:t>
            </a:r>
            <a:endParaRPr lang="en-US" dirty="0">
              <a:solidFill>
                <a:schemeClr val="accent2">
                  <a:lumMod val="50000"/>
                </a:schemeClr>
              </a:solidFill>
            </a:endParaRPr>
          </a:p>
        </p:txBody>
      </p:sp>
      <p:sp>
        <p:nvSpPr>
          <p:cNvPr id="14" name="TextBox 13"/>
          <p:cNvSpPr txBox="1"/>
          <p:nvPr/>
        </p:nvSpPr>
        <p:spPr>
          <a:xfrm>
            <a:off x="5773381" y="2462864"/>
            <a:ext cx="4562124" cy="338554"/>
          </a:xfrm>
          <a:prstGeom prst="rect">
            <a:avLst/>
          </a:prstGeom>
          <a:noFill/>
        </p:spPr>
        <p:txBody>
          <a:bodyPr wrap="square" rtlCol="0">
            <a:spAutoFit/>
          </a:bodyPr>
          <a:lstStyle/>
          <a:p>
            <a:r>
              <a:rPr lang="en-US" sz="1600" dirty="0" smtClean="0">
                <a:latin typeface="Calibri Light" panose="020F0302020204030204" pitchFamily="34" charset="0"/>
              </a:rPr>
              <a:t>IA1c, impaired Hemoglobin A1c (5.7 to 6.4%)</a:t>
            </a:r>
          </a:p>
        </p:txBody>
      </p:sp>
      <p:sp>
        <p:nvSpPr>
          <p:cNvPr id="15" name="TextBox 14"/>
          <p:cNvSpPr txBox="1"/>
          <p:nvPr/>
        </p:nvSpPr>
        <p:spPr>
          <a:xfrm>
            <a:off x="5773381" y="3453705"/>
            <a:ext cx="5167086" cy="338554"/>
          </a:xfrm>
          <a:prstGeom prst="rect">
            <a:avLst/>
          </a:prstGeom>
          <a:noFill/>
        </p:spPr>
        <p:txBody>
          <a:bodyPr wrap="square" rtlCol="0">
            <a:spAutoFit/>
          </a:bodyPr>
          <a:lstStyle/>
          <a:p>
            <a:r>
              <a:rPr lang="en-US" sz="1600" dirty="0" smtClean="0">
                <a:latin typeface="Calibri Light" panose="020F0302020204030204" pitchFamily="34" charset="0"/>
              </a:rPr>
              <a:t>IGT, impaired glucose tolerance (2h glucose 140 to 199 mg/d</a:t>
            </a:r>
          </a:p>
        </p:txBody>
      </p:sp>
      <p:sp>
        <p:nvSpPr>
          <p:cNvPr id="16" name="TextBox 15"/>
          <p:cNvSpPr txBox="1"/>
          <p:nvPr/>
        </p:nvSpPr>
        <p:spPr>
          <a:xfrm>
            <a:off x="5773381" y="2958654"/>
            <a:ext cx="4562124" cy="338554"/>
          </a:xfrm>
          <a:prstGeom prst="rect">
            <a:avLst/>
          </a:prstGeom>
          <a:noFill/>
        </p:spPr>
        <p:txBody>
          <a:bodyPr wrap="square" rtlCol="0">
            <a:spAutoFit/>
          </a:bodyPr>
          <a:lstStyle/>
          <a:p>
            <a:r>
              <a:rPr lang="en-US" sz="1600" dirty="0" smtClean="0">
                <a:latin typeface="Calibri Light" panose="020F0302020204030204" pitchFamily="34" charset="0"/>
              </a:rPr>
              <a:t>IFG, impaired fasting glucose (100 to 125 mg/dL)</a:t>
            </a:r>
          </a:p>
        </p:txBody>
      </p:sp>
      <p:sp>
        <p:nvSpPr>
          <p:cNvPr id="24" name="TextBox 23"/>
          <p:cNvSpPr txBox="1"/>
          <p:nvPr/>
        </p:nvSpPr>
        <p:spPr>
          <a:xfrm>
            <a:off x="1408396" y="3127931"/>
            <a:ext cx="535724" cy="369332"/>
          </a:xfrm>
          <a:prstGeom prst="rect">
            <a:avLst/>
          </a:prstGeom>
          <a:noFill/>
        </p:spPr>
        <p:txBody>
          <a:bodyPr wrap="none" rtlCol="0">
            <a:spAutoFit/>
          </a:bodyPr>
          <a:lstStyle/>
          <a:p>
            <a:pPr algn="ctr"/>
            <a:r>
              <a:rPr lang="en-US" dirty="0" smtClean="0">
                <a:solidFill>
                  <a:schemeClr val="accent2">
                    <a:lumMod val="50000"/>
                  </a:schemeClr>
                </a:solidFill>
              </a:rPr>
              <a:t>516</a:t>
            </a:r>
            <a:endParaRPr lang="en-US" dirty="0">
              <a:solidFill>
                <a:schemeClr val="accent2">
                  <a:lumMod val="50000"/>
                </a:schemeClr>
              </a:solidFill>
            </a:endParaRPr>
          </a:p>
        </p:txBody>
      </p:sp>
      <p:sp>
        <p:nvSpPr>
          <p:cNvPr id="26" name="TextBox 25"/>
          <p:cNvSpPr txBox="1"/>
          <p:nvPr/>
        </p:nvSpPr>
        <p:spPr>
          <a:xfrm>
            <a:off x="3717157" y="3084373"/>
            <a:ext cx="535724" cy="369332"/>
          </a:xfrm>
          <a:prstGeom prst="rect">
            <a:avLst/>
          </a:prstGeom>
          <a:noFill/>
        </p:spPr>
        <p:txBody>
          <a:bodyPr wrap="none" rtlCol="0">
            <a:spAutoFit/>
          </a:bodyPr>
          <a:lstStyle/>
          <a:p>
            <a:pPr algn="ctr"/>
            <a:r>
              <a:rPr lang="en-US" dirty="0" smtClean="0">
                <a:solidFill>
                  <a:schemeClr val="accent2">
                    <a:lumMod val="50000"/>
                  </a:schemeClr>
                </a:solidFill>
              </a:rPr>
              <a:t>315</a:t>
            </a:r>
            <a:endParaRPr lang="en-US" dirty="0">
              <a:solidFill>
                <a:schemeClr val="accent2">
                  <a:lumMod val="50000"/>
                </a:schemeClr>
              </a:solidFill>
            </a:endParaRPr>
          </a:p>
        </p:txBody>
      </p:sp>
      <p:sp>
        <p:nvSpPr>
          <p:cNvPr id="29" name="TextBox 28"/>
          <p:cNvSpPr txBox="1"/>
          <p:nvPr/>
        </p:nvSpPr>
        <p:spPr>
          <a:xfrm>
            <a:off x="2616532" y="4830747"/>
            <a:ext cx="418704" cy="369332"/>
          </a:xfrm>
          <a:prstGeom prst="rect">
            <a:avLst/>
          </a:prstGeom>
          <a:noFill/>
        </p:spPr>
        <p:txBody>
          <a:bodyPr wrap="none" rtlCol="0">
            <a:spAutoFit/>
          </a:bodyPr>
          <a:lstStyle/>
          <a:p>
            <a:pPr algn="ctr"/>
            <a:r>
              <a:rPr lang="en-US" dirty="0" smtClean="0">
                <a:solidFill>
                  <a:schemeClr val="accent2">
                    <a:lumMod val="50000"/>
                  </a:schemeClr>
                </a:solidFill>
              </a:rPr>
              <a:t>35</a:t>
            </a:r>
            <a:endParaRPr lang="en-US" dirty="0">
              <a:solidFill>
                <a:schemeClr val="accent2">
                  <a:lumMod val="50000"/>
                </a:schemeClr>
              </a:solidFill>
            </a:endParaRPr>
          </a:p>
        </p:txBody>
      </p:sp>
      <p:sp>
        <p:nvSpPr>
          <p:cNvPr id="30" name="TextBox 29"/>
          <p:cNvSpPr txBox="1"/>
          <p:nvPr/>
        </p:nvSpPr>
        <p:spPr>
          <a:xfrm>
            <a:off x="4329990" y="5408711"/>
            <a:ext cx="1029064" cy="369332"/>
          </a:xfrm>
          <a:prstGeom prst="rect">
            <a:avLst/>
          </a:prstGeom>
          <a:noFill/>
        </p:spPr>
        <p:txBody>
          <a:bodyPr wrap="none" rtlCol="0">
            <a:spAutoFit/>
          </a:bodyPr>
          <a:lstStyle/>
          <a:p>
            <a:pPr algn="ctr"/>
            <a:r>
              <a:rPr lang="en-US" dirty="0" smtClean="0">
                <a:solidFill>
                  <a:schemeClr val="accent2">
                    <a:lumMod val="50000"/>
                  </a:schemeClr>
                </a:solidFill>
              </a:rPr>
              <a:t>NGT, 153</a:t>
            </a:r>
            <a:endParaRPr lang="en-US" dirty="0">
              <a:solidFill>
                <a:schemeClr val="accent2">
                  <a:lumMod val="50000"/>
                </a:schemeClr>
              </a:solidFill>
            </a:endParaRPr>
          </a:p>
        </p:txBody>
      </p:sp>
      <p:sp>
        <p:nvSpPr>
          <p:cNvPr id="33" name="TextBox 32"/>
          <p:cNvSpPr txBox="1"/>
          <p:nvPr/>
        </p:nvSpPr>
        <p:spPr>
          <a:xfrm>
            <a:off x="5773381" y="3945574"/>
            <a:ext cx="5167086" cy="338554"/>
          </a:xfrm>
          <a:prstGeom prst="rect">
            <a:avLst/>
          </a:prstGeom>
          <a:noFill/>
        </p:spPr>
        <p:txBody>
          <a:bodyPr wrap="square" rtlCol="0">
            <a:spAutoFit/>
          </a:bodyPr>
          <a:lstStyle/>
          <a:p>
            <a:r>
              <a:rPr lang="en-US" sz="1600" dirty="0" smtClean="0">
                <a:latin typeface="Calibri Light" panose="020F0302020204030204" pitchFamily="34" charset="0"/>
              </a:rPr>
              <a:t>NGT, normal glucose tolerance (FGP, A1c, 2hPG all normal)</a:t>
            </a:r>
          </a:p>
        </p:txBody>
      </p:sp>
    </p:spTree>
    <p:extLst>
      <p:ext uri="{BB962C8B-B14F-4D97-AF65-F5344CB8AC3E}">
        <p14:creationId xmlns:p14="http://schemas.microsoft.com/office/powerpoint/2010/main" val="5307497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Safety</a:t>
            </a:r>
            <a:endParaRPr lang="en-US" dirty="0"/>
          </a:p>
        </p:txBody>
      </p:sp>
      <p:sp>
        <p:nvSpPr>
          <p:cNvPr id="3" name="Content Placeholder 2"/>
          <p:cNvSpPr>
            <a:spLocks noGrp="1"/>
          </p:cNvSpPr>
          <p:nvPr>
            <p:ph idx="1"/>
          </p:nvPr>
        </p:nvSpPr>
        <p:spPr/>
        <p:txBody>
          <a:bodyPr>
            <a:normAutofit/>
          </a:bodyPr>
          <a:lstStyle/>
          <a:p>
            <a:pPr marL="0" indent="0">
              <a:buNone/>
            </a:pPr>
            <a:endParaRPr lang="en-US" sz="2800" dirty="0" smtClean="0">
              <a:latin typeface="+mj-lt"/>
            </a:endParaRPr>
          </a:p>
          <a:p>
            <a:pPr>
              <a:buFont typeface="Wingdings" charset="2"/>
              <a:buChar char="ü"/>
            </a:pPr>
            <a:endParaRPr lang="en-US" sz="2800" dirty="0" smtClean="0">
              <a:solidFill>
                <a:schemeClr val="tx1"/>
              </a:solidFill>
              <a:latin typeface="+mj-lt"/>
            </a:endParaRPr>
          </a:p>
          <a:p>
            <a:pPr>
              <a:buFont typeface="Wingdings" charset="2"/>
              <a:buChar char="ü"/>
            </a:pPr>
            <a:r>
              <a:rPr lang="en-US" sz="2800" dirty="0" smtClean="0">
                <a:solidFill>
                  <a:schemeClr val="tx1"/>
                </a:solidFill>
                <a:latin typeface="+mj-lt"/>
              </a:rPr>
              <a:t> Serious Adverse Events (SAE) as expected for population</a:t>
            </a:r>
          </a:p>
          <a:p>
            <a:pPr>
              <a:buFont typeface="Wingdings" charset="2"/>
              <a:buChar char="ü"/>
            </a:pPr>
            <a:r>
              <a:rPr lang="en-US" sz="2800" dirty="0">
                <a:solidFill>
                  <a:schemeClr val="tx1"/>
                </a:solidFill>
                <a:latin typeface="+mj-lt"/>
              </a:rPr>
              <a:t> </a:t>
            </a:r>
            <a:r>
              <a:rPr lang="en-US" sz="2800" dirty="0" smtClean="0">
                <a:solidFill>
                  <a:schemeClr val="tx1"/>
                </a:solidFill>
                <a:latin typeface="+mj-lt"/>
              </a:rPr>
              <a:t>Few cases of nephrolithiasis and even fewer cases of abnormal labs</a:t>
            </a:r>
          </a:p>
        </p:txBody>
      </p:sp>
      <p:sp>
        <p:nvSpPr>
          <p:cNvPr id="4" name="Slide Number Placeholder 3"/>
          <p:cNvSpPr>
            <a:spLocks noGrp="1"/>
          </p:cNvSpPr>
          <p:nvPr>
            <p:ph type="sldNum" sz="quarter" idx="4"/>
          </p:nvPr>
        </p:nvSpPr>
        <p:spPr>
          <a:xfrm>
            <a:off x="10440421" y="6470644"/>
            <a:ext cx="1312025" cy="365125"/>
          </a:xfrm>
        </p:spPr>
        <p:txBody>
          <a:bodyPr/>
          <a:lstStyle/>
          <a:p>
            <a:fld id="{2AE31571-6A1C-E747-8DB7-FFF252CB61F7}" type="slidenum">
              <a:rPr lang="en-US" smtClean="0"/>
              <a:pPr/>
              <a:t>17</a:t>
            </a:fld>
            <a:endParaRPr lang="en-US"/>
          </a:p>
        </p:txBody>
      </p:sp>
    </p:spTree>
    <p:extLst>
      <p:ext uri="{BB962C8B-B14F-4D97-AF65-F5344CB8AC3E}">
        <p14:creationId xmlns:p14="http://schemas.microsoft.com/office/powerpoint/2010/main" val="1292184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Diabetes Outcomes</a:t>
            </a:r>
            <a:endParaRPr lang="en-US" dirty="0"/>
          </a:p>
        </p:txBody>
      </p:sp>
      <p:sp>
        <p:nvSpPr>
          <p:cNvPr id="6" name="Subtitle 5"/>
          <p:cNvSpPr>
            <a:spLocks noGrp="1"/>
          </p:cNvSpPr>
          <p:nvPr>
            <p:ph type="subTitle" idx="1"/>
          </p:nvPr>
        </p:nvSpPr>
        <p:spPr/>
        <p:txBody>
          <a:bodyPr/>
          <a:lstStyle/>
          <a:p>
            <a:endParaRPr lang="en-US" dirty="0"/>
          </a:p>
        </p:txBody>
      </p:sp>
      <p:sp>
        <p:nvSpPr>
          <p:cNvPr id="4" name="Slide Number Placeholder 3"/>
          <p:cNvSpPr>
            <a:spLocks noGrp="1"/>
          </p:cNvSpPr>
          <p:nvPr>
            <p:ph type="sldNum" sz="quarter" idx="4"/>
          </p:nvPr>
        </p:nvSpPr>
        <p:spPr>
          <a:xfrm>
            <a:off x="9900458" y="6535554"/>
            <a:ext cx="1312025" cy="289356"/>
          </a:xfrm>
        </p:spPr>
        <p:txBody>
          <a:bodyPr/>
          <a:lstStyle/>
          <a:p>
            <a:fld id="{2AE31571-6A1C-E747-8DB7-FFF252CB61F7}" type="slidenum">
              <a:rPr lang="en-US" smtClean="0"/>
              <a:pPr/>
              <a:t>18</a:t>
            </a:fld>
            <a:endParaRPr lang="en-US"/>
          </a:p>
        </p:txBody>
      </p:sp>
    </p:spTree>
    <p:extLst>
      <p:ext uri="{BB962C8B-B14F-4D97-AF65-F5344CB8AC3E}">
        <p14:creationId xmlns:p14="http://schemas.microsoft.com/office/powerpoint/2010/main" val="9545224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Diabetes-free Survival (Kaplan-Meier curve)</a:t>
            </a:r>
          </a:p>
        </p:txBody>
      </p:sp>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3061246" y="1426351"/>
            <a:ext cx="5768206" cy="5059116"/>
          </a:xfrm>
        </p:spPr>
      </p:pic>
      <p:sp>
        <p:nvSpPr>
          <p:cNvPr id="5" name="Text Placeholder 4"/>
          <p:cNvSpPr>
            <a:spLocks noGrp="1"/>
          </p:cNvSpPr>
          <p:nvPr>
            <p:ph type="body" sz="quarter" idx="3"/>
          </p:nvPr>
        </p:nvSpPr>
        <p:spPr>
          <a:xfrm>
            <a:off x="6570132" y="1426351"/>
            <a:ext cx="4585548" cy="1443908"/>
          </a:xfrm>
        </p:spPr>
        <p:txBody>
          <a:bodyPr>
            <a:noAutofit/>
          </a:bodyPr>
          <a:lstStyle/>
          <a:p>
            <a:r>
              <a:rPr lang="en-US" sz="2800" cap="none" dirty="0" smtClean="0"/>
              <a:t>Limited duration of exposure to </a:t>
            </a:r>
            <a:r>
              <a:rPr lang="en-US" sz="2800" cap="none" smtClean="0"/>
              <a:t>the intervention prior </a:t>
            </a:r>
            <a:r>
              <a:rPr lang="en-US" sz="2800" cap="none" dirty="0" smtClean="0"/>
              <a:t>to development of diabetes</a:t>
            </a:r>
            <a:endParaRPr lang="en-US" sz="2800" cap="none" dirty="0"/>
          </a:p>
        </p:txBody>
      </p:sp>
      <p:sp>
        <p:nvSpPr>
          <p:cNvPr id="14" name="TextBox 13"/>
          <p:cNvSpPr txBox="1"/>
          <p:nvPr/>
        </p:nvSpPr>
        <p:spPr>
          <a:xfrm>
            <a:off x="2585545" y="115614"/>
            <a:ext cx="184731" cy="369332"/>
          </a:xfrm>
          <a:prstGeom prst="rect">
            <a:avLst/>
          </a:prstGeom>
          <a:noFill/>
        </p:spPr>
        <p:txBody>
          <a:bodyPr wrap="none" rtlCol="0">
            <a:spAutoFit/>
          </a:bodyPr>
          <a:lstStyle/>
          <a:p>
            <a:endParaRPr lang="en-US" dirty="0"/>
          </a:p>
        </p:txBody>
      </p:sp>
      <p:sp>
        <p:nvSpPr>
          <p:cNvPr id="16" name="TextBox 15"/>
          <p:cNvSpPr txBox="1"/>
          <p:nvPr/>
        </p:nvSpPr>
        <p:spPr>
          <a:xfrm>
            <a:off x="5976681" y="4855691"/>
            <a:ext cx="2590187" cy="523220"/>
          </a:xfrm>
          <a:prstGeom prst="rect">
            <a:avLst/>
          </a:prstGeom>
          <a:noFill/>
        </p:spPr>
        <p:txBody>
          <a:bodyPr wrap="square" rtlCol="0">
            <a:spAutoFit/>
          </a:bodyPr>
          <a:lstStyle/>
          <a:p>
            <a:r>
              <a:rPr lang="en-US" sz="2800" dirty="0" smtClean="0"/>
              <a:t>Event rate: 9.2%</a:t>
            </a:r>
            <a:endParaRPr lang="en-US" sz="2800" dirty="0"/>
          </a:p>
        </p:txBody>
      </p:sp>
      <p:sp>
        <p:nvSpPr>
          <p:cNvPr id="4" name="Rounded Rectangle 3"/>
          <p:cNvSpPr/>
          <p:nvPr/>
        </p:nvSpPr>
        <p:spPr>
          <a:xfrm>
            <a:off x="4305974" y="1591522"/>
            <a:ext cx="1197359" cy="4427914"/>
          </a:xfrm>
          <a:prstGeom prst="roundRect">
            <a:avLst/>
          </a:prstGeom>
          <a:solidFill>
            <a:schemeClr val="accent1">
              <a:lumMod val="20000"/>
              <a:lumOff val="8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7716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blinds(horizontal)">
                                      <p:cBhvr>
                                        <p:cTn id="10"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1097280" y="3788042"/>
            <a:ext cx="9533700" cy="537070"/>
          </a:xfrm>
          <a:prstGeom prst="rect">
            <a:avLst/>
          </a:prstGeom>
        </p:spPr>
        <p:txBody>
          <a:bodyPr wrap="none">
            <a:spAutoFit/>
          </a:bodyPr>
          <a:lstStyle/>
          <a:p>
            <a:r>
              <a:rPr lang="en-US" sz="3400" dirty="0" smtClean="0">
                <a:solidFill>
                  <a:schemeClr val="tx1"/>
                </a:solidFill>
              </a:rPr>
              <a:t>Data as of June 30, 2017 | mean follow-up 23.1 months</a:t>
            </a:r>
            <a:endParaRPr lang="en-US" sz="3400" dirty="0">
              <a:solidFill>
                <a:schemeClr val="tx1"/>
              </a:solidFill>
            </a:endParaRPr>
          </a:p>
        </p:txBody>
      </p:sp>
      <p:sp>
        <p:nvSpPr>
          <p:cNvPr id="2" name="Subtitle 1"/>
          <p:cNvSpPr>
            <a:spLocks noGrp="1"/>
          </p:cNvSpPr>
          <p:nvPr>
            <p:ph type="subTitle" idx="1"/>
          </p:nvPr>
        </p:nvSpPr>
        <p:spPr/>
        <p:txBody>
          <a:bodyPr/>
          <a:lstStyle/>
          <a:p>
            <a:endParaRPr lang="en-US"/>
          </a:p>
        </p:txBody>
      </p:sp>
    </p:spTree>
    <p:extLst>
      <p:ext uri="{BB962C8B-B14F-4D97-AF65-F5344CB8AC3E}">
        <p14:creationId xmlns:p14="http://schemas.microsoft.com/office/powerpoint/2010/main" val="6736407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AEAAQAAAAAAAAbjAAAAJDM5OTdmYjM2LTlhMjgtNGQ4ZS1hZmExLTYwMDYzZjNhMTQ1ZQ.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4933" y="1419121"/>
            <a:ext cx="8263467" cy="4735511"/>
          </a:xfrm>
          <a:prstGeom prst="rect">
            <a:avLst/>
          </a:prstGeom>
        </p:spPr>
      </p:pic>
      <p:pic>
        <p:nvPicPr>
          <p:cNvPr id="13" name="Picture 12" descr="d2d logo - wo white backgroun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34737" y="3897782"/>
            <a:ext cx="684478" cy="399279"/>
          </a:xfrm>
          <a:prstGeom prst="rect">
            <a:avLst/>
          </a:prstGeom>
        </p:spPr>
      </p:pic>
      <p:cxnSp>
        <p:nvCxnSpPr>
          <p:cNvPr id="15" name="Curved Connector 14"/>
          <p:cNvCxnSpPr>
            <a:stCxn id="13" idx="3"/>
          </p:cNvCxnSpPr>
          <p:nvPr/>
        </p:nvCxnSpPr>
        <p:spPr>
          <a:xfrm>
            <a:off x="4319215" y="4097422"/>
            <a:ext cx="997856" cy="660846"/>
          </a:xfrm>
          <a:prstGeom prst="curvedConnector3">
            <a:avLst>
              <a:gd name="adj1" fmla="val 87333"/>
            </a:avLst>
          </a:prstGeom>
          <a:ln>
            <a:tailEnd type="arrow"/>
          </a:ln>
        </p:spPr>
        <p:style>
          <a:lnRef idx="2">
            <a:schemeClr val="accent1"/>
          </a:lnRef>
          <a:fillRef idx="0">
            <a:schemeClr val="accent1"/>
          </a:fillRef>
          <a:effectRef idx="1">
            <a:schemeClr val="accent1"/>
          </a:effectRef>
          <a:fontRef idx="minor">
            <a:schemeClr val="tx1"/>
          </a:fontRef>
        </p:style>
      </p:cxnSp>
      <p:sp>
        <p:nvSpPr>
          <p:cNvPr id="5" name="Title 4"/>
          <p:cNvSpPr>
            <a:spLocks noGrp="1"/>
          </p:cNvSpPr>
          <p:nvPr>
            <p:ph type="title"/>
          </p:nvPr>
        </p:nvSpPr>
        <p:spPr/>
        <p:txBody>
          <a:bodyPr/>
          <a:lstStyle/>
          <a:p>
            <a:r>
              <a:rPr lang="en-US" dirty="0" smtClean="0"/>
              <a:t>What will the future bring for         ?</a:t>
            </a:r>
            <a:endParaRPr lang="en-US" dirty="0"/>
          </a:p>
        </p:txBody>
      </p:sp>
      <p:sp>
        <p:nvSpPr>
          <p:cNvPr id="3" name="Text Placeholder 2"/>
          <p:cNvSpPr>
            <a:spLocks noGrp="1"/>
          </p:cNvSpPr>
          <p:nvPr>
            <p:ph type="body" idx="1"/>
          </p:nvPr>
        </p:nvSpPr>
        <p:spPr>
          <a:xfrm>
            <a:off x="-203199" y="1419121"/>
            <a:ext cx="6553200" cy="494346"/>
          </a:xfrm>
          <a:solidFill>
            <a:schemeClr val="accent1">
              <a:lumMod val="20000"/>
              <a:lumOff val="80000"/>
            </a:schemeClr>
          </a:solidFill>
        </p:spPr>
        <p:txBody>
          <a:bodyPr>
            <a:normAutofit/>
          </a:bodyPr>
          <a:lstStyle/>
          <a:p>
            <a:pPr algn="r"/>
            <a:r>
              <a:rPr lang="en-US" sz="2800" dirty="0" smtClean="0">
                <a:latin typeface="+mj-lt"/>
              </a:rPr>
              <a:t>Predicting </a:t>
            </a:r>
            <a:r>
              <a:rPr lang="en-US" sz="2800" smtClean="0">
                <a:latin typeface="+mj-lt"/>
              </a:rPr>
              <a:t>the future is tricky</a:t>
            </a:r>
            <a:endParaRPr lang="en-US" sz="2800" dirty="0">
              <a:latin typeface="+mj-lt"/>
            </a:endParaRPr>
          </a:p>
        </p:txBody>
      </p:sp>
      <p:pic>
        <p:nvPicPr>
          <p:cNvPr id="14" name="Picture 13" descr="d2d logo - wo white backgroun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40355" y="543680"/>
            <a:ext cx="1163378" cy="678637"/>
          </a:xfrm>
          <a:prstGeom prst="rect">
            <a:avLst/>
          </a:prstGeom>
        </p:spPr>
      </p:pic>
    </p:spTree>
    <p:extLst>
      <p:ext uri="{BB962C8B-B14F-4D97-AF65-F5344CB8AC3E}">
        <p14:creationId xmlns:p14="http://schemas.microsoft.com/office/powerpoint/2010/main" val="1080846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blinds(horizontal)">
                                      <p:cBhvr>
                                        <p:cTn id="7" dur="500"/>
                                        <p:tgtEl>
                                          <p:spTgt spid="3">
                                            <p:bg/>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blinds(horizontal)">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 D2d still important and relevant?</a:t>
            </a:r>
            <a:endParaRPr lang="en-US" dirty="0"/>
          </a:p>
        </p:txBody>
      </p:sp>
      <p:sp>
        <p:nvSpPr>
          <p:cNvPr id="4" name="Slide Number Placeholder 3"/>
          <p:cNvSpPr>
            <a:spLocks noGrp="1"/>
          </p:cNvSpPr>
          <p:nvPr>
            <p:ph type="sldNum" sz="quarter" idx="4"/>
          </p:nvPr>
        </p:nvSpPr>
        <p:spPr>
          <a:prstGeom prst="rect">
            <a:avLst/>
          </a:prstGeom>
        </p:spPr>
        <p:txBody>
          <a:bodyPr/>
          <a:lstStyle/>
          <a:p>
            <a:fld id="{2AE31571-6A1C-E747-8DB7-FFF252CB61F7}" type="slidenum">
              <a:rPr lang="en-US" smtClean="0"/>
              <a:pPr/>
              <a:t>21</a:t>
            </a:fld>
            <a:endParaRPr lang="en-US"/>
          </a:p>
        </p:txBody>
      </p:sp>
      <p:pic>
        <p:nvPicPr>
          <p:cNvPr id="5" name="Picture 4"/>
          <p:cNvPicPr>
            <a:picLocks noChangeAspect="1"/>
          </p:cNvPicPr>
          <p:nvPr/>
        </p:nvPicPr>
        <p:blipFill>
          <a:blip r:embed="rId3"/>
          <a:stretch>
            <a:fillRect/>
          </a:stretch>
        </p:blipFill>
        <p:spPr>
          <a:xfrm>
            <a:off x="1775249" y="3020399"/>
            <a:ext cx="4445000" cy="1955800"/>
          </a:xfrm>
          <a:prstGeom prst="rect">
            <a:avLst/>
          </a:prstGeom>
        </p:spPr>
      </p:pic>
      <p:pic>
        <p:nvPicPr>
          <p:cNvPr id="7" name="Picture 6"/>
          <p:cNvPicPr>
            <a:picLocks noChangeAspect="1"/>
          </p:cNvPicPr>
          <p:nvPr/>
        </p:nvPicPr>
        <p:blipFill>
          <a:blip r:embed="rId4"/>
          <a:stretch>
            <a:fillRect/>
          </a:stretch>
        </p:blipFill>
        <p:spPr>
          <a:xfrm>
            <a:off x="7865957" y="2421826"/>
            <a:ext cx="3289723" cy="2554373"/>
          </a:xfrm>
          <a:prstGeom prst="rect">
            <a:avLst/>
          </a:prstGeom>
        </p:spPr>
      </p:pic>
      <p:pic>
        <p:nvPicPr>
          <p:cNvPr id="8" name="Picture 7"/>
          <p:cNvPicPr>
            <a:picLocks noChangeAspect="1"/>
          </p:cNvPicPr>
          <p:nvPr/>
        </p:nvPicPr>
        <p:blipFill>
          <a:blip r:embed="rId5"/>
          <a:stretch>
            <a:fillRect/>
          </a:stretch>
        </p:blipFill>
        <p:spPr>
          <a:xfrm>
            <a:off x="4526492" y="1762772"/>
            <a:ext cx="1693757" cy="1127118"/>
          </a:xfrm>
          <a:prstGeom prst="rect">
            <a:avLst/>
          </a:prstGeom>
        </p:spPr>
      </p:pic>
      <p:sp>
        <p:nvSpPr>
          <p:cNvPr id="9" name="Title 1"/>
          <p:cNvSpPr txBox="1">
            <a:spLocks/>
          </p:cNvSpPr>
          <p:nvPr/>
        </p:nvSpPr>
        <p:spPr>
          <a:xfrm>
            <a:off x="1775249" y="2206638"/>
            <a:ext cx="2468880" cy="683252"/>
          </a:xfrm>
          <a:prstGeom prst="rect">
            <a:avLst/>
          </a:prstGeom>
        </p:spPr>
        <p:txBody>
          <a:bodyPr vert="horz" lIns="91440" tIns="45720" rIns="91440" bIns="45720" rtlCol="0" anchor="b">
            <a:normAutofit lnSpcReduction="10000"/>
          </a:bodyPr>
          <a:lstStyle>
            <a:lvl1pPr algn="l" defTabSz="914400" rtl="0" eaLnBrk="1" latinLnBrk="0" hangingPunct="1">
              <a:lnSpc>
                <a:spcPct val="85000"/>
              </a:lnSpc>
              <a:spcBef>
                <a:spcPct val="0"/>
              </a:spcBef>
              <a:buNone/>
              <a:defRPr sz="4400" kern="1200" spc="-50" baseline="0">
                <a:solidFill>
                  <a:schemeClr val="tx1">
                    <a:lumMod val="75000"/>
                    <a:lumOff val="25000"/>
                  </a:schemeClr>
                </a:solidFill>
                <a:latin typeface="+mj-lt"/>
                <a:ea typeface="+mj-ea"/>
                <a:cs typeface="+mj-cs"/>
              </a:defRPr>
            </a:lvl1pPr>
          </a:lstStyle>
          <a:p>
            <a:pPr algn="ctr">
              <a:lnSpc>
                <a:spcPct val="100000"/>
              </a:lnSpc>
            </a:pPr>
            <a:r>
              <a:rPr lang="en-US" sz="4000" dirty="0" smtClean="0">
                <a:solidFill>
                  <a:srgbClr val="0070C0"/>
                </a:solidFill>
              </a:rPr>
              <a:t>DSMB</a:t>
            </a:r>
            <a:endParaRPr lang="en-US" sz="4000" dirty="0">
              <a:solidFill>
                <a:srgbClr val="0070C0"/>
              </a:solidFill>
            </a:endParaRPr>
          </a:p>
        </p:txBody>
      </p:sp>
      <p:pic>
        <p:nvPicPr>
          <p:cNvPr id="10" name="Picture 9"/>
          <p:cNvPicPr>
            <a:picLocks noChangeAspect="1"/>
          </p:cNvPicPr>
          <p:nvPr/>
        </p:nvPicPr>
        <p:blipFill>
          <a:blip r:embed="rId6"/>
          <a:stretch>
            <a:fillRect/>
          </a:stretch>
        </p:blipFill>
        <p:spPr>
          <a:xfrm>
            <a:off x="7865957" y="3265933"/>
            <a:ext cx="1710266" cy="1710266"/>
          </a:xfrm>
          <a:prstGeom prst="rect">
            <a:avLst/>
          </a:prstGeom>
        </p:spPr>
      </p:pic>
    </p:spTree>
    <p:extLst>
      <p:ext uri="{BB962C8B-B14F-4D97-AF65-F5344CB8AC3E}">
        <p14:creationId xmlns:p14="http://schemas.microsoft.com/office/powerpoint/2010/main" val="13508252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linds(horizontal)">
                                      <p:cBhvr>
                                        <p:cTn id="10" dur="500"/>
                                        <p:tgtEl>
                                          <p:spTgt spid="8"/>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linds(horizontal)">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linds(horizontal)">
                                      <p:cBhvr>
                                        <p:cTn id="18" dur="500"/>
                                        <p:tgtEl>
                                          <p:spTgt spid="10"/>
                                        </p:tgtEl>
                                      </p:cBhvr>
                                    </p:animEffect>
                                  </p:childTnLst>
                                </p:cTn>
                              </p:par>
                              <p:par>
                                <p:cTn id="19" presetID="3" presetClass="entr" presetSubtype="1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linds(horizontal)">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Beyond the primary question</a:t>
            </a:r>
            <a:endParaRPr lang="en-US" dirty="0"/>
          </a:p>
        </p:txBody>
      </p:sp>
      <p:sp>
        <p:nvSpPr>
          <p:cNvPr id="3" name="Subtitle 2"/>
          <p:cNvSpPr>
            <a:spLocks noGrp="1"/>
          </p:cNvSpPr>
          <p:nvPr>
            <p:ph type="subTitle" idx="1"/>
          </p:nvPr>
        </p:nvSpPr>
        <p:spPr/>
        <p:txBody>
          <a:bodyPr>
            <a:normAutofit/>
          </a:bodyPr>
          <a:lstStyle/>
          <a:p>
            <a:r>
              <a:rPr lang="en-US" sz="2800" cap="none" dirty="0" smtClean="0"/>
              <a:t>To fully assess the balance of benefits and risks of long-term vitamin D supplementation</a:t>
            </a:r>
            <a:endParaRPr lang="en-US" sz="2800" cap="none" dirty="0"/>
          </a:p>
        </p:txBody>
      </p:sp>
    </p:spTree>
    <p:extLst>
      <p:ext uri="{BB962C8B-B14F-4D97-AF65-F5344CB8AC3E}">
        <p14:creationId xmlns:p14="http://schemas.microsoft.com/office/powerpoint/2010/main" val="7270150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smtClean="0"/>
              <a:t>Subgroup </a:t>
            </a:r>
            <a:r>
              <a:rPr lang="en-US" sz="4400" dirty="0" smtClean="0"/>
              <a:t>&amp; Secondary Analyses</a:t>
            </a:r>
            <a:endParaRPr lang="en-US" sz="4400" dirty="0"/>
          </a:p>
        </p:txBody>
      </p:sp>
      <p:sp>
        <p:nvSpPr>
          <p:cNvPr id="5" name="Text Placeholder 4"/>
          <p:cNvSpPr>
            <a:spLocks noGrp="1"/>
          </p:cNvSpPr>
          <p:nvPr>
            <p:ph type="body" idx="1"/>
          </p:nvPr>
        </p:nvSpPr>
        <p:spPr/>
        <p:txBody>
          <a:bodyPr/>
          <a:lstStyle/>
          <a:p>
            <a:r>
              <a:rPr lang="en-US" b="1" dirty="0" smtClean="0"/>
              <a:t>Subgroup</a:t>
            </a:r>
            <a:endParaRPr lang="en-US" b="1" dirty="0"/>
          </a:p>
        </p:txBody>
      </p:sp>
      <p:sp>
        <p:nvSpPr>
          <p:cNvPr id="3" name="Content Placeholder 2"/>
          <p:cNvSpPr>
            <a:spLocks noGrp="1"/>
          </p:cNvSpPr>
          <p:nvPr>
            <p:ph sz="half" idx="2"/>
          </p:nvPr>
        </p:nvSpPr>
        <p:spPr/>
        <p:txBody>
          <a:bodyPr>
            <a:normAutofit lnSpcReduction="10000"/>
          </a:bodyPr>
          <a:lstStyle/>
          <a:p>
            <a:pPr>
              <a:buFont typeface="LucidaGrande" charset="0"/>
              <a:buChar char="✓"/>
            </a:pPr>
            <a:r>
              <a:rPr lang="en-US" sz="2200" dirty="0" smtClean="0">
                <a:solidFill>
                  <a:schemeClr val="tx1">
                    <a:lumMod val="50000"/>
                    <a:lumOff val="50000"/>
                  </a:schemeClr>
                </a:solidFill>
              </a:rPr>
              <a:t> 25OHD concentration (IOM categories)</a:t>
            </a:r>
            <a:endParaRPr lang="en-US" sz="2200" dirty="0">
              <a:solidFill>
                <a:schemeClr val="tx1">
                  <a:lumMod val="50000"/>
                  <a:lumOff val="50000"/>
                </a:schemeClr>
              </a:solidFill>
            </a:endParaRPr>
          </a:p>
          <a:p>
            <a:pPr>
              <a:buFont typeface="LucidaGrande" charset="0"/>
              <a:buChar char="✓"/>
            </a:pPr>
            <a:r>
              <a:rPr lang="en-US" sz="2200" dirty="0" smtClean="0">
                <a:solidFill>
                  <a:schemeClr val="tx1">
                    <a:lumMod val="50000"/>
                    <a:lumOff val="50000"/>
                  </a:schemeClr>
                </a:solidFill>
              </a:rPr>
              <a:t> Race (White, non-White, Other)</a:t>
            </a:r>
          </a:p>
          <a:p>
            <a:pPr>
              <a:buFont typeface="LucidaGrande" charset="0"/>
              <a:buChar char="✓"/>
            </a:pPr>
            <a:r>
              <a:rPr lang="en-US" sz="2200" dirty="0" smtClean="0">
                <a:solidFill>
                  <a:schemeClr val="tx1">
                    <a:lumMod val="50000"/>
                    <a:lumOff val="50000"/>
                  </a:schemeClr>
                </a:solidFill>
              </a:rPr>
              <a:t> Glycemic risk (2 vs. 3 criteria)</a:t>
            </a:r>
            <a:endParaRPr lang="en-US" sz="2200" dirty="0">
              <a:solidFill>
                <a:schemeClr val="tx1">
                  <a:lumMod val="50000"/>
                  <a:lumOff val="50000"/>
                </a:schemeClr>
              </a:solidFill>
            </a:endParaRPr>
          </a:p>
          <a:p>
            <a:pPr>
              <a:buFont typeface="LucidaGrande" charset="0"/>
              <a:buChar char="✓"/>
            </a:pPr>
            <a:r>
              <a:rPr lang="en-US" sz="2200" dirty="0" smtClean="0">
                <a:solidFill>
                  <a:schemeClr val="tx1">
                    <a:lumMod val="50000"/>
                    <a:lumOff val="50000"/>
                  </a:schemeClr>
                </a:solidFill>
              </a:rPr>
              <a:t> BMI (healthy, overweight, obese)</a:t>
            </a:r>
            <a:endParaRPr lang="en-US" sz="2200" dirty="0">
              <a:solidFill>
                <a:schemeClr val="tx1">
                  <a:lumMod val="50000"/>
                  <a:lumOff val="50000"/>
                </a:schemeClr>
              </a:solidFill>
            </a:endParaRPr>
          </a:p>
          <a:p>
            <a:pPr>
              <a:buFont typeface="LucidaGrande" charset="0"/>
              <a:buChar char="✓"/>
            </a:pPr>
            <a:r>
              <a:rPr lang="en-US" sz="2200" dirty="0" smtClean="0">
                <a:solidFill>
                  <a:schemeClr val="tx1">
                    <a:lumMod val="50000"/>
                    <a:lumOff val="50000"/>
                  </a:schemeClr>
                </a:solidFill>
              </a:rPr>
              <a:t> Ethnicity</a:t>
            </a:r>
          </a:p>
          <a:p>
            <a:pPr>
              <a:buFont typeface="LucidaGrande" charset="0"/>
              <a:buChar char="✓"/>
            </a:pPr>
            <a:r>
              <a:rPr lang="en-US" sz="2200" dirty="0" smtClean="0">
                <a:solidFill>
                  <a:schemeClr val="tx1">
                    <a:lumMod val="50000"/>
                    <a:lumOff val="50000"/>
                  </a:schemeClr>
                </a:solidFill>
              </a:rPr>
              <a:t> Waist circumference</a:t>
            </a:r>
          </a:p>
          <a:p>
            <a:pPr>
              <a:buFont typeface="LucidaGrande" charset="0"/>
              <a:buChar char="✓"/>
            </a:pPr>
            <a:r>
              <a:rPr lang="en-US" sz="2200" dirty="0" smtClean="0">
                <a:solidFill>
                  <a:schemeClr val="tx1">
                    <a:lumMod val="50000"/>
                    <a:lumOff val="50000"/>
                  </a:schemeClr>
                </a:solidFill>
              </a:rPr>
              <a:t> Age</a:t>
            </a:r>
          </a:p>
          <a:p>
            <a:pPr>
              <a:buFont typeface="LucidaGrande" charset="0"/>
              <a:buChar char="✓"/>
            </a:pPr>
            <a:r>
              <a:rPr lang="en-US" sz="2200" dirty="0" smtClean="0">
                <a:solidFill>
                  <a:schemeClr val="tx1">
                    <a:lumMod val="50000"/>
                    <a:lumOff val="50000"/>
                  </a:schemeClr>
                </a:solidFill>
              </a:rPr>
              <a:t> Geographic location</a:t>
            </a:r>
          </a:p>
          <a:p>
            <a:pPr>
              <a:buFont typeface="LucidaGrande" charset="0"/>
              <a:buChar char="✓"/>
            </a:pPr>
            <a:r>
              <a:rPr lang="en-US" sz="2200" dirty="0" smtClean="0">
                <a:solidFill>
                  <a:schemeClr val="tx1">
                    <a:lumMod val="50000"/>
                    <a:lumOff val="50000"/>
                  </a:schemeClr>
                </a:solidFill>
              </a:rPr>
              <a:t> Calcium intake</a:t>
            </a:r>
          </a:p>
        </p:txBody>
      </p:sp>
      <p:sp>
        <p:nvSpPr>
          <p:cNvPr id="6" name="Text Placeholder 5"/>
          <p:cNvSpPr>
            <a:spLocks noGrp="1"/>
          </p:cNvSpPr>
          <p:nvPr>
            <p:ph type="body" sz="quarter" idx="3"/>
          </p:nvPr>
        </p:nvSpPr>
        <p:spPr/>
        <p:txBody>
          <a:bodyPr/>
          <a:lstStyle/>
          <a:p>
            <a:r>
              <a:rPr lang="en-US" b="1" dirty="0" smtClean="0"/>
              <a:t>Secondary</a:t>
            </a:r>
            <a:endParaRPr lang="en-US" b="1" dirty="0"/>
          </a:p>
        </p:txBody>
      </p:sp>
      <p:sp>
        <p:nvSpPr>
          <p:cNvPr id="4" name="Content Placeholder 3"/>
          <p:cNvSpPr>
            <a:spLocks noGrp="1"/>
          </p:cNvSpPr>
          <p:nvPr>
            <p:ph sz="quarter" idx="4"/>
          </p:nvPr>
        </p:nvSpPr>
        <p:spPr>
          <a:xfrm>
            <a:off x="6217920" y="2086373"/>
            <a:ext cx="5656028" cy="2631401"/>
          </a:xfrm>
        </p:spPr>
        <p:txBody>
          <a:bodyPr>
            <a:noAutofit/>
          </a:bodyPr>
          <a:lstStyle/>
          <a:p>
            <a:pPr>
              <a:buFont typeface="LucidaGrande" charset="0"/>
              <a:buChar char="✓"/>
            </a:pPr>
            <a:r>
              <a:rPr lang="en-US" sz="2200" dirty="0" smtClean="0">
                <a:solidFill>
                  <a:schemeClr val="tx1">
                    <a:lumMod val="50000"/>
                    <a:lumOff val="50000"/>
                  </a:schemeClr>
                </a:solidFill>
              </a:rPr>
              <a:t> Change in </a:t>
            </a:r>
          </a:p>
          <a:p>
            <a:pPr lvl="1">
              <a:buFont typeface="LucidaGrande" charset="0"/>
              <a:buChar char="✓"/>
            </a:pPr>
            <a:r>
              <a:rPr lang="en-US" sz="2200" dirty="0" smtClean="0">
                <a:solidFill>
                  <a:schemeClr val="tx1">
                    <a:lumMod val="50000"/>
                    <a:lumOff val="50000"/>
                  </a:schemeClr>
                </a:solidFill>
              </a:rPr>
              <a:t> HbA1c, FPG and 2hPG</a:t>
            </a:r>
          </a:p>
          <a:p>
            <a:pPr lvl="1">
              <a:buFont typeface="LucidaGrande" charset="0"/>
              <a:buChar char="✓"/>
            </a:pPr>
            <a:r>
              <a:rPr lang="en-US" sz="2200" dirty="0" smtClean="0">
                <a:solidFill>
                  <a:schemeClr val="tx1">
                    <a:lumMod val="50000"/>
                    <a:lumOff val="50000"/>
                  </a:schemeClr>
                </a:solidFill>
              </a:rPr>
              <a:t> Insulin resistance and beta-cell function</a:t>
            </a:r>
          </a:p>
          <a:p>
            <a:pPr lvl="1">
              <a:buFont typeface="LucidaGrande" charset="0"/>
              <a:buChar char="✓"/>
            </a:pPr>
            <a:r>
              <a:rPr lang="en-US" sz="2200" dirty="0" smtClean="0">
                <a:solidFill>
                  <a:schemeClr val="tx1">
                    <a:lumMod val="50000"/>
                    <a:lumOff val="50000"/>
                  </a:schemeClr>
                </a:solidFill>
              </a:rPr>
              <a:t> 25OHD </a:t>
            </a:r>
          </a:p>
          <a:p>
            <a:pPr lvl="1">
              <a:buFont typeface="LucidaGrande" charset="0"/>
              <a:buChar char="✓"/>
            </a:pPr>
            <a:r>
              <a:rPr lang="en-US" sz="2200" dirty="0" smtClean="0">
                <a:solidFill>
                  <a:schemeClr val="tx1">
                    <a:lumMod val="50000"/>
                    <a:lumOff val="50000"/>
                  </a:schemeClr>
                </a:solidFill>
              </a:rPr>
              <a:t> Blood pressure </a:t>
            </a:r>
          </a:p>
          <a:p>
            <a:pPr lvl="1">
              <a:buFont typeface="LucidaGrande" charset="0"/>
              <a:buChar char="✓"/>
            </a:pPr>
            <a:r>
              <a:rPr lang="en-US" sz="2200" dirty="0" smtClean="0">
                <a:solidFill>
                  <a:schemeClr val="tx1">
                    <a:lumMod val="50000"/>
                    <a:lumOff val="50000"/>
                  </a:schemeClr>
                </a:solidFill>
              </a:rPr>
              <a:t> Cholesterol profile, CRP, UAE</a:t>
            </a:r>
          </a:p>
          <a:p>
            <a:pPr lvl="1">
              <a:buFont typeface="LucidaGrande" charset="0"/>
              <a:buChar char="✓"/>
            </a:pPr>
            <a:r>
              <a:rPr lang="en-US" sz="2200" dirty="0" smtClean="0">
                <a:solidFill>
                  <a:schemeClr val="tx1">
                    <a:lumMod val="50000"/>
                    <a:lumOff val="50000"/>
                  </a:schemeClr>
                </a:solidFill>
              </a:rPr>
              <a:t> ASCVD risk score</a:t>
            </a:r>
          </a:p>
          <a:p>
            <a:pPr lvl="1">
              <a:buFont typeface="LucidaGrande" charset="0"/>
              <a:buChar char="✓"/>
            </a:pPr>
            <a:r>
              <a:rPr lang="en-US" sz="2200" dirty="0" smtClean="0">
                <a:solidFill>
                  <a:schemeClr val="tx1">
                    <a:lumMod val="50000"/>
                    <a:lumOff val="50000"/>
                  </a:schemeClr>
                </a:solidFill>
              </a:rPr>
              <a:t>Quality of life (month 24)</a:t>
            </a:r>
          </a:p>
          <a:p>
            <a:endParaRPr lang="en-US" sz="2200" dirty="0">
              <a:solidFill>
                <a:schemeClr val="tx1">
                  <a:lumMod val="50000"/>
                  <a:lumOff val="50000"/>
                </a:schemeClr>
              </a:solidFill>
            </a:endParaRPr>
          </a:p>
        </p:txBody>
      </p:sp>
      <p:sp>
        <p:nvSpPr>
          <p:cNvPr id="7" name="Text Placeholder 5"/>
          <p:cNvSpPr txBox="1">
            <a:spLocks/>
          </p:cNvSpPr>
          <p:nvPr/>
        </p:nvSpPr>
        <p:spPr>
          <a:xfrm>
            <a:off x="6217920" y="4969097"/>
            <a:ext cx="4937760" cy="766202"/>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000" b="0" kern="1200" cap="all" baseline="0">
                <a:solidFill>
                  <a:schemeClr val="tx2"/>
                </a:solidFill>
                <a:latin typeface="+mn-lt"/>
                <a:ea typeface="+mn-ea"/>
                <a:cs typeface="+mn-cs"/>
              </a:defRPr>
            </a:lvl1pPr>
            <a:lvl2pPr marL="457200" indent="0" algn="l" defTabSz="914400" rtl="0" eaLnBrk="1" latinLnBrk="0" hangingPunct="1">
              <a:lnSpc>
                <a:spcPct val="90000"/>
              </a:lnSpc>
              <a:spcBef>
                <a:spcPts val="200"/>
              </a:spcBef>
              <a:spcAft>
                <a:spcPts val="400"/>
              </a:spcAft>
              <a:buClr>
                <a:schemeClr val="accent1"/>
              </a:buClr>
              <a:buFont typeface="Calibri" pitchFamily="34" charset="0"/>
              <a:buNone/>
              <a:defRPr sz="2000" b="1" kern="1200">
                <a:solidFill>
                  <a:schemeClr val="tx1">
                    <a:lumMod val="75000"/>
                    <a:lumOff val="25000"/>
                  </a:schemeClr>
                </a:solidFill>
                <a:latin typeface="+mn-lt"/>
                <a:ea typeface="+mn-ea"/>
                <a:cs typeface="+mn-cs"/>
              </a:defRPr>
            </a:lvl2pPr>
            <a:lvl3pPr marL="914400" indent="0" algn="l" defTabSz="914400" rtl="0" eaLnBrk="1" latinLnBrk="0" hangingPunct="1">
              <a:lnSpc>
                <a:spcPct val="90000"/>
              </a:lnSpc>
              <a:spcBef>
                <a:spcPts val="200"/>
              </a:spcBef>
              <a:spcAft>
                <a:spcPts val="400"/>
              </a:spcAft>
              <a:buClr>
                <a:schemeClr val="accent1"/>
              </a:buClr>
              <a:buFont typeface="Calibri" pitchFamily="34" charset="0"/>
              <a:buNone/>
              <a:defRPr sz="1800" b="1" kern="1200">
                <a:solidFill>
                  <a:schemeClr val="tx1">
                    <a:lumMod val="75000"/>
                    <a:lumOff val="25000"/>
                  </a:schemeClr>
                </a:solidFill>
                <a:latin typeface="+mn-lt"/>
                <a:ea typeface="+mn-ea"/>
                <a:cs typeface="+mn-cs"/>
              </a:defRPr>
            </a:lvl3pPr>
            <a:lvl4pPr marL="13716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4pPr>
            <a:lvl5pPr marL="18288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5pPr>
            <a:lvl6pPr marL="22860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6pPr>
            <a:lvl7pPr marL="27432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7pPr>
            <a:lvl8pPr marL="32004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8pPr>
            <a:lvl9pPr marL="36576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9pPr>
          </a:lstStyle>
          <a:p>
            <a:r>
              <a:rPr lang="en-US" b="1" dirty="0" smtClean="0"/>
              <a:t>OTHER</a:t>
            </a:r>
            <a:endParaRPr lang="en-US" b="1" dirty="0"/>
          </a:p>
        </p:txBody>
      </p:sp>
      <p:sp>
        <p:nvSpPr>
          <p:cNvPr id="8" name="Content Placeholder 3"/>
          <p:cNvSpPr txBox="1">
            <a:spLocks/>
          </p:cNvSpPr>
          <p:nvPr/>
        </p:nvSpPr>
        <p:spPr>
          <a:xfrm>
            <a:off x="6217920" y="5705378"/>
            <a:ext cx="5656028" cy="523347"/>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LucidaGrande" charset="0"/>
              <a:buChar char="✓"/>
            </a:pPr>
            <a:r>
              <a:rPr lang="en-US" sz="2200" dirty="0"/>
              <a:t> </a:t>
            </a:r>
            <a:r>
              <a:rPr lang="en-US" sz="2200" dirty="0" smtClean="0">
                <a:solidFill>
                  <a:schemeClr val="bg1">
                    <a:lumMod val="65000"/>
                  </a:schemeClr>
                </a:solidFill>
              </a:rPr>
              <a:t>Genetics (blood for DNA extraction </a:t>
            </a:r>
            <a:r>
              <a:rPr lang="en-US" sz="2200" smtClean="0">
                <a:solidFill>
                  <a:schemeClr val="bg1">
                    <a:lumMod val="65000"/>
                  </a:schemeClr>
                </a:solidFill>
              </a:rPr>
              <a:t>is available)</a:t>
            </a:r>
            <a:endParaRPr lang="en-US" sz="2200" dirty="0" smtClean="0">
              <a:solidFill>
                <a:schemeClr val="bg1">
                  <a:lumMod val="65000"/>
                </a:schemeClr>
              </a:solidFill>
            </a:endParaRPr>
          </a:p>
          <a:p>
            <a:endParaRPr lang="en-US" sz="2200" dirty="0"/>
          </a:p>
        </p:txBody>
      </p:sp>
    </p:spTree>
    <p:extLst>
      <p:ext uri="{BB962C8B-B14F-4D97-AF65-F5344CB8AC3E}">
        <p14:creationId xmlns:p14="http://schemas.microsoft.com/office/powerpoint/2010/main" val="201583399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14350" indent="-514350">
              <a:buFont typeface="+mj-lt"/>
              <a:buAutoNum type="arabicPeriod"/>
            </a:pPr>
            <a:r>
              <a:rPr lang="en-US" sz="3000" dirty="0" smtClean="0">
                <a:solidFill>
                  <a:schemeClr val="tx1">
                    <a:lumMod val="50000"/>
                    <a:lumOff val="50000"/>
                  </a:schemeClr>
                </a:solidFill>
              </a:rPr>
              <a:t>Establish the </a:t>
            </a:r>
            <a:r>
              <a:rPr lang="en-US" sz="3000" i="1" dirty="0">
                <a:solidFill>
                  <a:srgbClr val="0070C0"/>
                </a:solidFill>
              </a:rPr>
              <a:t>l</a:t>
            </a:r>
            <a:r>
              <a:rPr lang="en-US" sz="3000" i="1" dirty="0" smtClean="0">
                <a:solidFill>
                  <a:srgbClr val="0070C0"/>
                </a:solidFill>
              </a:rPr>
              <a:t>ong-term </a:t>
            </a:r>
            <a:r>
              <a:rPr lang="en-US" sz="3000" i="1" dirty="0">
                <a:solidFill>
                  <a:srgbClr val="0070C0"/>
                </a:solidFill>
              </a:rPr>
              <a:t>s</a:t>
            </a:r>
            <a:r>
              <a:rPr lang="en-US" sz="3000" i="1" dirty="0" smtClean="0">
                <a:solidFill>
                  <a:srgbClr val="0070C0"/>
                </a:solidFill>
              </a:rPr>
              <a:t>afety </a:t>
            </a:r>
            <a:r>
              <a:rPr lang="en-US" sz="3000" dirty="0" smtClean="0">
                <a:solidFill>
                  <a:schemeClr val="tx1">
                    <a:lumMod val="50000"/>
                    <a:lumOff val="50000"/>
                  </a:schemeClr>
                </a:solidFill>
              </a:rPr>
              <a:t>of the </a:t>
            </a:r>
            <a:r>
              <a:rPr lang="en-US" sz="3000" b="1" dirty="0" smtClean="0">
                <a:solidFill>
                  <a:schemeClr val="tx1">
                    <a:lumMod val="50000"/>
                    <a:lumOff val="50000"/>
                  </a:schemeClr>
                </a:solidFill>
              </a:rPr>
              <a:t>4000 IU/day </a:t>
            </a:r>
            <a:r>
              <a:rPr lang="en-US" sz="3000" dirty="0" smtClean="0">
                <a:solidFill>
                  <a:schemeClr val="tx1">
                    <a:lumMod val="50000"/>
                    <a:lumOff val="50000"/>
                  </a:schemeClr>
                </a:solidFill>
              </a:rPr>
              <a:t>of vitamin D</a:t>
            </a:r>
            <a:endParaRPr lang="en-US" sz="3000" dirty="0">
              <a:solidFill>
                <a:schemeClr val="tx1">
                  <a:lumMod val="50000"/>
                  <a:lumOff val="50000"/>
                </a:schemeClr>
              </a:solidFill>
            </a:endParaRPr>
          </a:p>
        </p:txBody>
      </p:sp>
      <p:sp>
        <p:nvSpPr>
          <p:cNvPr id="3" name="Content Placeholder 2"/>
          <p:cNvSpPr>
            <a:spLocks noGrp="1"/>
          </p:cNvSpPr>
          <p:nvPr>
            <p:ph idx="1"/>
          </p:nvPr>
        </p:nvSpPr>
        <p:spPr/>
        <p:txBody>
          <a:bodyPr>
            <a:normAutofit/>
          </a:bodyPr>
          <a:lstStyle/>
          <a:p>
            <a:pPr>
              <a:buFont typeface="Wingdings" charset="2"/>
              <a:buChar char="§"/>
            </a:pPr>
            <a:r>
              <a:rPr lang="en-US" sz="2400" dirty="0" smtClean="0">
                <a:latin typeface="+mj-lt"/>
              </a:rPr>
              <a:t> Per 2010 Institute of Medicine (IOM) report, the Tolerable Upper Limit (UL) for vitamin D is 4000 units per day. However, that dose has </a:t>
            </a:r>
            <a:r>
              <a:rPr lang="en-US" sz="2400" i="1" dirty="0" smtClean="0">
                <a:solidFill>
                  <a:srgbClr val="0070C0"/>
                </a:solidFill>
                <a:latin typeface="+mj-lt"/>
              </a:rPr>
              <a:t>never been tested in a long-term</a:t>
            </a:r>
            <a:r>
              <a:rPr lang="en-US" sz="2400" dirty="0" smtClean="0">
                <a:latin typeface="+mj-lt"/>
              </a:rPr>
              <a:t> trial.</a:t>
            </a:r>
          </a:p>
          <a:p>
            <a:pPr>
              <a:buFont typeface="Wingdings" charset="2"/>
              <a:buChar char="§"/>
            </a:pPr>
            <a:r>
              <a:rPr lang="en-US" sz="2400" dirty="0">
                <a:latin typeface="+mj-lt"/>
              </a:rPr>
              <a:t> </a:t>
            </a:r>
            <a:r>
              <a:rPr lang="en-US" sz="2400" dirty="0" smtClean="0">
                <a:latin typeface="+mj-lt"/>
              </a:rPr>
              <a:t>D2d is the only one of the </a:t>
            </a:r>
            <a:r>
              <a:rPr lang="en-US" sz="2400" dirty="0">
                <a:latin typeface="+mj-lt"/>
              </a:rPr>
              <a:t>large, </a:t>
            </a:r>
            <a:r>
              <a:rPr lang="en-US" sz="2400" dirty="0" smtClean="0">
                <a:latin typeface="+mj-lt"/>
              </a:rPr>
              <a:t>long-term, ongoing vitamin D trials to </a:t>
            </a:r>
            <a:r>
              <a:rPr lang="en-US" sz="2400" dirty="0">
                <a:latin typeface="+mj-lt"/>
              </a:rPr>
              <a:t>test </a:t>
            </a:r>
            <a:r>
              <a:rPr lang="en-US" sz="2400" dirty="0" smtClean="0">
                <a:latin typeface="+mj-lt"/>
              </a:rPr>
              <a:t>the UL dose. </a:t>
            </a:r>
          </a:p>
          <a:p>
            <a:pPr>
              <a:buFont typeface="Wingdings" charset="2"/>
              <a:buChar char="§"/>
            </a:pPr>
            <a:r>
              <a:rPr lang="en-US" sz="2400" dirty="0">
                <a:latin typeface="+mj-lt"/>
              </a:rPr>
              <a:t> S</a:t>
            </a:r>
            <a:r>
              <a:rPr lang="en-US" sz="2400" dirty="0" smtClean="0">
                <a:latin typeface="+mj-lt"/>
              </a:rPr>
              <a:t>afety data on UL will be critical for the IOM and other scientific bodies to confirm/reconsider the UL</a:t>
            </a:r>
            <a:r>
              <a:rPr lang="en-US" sz="2400" dirty="0">
                <a:latin typeface="+mj-lt"/>
              </a:rPr>
              <a:t> </a:t>
            </a:r>
            <a:r>
              <a:rPr lang="en-US" sz="2400" dirty="0" smtClean="0">
                <a:latin typeface="+mj-lt"/>
              </a:rPr>
              <a:t>dose. </a:t>
            </a:r>
          </a:p>
        </p:txBody>
      </p:sp>
    </p:spTree>
    <p:extLst>
      <p:ext uri="{BB962C8B-B14F-4D97-AF65-F5344CB8AC3E}">
        <p14:creationId xmlns:p14="http://schemas.microsoft.com/office/powerpoint/2010/main" val="976845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14350" indent="-514350">
              <a:buFont typeface="+mj-lt"/>
              <a:buAutoNum type="arabicPeriod" startAt="2"/>
            </a:pPr>
            <a:r>
              <a:rPr lang="en-US" sz="3200" dirty="0" smtClean="0">
                <a:solidFill>
                  <a:schemeClr val="tx1">
                    <a:lumMod val="50000"/>
                    <a:lumOff val="50000"/>
                  </a:schemeClr>
                </a:solidFill>
              </a:rPr>
              <a:t>Assess </a:t>
            </a:r>
            <a:r>
              <a:rPr lang="en-US" sz="3200" dirty="0">
                <a:solidFill>
                  <a:schemeClr val="tx1">
                    <a:lumMod val="50000"/>
                    <a:lumOff val="50000"/>
                  </a:schemeClr>
                </a:solidFill>
              </a:rPr>
              <a:t>effect of vitamin D </a:t>
            </a:r>
            <a:r>
              <a:rPr lang="en-US" sz="3200" b="1" dirty="0" smtClean="0">
                <a:solidFill>
                  <a:schemeClr val="tx1">
                    <a:lumMod val="50000"/>
                    <a:lumOff val="50000"/>
                  </a:schemeClr>
                </a:solidFill>
              </a:rPr>
              <a:t>(4000 IU/d) </a:t>
            </a:r>
            <a:r>
              <a:rPr lang="en-US" sz="3200" dirty="0" smtClean="0">
                <a:solidFill>
                  <a:schemeClr val="tx1">
                    <a:lumMod val="50000"/>
                    <a:lumOff val="50000"/>
                  </a:schemeClr>
                </a:solidFill>
              </a:rPr>
              <a:t>on </a:t>
            </a:r>
            <a:r>
              <a:rPr lang="en-US" sz="3200" dirty="0">
                <a:solidFill>
                  <a:schemeClr val="tx1">
                    <a:lumMod val="50000"/>
                    <a:lumOff val="50000"/>
                  </a:schemeClr>
                </a:solidFill>
              </a:rPr>
              <a:t>incident </a:t>
            </a:r>
            <a:r>
              <a:rPr lang="en-US" sz="3200" b="1" i="1" dirty="0">
                <a:solidFill>
                  <a:srgbClr val="0070C0"/>
                </a:solidFill>
              </a:rPr>
              <a:t>cardiovascular events </a:t>
            </a:r>
            <a:r>
              <a:rPr lang="en-US" sz="3200" dirty="0">
                <a:solidFill>
                  <a:schemeClr val="tx1">
                    <a:lumMod val="50000"/>
                    <a:lumOff val="50000"/>
                  </a:schemeClr>
                </a:solidFill>
              </a:rPr>
              <a:t>in people with prediabetes.</a:t>
            </a:r>
          </a:p>
        </p:txBody>
      </p:sp>
      <p:sp>
        <p:nvSpPr>
          <p:cNvPr id="4" name="Title 1"/>
          <p:cNvSpPr txBox="1">
            <a:spLocks/>
          </p:cNvSpPr>
          <p:nvPr/>
        </p:nvSpPr>
        <p:spPr>
          <a:xfrm>
            <a:off x="1097280" y="4325112"/>
            <a:ext cx="10058400" cy="1158579"/>
          </a:xfrm>
          <a:prstGeom prst="rect">
            <a:avLst/>
          </a:prstGeom>
        </p:spPr>
        <p:txBody>
          <a:bodyPr vert="horz" lIns="91440" tIns="45720" rIns="91440" bIns="45720" rtlCol="0" anchor="b" anchorCtr="0">
            <a:noAutofit/>
          </a:bodyPr>
          <a:lstStyle>
            <a:lvl1pPr algn="l" defTabSz="914400" rtl="0" eaLnBrk="1" latinLnBrk="0" hangingPunct="1">
              <a:lnSpc>
                <a:spcPct val="85000"/>
              </a:lnSpc>
              <a:spcBef>
                <a:spcPct val="0"/>
              </a:spcBef>
              <a:buNone/>
              <a:defRPr sz="4400" b="0" kern="1200" spc="-50" baseline="0">
                <a:solidFill>
                  <a:schemeClr val="tx1">
                    <a:lumMod val="50000"/>
                    <a:lumOff val="50000"/>
                  </a:schemeClr>
                </a:solidFill>
                <a:latin typeface="+mj-lt"/>
                <a:ea typeface="+mj-ea"/>
                <a:cs typeface="+mj-cs"/>
              </a:defRPr>
            </a:lvl1pPr>
          </a:lstStyle>
          <a:p>
            <a:pPr marL="514350" indent="-514350">
              <a:buFont typeface="+mj-lt"/>
              <a:buAutoNum type="arabicPeriod" startAt="3"/>
            </a:pPr>
            <a:r>
              <a:rPr lang="en-US" sz="3200" dirty="0" smtClean="0">
                <a:solidFill>
                  <a:schemeClr val="bg1">
                    <a:lumMod val="50000"/>
                  </a:schemeClr>
                </a:solidFill>
              </a:rPr>
              <a:t>Assess effect of vitamin D </a:t>
            </a:r>
            <a:r>
              <a:rPr lang="en-US" sz="3200" b="1" dirty="0" smtClean="0">
                <a:solidFill>
                  <a:schemeClr val="bg1">
                    <a:lumMod val="50000"/>
                  </a:schemeClr>
                </a:solidFill>
              </a:rPr>
              <a:t>(4000 IU/d) </a:t>
            </a:r>
            <a:r>
              <a:rPr lang="en-US" sz="3200" dirty="0" smtClean="0">
                <a:solidFill>
                  <a:schemeClr val="bg1">
                    <a:lumMod val="50000"/>
                  </a:schemeClr>
                </a:solidFill>
              </a:rPr>
              <a:t>on incident </a:t>
            </a:r>
            <a:r>
              <a:rPr lang="en-US" sz="3200" b="1" i="1" dirty="0" smtClean="0">
                <a:solidFill>
                  <a:srgbClr val="0070C0"/>
                </a:solidFill>
              </a:rPr>
              <a:t>cancer and pre-cancerous lesions</a:t>
            </a:r>
            <a:r>
              <a:rPr lang="en-US" sz="3200" dirty="0" smtClean="0">
                <a:solidFill>
                  <a:srgbClr val="0070C0"/>
                </a:solidFill>
              </a:rPr>
              <a:t> </a:t>
            </a:r>
            <a:r>
              <a:rPr lang="en-US" sz="3200" dirty="0" smtClean="0">
                <a:solidFill>
                  <a:schemeClr val="bg1">
                    <a:lumMod val="50000"/>
                  </a:schemeClr>
                </a:solidFill>
              </a:rPr>
              <a:t>in people with prediabetes</a:t>
            </a:r>
            <a:endParaRPr lang="en-US" sz="3200" dirty="0">
              <a:solidFill>
                <a:schemeClr val="bg1">
                  <a:lumMod val="50000"/>
                </a:schemeClr>
              </a:solidFill>
            </a:endParaRPr>
          </a:p>
        </p:txBody>
      </p:sp>
    </p:spTree>
    <p:extLst>
      <p:ext uri="{BB962C8B-B14F-4D97-AF65-F5344CB8AC3E}">
        <p14:creationId xmlns:p14="http://schemas.microsoft.com/office/powerpoint/2010/main" val="90271042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         Outcomes Study (D2dOS)?</a:t>
            </a:r>
            <a:endParaRPr lang="en-US" dirty="0"/>
          </a:p>
        </p:txBody>
      </p:sp>
      <p:sp>
        <p:nvSpPr>
          <p:cNvPr id="2" name="Subtitle 1"/>
          <p:cNvSpPr>
            <a:spLocks noGrp="1"/>
          </p:cNvSpPr>
          <p:nvPr>
            <p:ph type="subTitle" idx="1"/>
          </p:nvPr>
        </p:nvSpPr>
        <p:spPr/>
        <p:txBody>
          <a:bodyPr/>
          <a:lstStyle/>
          <a:p>
            <a:endParaRPr lang="en-US" dirty="0"/>
          </a:p>
        </p:txBody>
      </p:sp>
      <p:pic>
        <p:nvPicPr>
          <p:cNvPr id="14" name="Picture 13" descr="d2d logo - wo white backgroun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7280" y="3646475"/>
            <a:ext cx="1163378" cy="678637"/>
          </a:xfrm>
          <a:prstGeom prst="rect">
            <a:avLst/>
          </a:prstGeom>
        </p:spPr>
      </p:pic>
    </p:spTree>
    <p:extLst>
      <p:ext uri="{BB962C8B-B14F-4D97-AF65-F5344CB8AC3E}">
        <p14:creationId xmlns:p14="http://schemas.microsoft.com/office/powerpoint/2010/main" val="1732325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solidFill>
                  <a:schemeClr val="tx1">
                    <a:lumMod val="50000"/>
                    <a:lumOff val="50000"/>
                  </a:schemeClr>
                </a:solidFill>
              </a:rPr>
              <a:t>Examine “legacy” effects of the </a:t>
            </a:r>
            <a:r>
              <a:rPr lang="en-US" sz="3200" b="1" dirty="0" smtClean="0">
                <a:solidFill>
                  <a:schemeClr val="tx1">
                    <a:lumMod val="50000"/>
                    <a:lumOff val="50000"/>
                  </a:schemeClr>
                </a:solidFill>
              </a:rPr>
              <a:t>4000 IU/day </a:t>
            </a:r>
            <a:r>
              <a:rPr lang="en-US" sz="3200" dirty="0" smtClean="0">
                <a:solidFill>
                  <a:schemeClr val="tx1">
                    <a:lumMod val="50000"/>
                    <a:lumOff val="50000"/>
                  </a:schemeClr>
                </a:solidFill>
              </a:rPr>
              <a:t>of vitamin D</a:t>
            </a:r>
            <a:endParaRPr lang="en-US" sz="3200" dirty="0">
              <a:solidFill>
                <a:schemeClr val="tx1">
                  <a:lumMod val="50000"/>
                  <a:lumOff val="50000"/>
                </a:schemeClr>
              </a:solidFill>
            </a:endParaRPr>
          </a:p>
        </p:txBody>
      </p:sp>
      <p:sp>
        <p:nvSpPr>
          <p:cNvPr id="3" name="Content Placeholder 2"/>
          <p:cNvSpPr>
            <a:spLocks noGrp="1"/>
          </p:cNvSpPr>
          <p:nvPr>
            <p:ph idx="1"/>
          </p:nvPr>
        </p:nvSpPr>
        <p:spPr>
          <a:xfrm>
            <a:off x="1097280" y="1482292"/>
            <a:ext cx="10058400" cy="1497976"/>
          </a:xfrm>
        </p:spPr>
        <p:txBody>
          <a:bodyPr>
            <a:normAutofit/>
          </a:bodyPr>
          <a:lstStyle/>
          <a:p>
            <a:pPr marL="0" indent="0">
              <a:buNone/>
            </a:pPr>
            <a:r>
              <a:rPr lang="en-US" sz="2800" dirty="0">
                <a:latin typeface="+mj-lt"/>
              </a:rPr>
              <a:t>W</a:t>
            </a:r>
            <a:r>
              <a:rPr lang="en-US" sz="2800" dirty="0" smtClean="0">
                <a:latin typeface="+mj-lt"/>
              </a:rPr>
              <a:t>hether </a:t>
            </a:r>
            <a:r>
              <a:rPr lang="en-US" sz="2800" dirty="0">
                <a:latin typeface="+mj-lt"/>
              </a:rPr>
              <a:t>vitamin D supplementation provided for </a:t>
            </a:r>
            <a:r>
              <a:rPr lang="en-US" sz="2800" dirty="0" smtClean="0">
                <a:latin typeface="+mj-lt"/>
              </a:rPr>
              <a:t>~3 </a:t>
            </a:r>
            <a:r>
              <a:rPr lang="en-US" sz="2800" dirty="0">
                <a:latin typeface="+mj-lt"/>
              </a:rPr>
              <a:t>years in people at risk for diabetes has enduring benefits that persist beyond the period of the intervention. </a:t>
            </a:r>
            <a:endParaRPr lang="en-US" sz="2800" dirty="0" smtClean="0">
              <a:latin typeface="+mj-lt"/>
            </a:endParaRPr>
          </a:p>
        </p:txBody>
      </p:sp>
    </p:spTree>
    <p:extLst>
      <p:ext uri="{BB962C8B-B14F-4D97-AF65-F5344CB8AC3E}">
        <p14:creationId xmlns:p14="http://schemas.microsoft.com/office/powerpoint/2010/main" val="192720063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623672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6000" dirty="0" smtClean="0"/>
              <a:t>Closing Statements</a:t>
            </a:r>
            <a:endParaRPr lang="en-US" dirty="0"/>
          </a:p>
        </p:txBody>
      </p:sp>
      <p:sp>
        <p:nvSpPr>
          <p:cNvPr id="5" name="Subtitle 4"/>
          <p:cNvSpPr>
            <a:spLocks noGrp="1"/>
          </p:cNvSpPr>
          <p:nvPr>
            <p:ph type="body" idx="1"/>
          </p:nvPr>
        </p:nvSpPr>
        <p:spPr/>
        <p:txBody>
          <a:bodyPr/>
          <a:lstStyle/>
          <a:p>
            <a:r>
              <a:rPr lang="en-US" dirty="0" smtClean="0">
                <a:latin typeface="+mn-lt"/>
              </a:rPr>
              <a:t>Anastassios G. Pittas, MD, MS</a:t>
            </a:r>
          </a:p>
        </p:txBody>
      </p:sp>
    </p:spTree>
    <p:extLst>
      <p:ext uri="{BB962C8B-B14F-4D97-AF65-F5344CB8AC3E}">
        <p14:creationId xmlns:p14="http://schemas.microsoft.com/office/powerpoint/2010/main" val="9474059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How is 	       doing?</a:t>
            </a:r>
            <a:endParaRPr lang="en-US" dirty="0"/>
          </a:p>
        </p:txBody>
      </p:sp>
      <p:sp>
        <p:nvSpPr>
          <p:cNvPr id="3" name="Subtitle 2"/>
          <p:cNvSpPr>
            <a:spLocks noGrp="1"/>
          </p:cNvSpPr>
          <p:nvPr>
            <p:ph type="subTitle" idx="1"/>
          </p:nvPr>
        </p:nvSpPr>
        <p:spPr/>
        <p:txBody>
          <a:bodyPr/>
          <a:lstStyle/>
          <a:p>
            <a:endParaRPr lang="en-US" dirty="0"/>
          </a:p>
        </p:txBody>
      </p:sp>
      <p:pic>
        <p:nvPicPr>
          <p:cNvPr id="4" name="Picture 3" descr="d2d logo - wo white backgroun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8453" y="3672451"/>
            <a:ext cx="1118847" cy="652661"/>
          </a:xfrm>
          <a:prstGeom prst="rect">
            <a:avLst/>
          </a:prstGeom>
        </p:spPr>
      </p:pic>
    </p:spTree>
    <p:extLst>
      <p:ext uri="{BB962C8B-B14F-4D97-AF65-F5344CB8AC3E}">
        <p14:creationId xmlns:p14="http://schemas.microsoft.com/office/powerpoint/2010/main" val="99741194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D2d publications</a:t>
            </a:r>
            <a:endParaRPr lang="en-US" dirty="0"/>
          </a:p>
        </p:txBody>
      </p:sp>
      <p:sp>
        <p:nvSpPr>
          <p:cNvPr id="3" name="Content Placeholder 2"/>
          <p:cNvSpPr>
            <a:spLocks noGrp="1"/>
          </p:cNvSpPr>
          <p:nvPr>
            <p:ph idx="1"/>
          </p:nvPr>
        </p:nvSpPr>
        <p:spPr/>
        <p:txBody>
          <a:bodyPr>
            <a:noAutofit/>
          </a:bodyPr>
          <a:lstStyle/>
          <a:p>
            <a:pPr marL="457200" indent="-457200">
              <a:buFont typeface="+mj-lt"/>
              <a:buAutoNum type="arabicPeriod"/>
            </a:pPr>
            <a:r>
              <a:rPr lang="en-US" dirty="0" smtClean="0">
                <a:solidFill>
                  <a:schemeClr val="tx1"/>
                </a:solidFill>
                <a:latin typeface="+mj-lt"/>
              </a:rPr>
              <a:t>Pittas et al. Rationale and Design of the Vitamin D and Type 2 Diabetes (D2d) Study; A Diabetes Prevention Trial.</a:t>
            </a:r>
            <a:r>
              <a:rPr lang="en-US" dirty="0" smtClean="0">
                <a:solidFill>
                  <a:srgbClr val="FF0000"/>
                </a:solidFill>
                <a:latin typeface="+mj-lt"/>
              </a:rPr>
              <a:t> </a:t>
            </a:r>
            <a:r>
              <a:rPr lang="en-US" i="1" dirty="0" smtClean="0">
                <a:solidFill>
                  <a:schemeClr val="accent2"/>
                </a:solidFill>
                <a:latin typeface="+mj-lt"/>
              </a:rPr>
              <a:t>Diabetes Care 2015</a:t>
            </a:r>
          </a:p>
          <a:p>
            <a:pPr marL="457200" indent="-457200">
              <a:buFont typeface="+mj-lt"/>
              <a:buAutoNum type="arabicPeriod"/>
            </a:pPr>
            <a:r>
              <a:rPr lang="en-US" dirty="0" err="1" smtClean="0">
                <a:solidFill>
                  <a:schemeClr val="tx1"/>
                </a:solidFill>
                <a:latin typeface="+mj-lt"/>
              </a:rPr>
              <a:t>Aroda</a:t>
            </a:r>
            <a:r>
              <a:rPr lang="en-US" dirty="0" smtClean="0">
                <a:solidFill>
                  <a:schemeClr val="tx1"/>
                </a:solidFill>
                <a:latin typeface="+mj-lt"/>
              </a:rPr>
              <a:t> et al. </a:t>
            </a:r>
            <a:r>
              <a:rPr lang="en-US" dirty="0">
                <a:solidFill>
                  <a:schemeClr val="tx1"/>
                </a:solidFill>
                <a:latin typeface="+mj-lt"/>
              </a:rPr>
              <a:t>Optimizing use of the electronic health record (EHR) to identify persons at high risk of diabetes in the D2d </a:t>
            </a:r>
            <a:r>
              <a:rPr lang="en-US" dirty="0" smtClean="0">
                <a:solidFill>
                  <a:schemeClr val="tx1"/>
                </a:solidFill>
                <a:latin typeface="+mj-lt"/>
              </a:rPr>
              <a:t>study. </a:t>
            </a:r>
            <a:r>
              <a:rPr lang="en-US" i="1" dirty="0" smtClean="0">
                <a:solidFill>
                  <a:srgbClr val="0070C0"/>
                </a:solidFill>
                <a:latin typeface="+mj-lt"/>
              </a:rPr>
              <a:t>ADA 2016 (poster). </a:t>
            </a:r>
            <a:r>
              <a:rPr lang="en-US" dirty="0" smtClean="0">
                <a:solidFill>
                  <a:srgbClr val="0070C0"/>
                </a:solidFill>
                <a:latin typeface="+mj-lt"/>
              </a:rPr>
              <a:t>Manuscript in preparation</a:t>
            </a:r>
          </a:p>
          <a:p>
            <a:pPr marL="457200" indent="-457200">
              <a:buFont typeface="+mj-lt"/>
              <a:buAutoNum type="arabicPeriod"/>
            </a:pPr>
            <a:r>
              <a:rPr lang="en-US" dirty="0" smtClean="0">
                <a:solidFill>
                  <a:schemeClr val="tx1"/>
                </a:solidFill>
                <a:latin typeface="+mj-lt"/>
              </a:rPr>
              <a:t>Vogel et al …</a:t>
            </a:r>
            <a:r>
              <a:rPr lang="en-US" dirty="0">
                <a:latin typeface="+mj-lt"/>
              </a:rPr>
              <a:t>Facebook as a recruitment tool for clinical trials: The D2d Study </a:t>
            </a:r>
            <a:r>
              <a:rPr lang="en-US" dirty="0" smtClean="0">
                <a:latin typeface="+mj-lt"/>
              </a:rPr>
              <a:t>experience </a:t>
            </a:r>
            <a:r>
              <a:rPr lang="en-US" i="1" dirty="0" smtClean="0">
                <a:solidFill>
                  <a:schemeClr val="accent2"/>
                </a:solidFill>
                <a:latin typeface="+mj-lt"/>
              </a:rPr>
              <a:t>NIH student conference (poster)</a:t>
            </a:r>
          </a:p>
          <a:p>
            <a:pPr marL="457200" indent="-457200">
              <a:buFont typeface="+mj-lt"/>
              <a:buAutoNum type="arabicPeriod"/>
            </a:pPr>
            <a:r>
              <a:rPr lang="en-US" dirty="0" smtClean="0">
                <a:solidFill>
                  <a:schemeClr val="tx1"/>
                </a:solidFill>
                <a:latin typeface="+mj-lt"/>
              </a:rPr>
              <a:t>Lewis et al. </a:t>
            </a:r>
            <a:r>
              <a:rPr lang="en-US" dirty="0">
                <a:solidFill>
                  <a:schemeClr val="tx1"/>
                </a:solidFill>
                <a:latin typeface="+mj-lt"/>
              </a:rPr>
              <a:t>Management of Hemoglobin Variants Detected Incidentally in HbA1c Testing: A Common Ethical Problem currently Lacking a Standard </a:t>
            </a:r>
            <a:r>
              <a:rPr lang="en-US" dirty="0" smtClean="0">
                <a:solidFill>
                  <a:schemeClr val="tx1"/>
                </a:solidFill>
                <a:latin typeface="+mj-lt"/>
              </a:rPr>
              <a:t>Approach. </a:t>
            </a:r>
            <a:r>
              <a:rPr lang="en-US" dirty="0">
                <a:solidFill>
                  <a:srgbClr val="0070C0"/>
                </a:solidFill>
                <a:latin typeface="+mj-lt"/>
              </a:rPr>
              <a:t>P</a:t>
            </a:r>
            <a:r>
              <a:rPr lang="en-US" dirty="0" smtClean="0">
                <a:solidFill>
                  <a:srgbClr val="0070C0"/>
                </a:solidFill>
                <a:latin typeface="+mj-lt"/>
              </a:rPr>
              <a:t>rovisionally accepted to Diabetes Care</a:t>
            </a:r>
          </a:p>
          <a:p>
            <a:pPr marL="457200" indent="-457200">
              <a:buFont typeface="+mj-lt"/>
              <a:buAutoNum type="arabicPeriod"/>
            </a:pPr>
            <a:r>
              <a:rPr lang="en-US" dirty="0" err="1" smtClean="0">
                <a:solidFill>
                  <a:schemeClr val="tx1"/>
                </a:solidFill>
                <a:latin typeface="+mj-lt"/>
              </a:rPr>
              <a:t>DeSouza</a:t>
            </a:r>
            <a:r>
              <a:rPr lang="en-US" dirty="0" smtClean="0">
                <a:solidFill>
                  <a:schemeClr val="tx1"/>
                </a:solidFill>
                <a:latin typeface="+mj-lt"/>
              </a:rPr>
              <a:t> et al. </a:t>
            </a:r>
            <a:r>
              <a:rPr lang="en-US" dirty="0">
                <a:latin typeface="+mj-lt"/>
              </a:rPr>
              <a:t>Baseline characteristics that predict pre-diabetes eligibility in the D2d </a:t>
            </a:r>
            <a:r>
              <a:rPr lang="en-US" dirty="0" smtClean="0">
                <a:latin typeface="+mj-lt"/>
              </a:rPr>
              <a:t>study. </a:t>
            </a:r>
            <a:r>
              <a:rPr lang="en-US" dirty="0">
                <a:solidFill>
                  <a:srgbClr val="0070C0"/>
                </a:solidFill>
                <a:latin typeface="+mj-lt"/>
              </a:rPr>
              <a:t>I</a:t>
            </a:r>
            <a:r>
              <a:rPr lang="en-US" dirty="0" smtClean="0">
                <a:solidFill>
                  <a:srgbClr val="0070C0"/>
                </a:solidFill>
                <a:latin typeface="+mj-lt"/>
              </a:rPr>
              <a:t>n preparation</a:t>
            </a:r>
            <a:endParaRPr lang="en-US" dirty="0">
              <a:solidFill>
                <a:schemeClr val="tx1"/>
              </a:solidFill>
              <a:latin typeface="+mj-lt"/>
            </a:endParaRPr>
          </a:p>
          <a:p>
            <a:pPr marL="457200" indent="-457200">
              <a:buFont typeface="+mj-lt"/>
              <a:buAutoNum type="arabicPeriod"/>
            </a:pPr>
            <a:r>
              <a:rPr lang="en-US" dirty="0" smtClean="0">
                <a:solidFill>
                  <a:schemeClr val="tx1"/>
                </a:solidFill>
                <a:latin typeface="+mj-lt"/>
              </a:rPr>
              <a:t>Brodsky et al. </a:t>
            </a:r>
            <a:r>
              <a:rPr lang="en-US" dirty="0">
                <a:latin typeface="+mj-lt"/>
              </a:rPr>
              <a:t>Reclassification of patients with </a:t>
            </a:r>
            <a:r>
              <a:rPr lang="en-US" dirty="0" err="1">
                <a:latin typeface="+mj-lt"/>
              </a:rPr>
              <a:t>prediabetes</a:t>
            </a:r>
            <a:r>
              <a:rPr lang="en-US" dirty="0">
                <a:latin typeface="+mj-lt"/>
              </a:rPr>
              <a:t> upon repeated </a:t>
            </a:r>
            <a:r>
              <a:rPr lang="en-US" dirty="0" smtClean="0">
                <a:latin typeface="+mj-lt"/>
              </a:rPr>
              <a:t>testing. </a:t>
            </a:r>
            <a:r>
              <a:rPr lang="en-US" dirty="0">
                <a:solidFill>
                  <a:srgbClr val="0070C0"/>
                </a:solidFill>
                <a:latin typeface="+mj-lt"/>
              </a:rPr>
              <a:t>I</a:t>
            </a:r>
            <a:r>
              <a:rPr lang="en-US" dirty="0" smtClean="0">
                <a:solidFill>
                  <a:srgbClr val="0070C0"/>
                </a:solidFill>
                <a:latin typeface="+mj-lt"/>
              </a:rPr>
              <a:t>n preparation</a:t>
            </a:r>
            <a:endParaRPr lang="en-US" dirty="0">
              <a:solidFill>
                <a:srgbClr val="0070C0"/>
              </a:solidFill>
              <a:latin typeface="+mj-lt"/>
            </a:endParaRPr>
          </a:p>
        </p:txBody>
      </p:sp>
      <p:sp>
        <p:nvSpPr>
          <p:cNvPr id="4" name="Slide Number Placeholder 3"/>
          <p:cNvSpPr>
            <a:spLocks noGrp="1"/>
          </p:cNvSpPr>
          <p:nvPr>
            <p:ph type="sldNum" sz="quarter" idx="4"/>
          </p:nvPr>
        </p:nvSpPr>
        <p:spPr>
          <a:xfrm>
            <a:off x="9900458" y="6499122"/>
            <a:ext cx="1312025" cy="325787"/>
          </a:xfrm>
        </p:spPr>
        <p:txBody>
          <a:bodyPr/>
          <a:lstStyle/>
          <a:p>
            <a:fld id="{2AE31571-6A1C-E747-8DB7-FFF252CB61F7}" type="slidenum">
              <a:rPr lang="en-US" smtClean="0"/>
              <a:pPr/>
              <a:t>30</a:t>
            </a:fld>
            <a:endParaRPr lang="en-US"/>
          </a:p>
        </p:txBody>
      </p:sp>
    </p:spTree>
    <p:extLst>
      <p:ext uri="{BB962C8B-B14F-4D97-AF65-F5344CB8AC3E}">
        <p14:creationId xmlns:p14="http://schemas.microsoft.com/office/powerpoint/2010/main" val="122305061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8534400" y="1"/>
            <a:ext cx="2133600" cy="365125"/>
          </a:xfrm>
          <a:prstGeom prst="rect">
            <a:avLst/>
          </a:prstGeom>
        </p:spPr>
        <p:txBody>
          <a:bodyPr/>
          <a:lstStyle/>
          <a:p>
            <a:fld id="{2AE31571-6A1C-E747-8DB7-FFF252CB61F7}" type="slidenum">
              <a:rPr lang="en-US" smtClean="0"/>
              <a:pPr/>
              <a:t>31</a:t>
            </a:fld>
            <a:endParaRPr lang="en-US"/>
          </a:p>
        </p:txBody>
      </p:sp>
      <p:pic>
        <p:nvPicPr>
          <p:cNvPr id="5" name="Picture 4"/>
          <p:cNvPicPr>
            <a:picLocks noChangeAspect="1"/>
          </p:cNvPicPr>
          <p:nvPr/>
        </p:nvPicPr>
        <p:blipFill>
          <a:blip r:embed="rId3"/>
          <a:stretch>
            <a:fillRect/>
          </a:stretch>
        </p:blipFill>
        <p:spPr>
          <a:xfrm>
            <a:off x="2451273" y="1118749"/>
            <a:ext cx="2758118" cy="5127363"/>
          </a:xfrm>
          <a:prstGeom prst="rect">
            <a:avLst/>
          </a:prstGeom>
        </p:spPr>
      </p:pic>
      <p:pic>
        <p:nvPicPr>
          <p:cNvPr id="6" name="Picture 5"/>
          <p:cNvPicPr>
            <a:picLocks noChangeAspect="1"/>
          </p:cNvPicPr>
          <p:nvPr/>
        </p:nvPicPr>
        <p:blipFill>
          <a:blip r:embed="rId4"/>
          <a:stretch>
            <a:fillRect/>
          </a:stretch>
        </p:blipFill>
        <p:spPr>
          <a:xfrm>
            <a:off x="6217267" y="2612187"/>
            <a:ext cx="3515365" cy="2851352"/>
          </a:xfrm>
          <a:prstGeom prst="rect">
            <a:avLst/>
          </a:prstGeom>
        </p:spPr>
      </p:pic>
      <p:sp>
        <p:nvSpPr>
          <p:cNvPr id="3" name="Title 2"/>
          <p:cNvSpPr>
            <a:spLocks noGrp="1"/>
          </p:cNvSpPr>
          <p:nvPr>
            <p:ph type="title"/>
          </p:nvPr>
        </p:nvSpPr>
        <p:spPr/>
        <p:txBody>
          <a:bodyPr/>
          <a:lstStyle/>
          <a:p>
            <a:r>
              <a:rPr lang="en-US" dirty="0" smtClean="0"/>
              <a:t>Ups and Downs</a:t>
            </a:r>
            <a:endParaRPr lang="en-US" dirty="0"/>
          </a:p>
        </p:txBody>
      </p:sp>
    </p:spTree>
    <p:extLst>
      <p:ext uri="{BB962C8B-B14F-4D97-AF65-F5344CB8AC3E}">
        <p14:creationId xmlns:p14="http://schemas.microsoft.com/office/powerpoint/2010/main" val="1191855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4513" y="5755012"/>
            <a:ext cx="9610410" cy="678409"/>
          </a:xfrm>
          <a:solidFill>
            <a:schemeClr val="accent1">
              <a:lumMod val="20000"/>
              <a:lumOff val="80000"/>
            </a:schemeClr>
          </a:solidFill>
        </p:spPr>
        <p:txBody>
          <a:bodyPr/>
          <a:lstStyle/>
          <a:p>
            <a:r>
              <a:rPr lang="en-US" dirty="0"/>
              <a:t>The key </a:t>
            </a:r>
            <a:r>
              <a:rPr lang="en-US" dirty="0" smtClean="0"/>
              <a:t>to D2d life is </a:t>
            </a:r>
            <a:r>
              <a:rPr lang="en-US" dirty="0"/>
              <a:t>resilience. </a:t>
            </a:r>
          </a:p>
        </p:txBody>
      </p:sp>
      <p:sp>
        <p:nvSpPr>
          <p:cNvPr id="3" name="Content Placeholder 2"/>
          <p:cNvSpPr>
            <a:spLocks noGrp="1"/>
          </p:cNvSpPr>
          <p:nvPr>
            <p:ph sz="half" idx="1"/>
          </p:nvPr>
        </p:nvSpPr>
        <p:spPr>
          <a:xfrm>
            <a:off x="1981200" y="2054918"/>
            <a:ext cx="4038600" cy="4525963"/>
          </a:xfrm>
        </p:spPr>
        <p:txBody>
          <a:bodyPr>
            <a:normAutofit/>
          </a:bodyPr>
          <a:lstStyle/>
          <a:p>
            <a:pPr>
              <a:buFont typeface="Wingdings" charset="2"/>
              <a:buChar char="§"/>
            </a:pPr>
            <a:r>
              <a:rPr lang="en-US" dirty="0" smtClean="0"/>
              <a:t>Government shutdown</a:t>
            </a:r>
          </a:p>
          <a:p>
            <a:pPr>
              <a:buFont typeface="Wingdings" charset="2"/>
              <a:buChar char="§"/>
            </a:pPr>
            <a:r>
              <a:rPr lang="en-US" dirty="0" smtClean="0"/>
              <a:t>EDC development</a:t>
            </a:r>
          </a:p>
          <a:p>
            <a:pPr>
              <a:buFont typeface="Wingdings" charset="2"/>
              <a:buChar char="§"/>
            </a:pPr>
            <a:r>
              <a:rPr lang="en-US" dirty="0" smtClean="0"/>
              <a:t>Recruitment</a:t>
            </a:r>
          </a:p>
          <a:p>
            <a:pPr>
              <a:buFont typeface="Wingdings" charset="2"/>
              <a:buChar char="§"/>
            </a:pPr>
            <a:r>
              <a:rPr lang="en-US" dirty="0" smtClean="0"/>
              <a:t>Glycemic discrepancy</a:t>
            </a:r>
          </a:p>
          <a:p>
            <a:pPr>
              <a:buFont typeface="Wingdings" charset="2"/>
              <a:buChar char="§"/>
            </a:pPr>
            <a:r>
              <a:rPr lang="en-US" dirty="0" smtClean="0"/>
              <a:t>Metformin use</a:t>
            </a:r>
          </a:p>
          <a:p>
            <a:pPr>
              <a:buFont typeface="Wingdings" charset="2"/>
              <a:buChar char="§"/>
            </a:pPr>
            <a:r>
              <a:rPr lang="en-US" dirty="0" smtClean="0"/>
              <a:t>Retention</a:t>
            </a:r>
          </a:p>
        </p:txBody>
      </p:sp>
      <p:sp>
        <p:nvSpPr>
          <p:cNvPr id="5" name="Content Placeholder 4"/>
          <p:cNvSpPr>
            <a:spLocks noGrp="1"/>
          </p:cNvSpPr>
          <p:nvPr>
            <p:ph sz="half" idx="2"/>
          </p:nvPr>
        </p:nvSpPr>
        <p:spPr>
          <a:xfrm>
            <a:off x="1981200" y="836542"/>
            <a:ext cx="4038600" cy="1065384"/>
          </a:xfrm>
          <a:solidFill>
            <a:schemeClr val="accent1">
              <a:lumMod val="20000"/>
              <a:lumOff val="80000"/>
            </a:schemeClr>
          </a:solidFill>
          <a:ln>
            <a:solidFill>
              <a:schemeClr val="tx1"/>
            </a:solidFill>
          </a:ln>
        </p:spPr>
        <p:txBody>
          <a:bodyPr>
            <a:normAutofit/>
          </a:bodyPr>
          <a:lstStyle/>
          <a:p>
            <a:pPr marL="0" indent="0">
              <a:buNone/>
            </a:pPr>
            <a:r>
              <a:rPr lang="en-US" dirty="0" smtClean="0"/>
              <a:t>We will always be knocked down</a:t>
            </a:r>
            <a:endParaRPr lang="en-US" dirty="0"/>
          </a:p>
        </p:txBody>
      </p:sp>
      <p:sp>
        <p:nvSpPr>
          <p:cNvPr id="4" name="Slide Number Placeholder 3"/>
          <p:cNvSpPr>
            <a:spLocks noGrp="1"/>
          </p:cNvSpPr>
          <p:nvPr>
            <p:ph type="sldNum" sz="quarter" idx="4294967295"/>
          </p:nvPr>
        </p:nvSpPr>
        <p:spPr>
          <a:xfrm>
            <a:off x="8534400" y="1"/>
            <a:ext cx="2133600" cy="365125"/>
          </a:xfrm>
          <a:prstGeom prst="rect">
            <a:avLst/>
          </a:prstGeom>
        </p:spPr>
        <p:txBody>
          <a:bodyPr/>
          <a:lstStyle/>
          <a:p>
            <a:fld id="{2AE31571-6A1C-E747-8DB7-FFF252CB61F7}" type="slidenum">
              <a:rPr lang="en-US" smtClean="0"/>
              <a:pPr/>
              <a:t>32</a:t>
            </a:fld>
            <a:endParaRPr lang="en-US"/>
          </a:p>
        </p:txBody>
      </p:sp>
      <p:sp>
        <p:nvSpPr>
          <p:cNvPr id="7" name="Content Placeholder 2"/>
          <p:cNvSpPr txBox="1">
            <a:spLocks/>
          </p:cNvSpPr>
          <p:nvPr/>
        </p:nvSpPr>
        <p:spPr>
          <a:xfrm>
            <a:off x="6303860" y="2054918"/>
            <a:ext cx="4038600" cy="452596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a:buFont typeface="Wingdings" charset="2"/>
              <a:buChar char="§"/>
            </a:pPr>
            <a:r>
              <a:rPr lang="en-US" dirty="0"/>
              <a:t>Just wait</a:t>
            </a:r>
          </a:p>
          <a:p>
            <a:pPr>
              <a:buFont typeface="Wingdings" charset="2"/>
              <a:buChar char="§"/>
            </a:pPr>
            <a:r>
              <a:rPr lang="en-US" dirty="0"/>
              <a:t>Change vendors</a:t>
            </a:r>
          </a:p>
          <a:p>
            <a:pPr>
              <a:buFont typeface="Wingdings" charset="2"/>
              <a:buChar char="§"/>
            </a:pPr>
            <a:r>
              <a:rPr lang="en-US" dirty="0"/>
              <a:t>More sites, EMR</a:t>
            </a:r>
          </a:p>
          <a:p>
            <a:pPr>
              <a:buFont typeface="Wingdings" charset="2"/>
              <a:buChar char="§"/>
            </a:pPr>
            <a:r>
              <a:rPr lang="en-US" dirty="0"/>
              <a:t>Algorithms</a:t>
            </a:r>
          </a:p>
          <a:p>
            <a:pPr>
              <a:buFont typeface="Wingdings" charset="2"/>
              <a:buChar char="§"/>
            </a:pPr>
            <a:r>
              <a:rPr lang="en-US" dirty="0"/>
              <a:t>Education</a:t>
            </a:r>
          </a:p>
          <a:p>
            <a:pPr>
              <a:buFont typeface="Wingdings" charset="2"/>
              <a:buChar char="§"/>
            </a:pPr>
            <a:r>
              <a:rPr lang="en-US" dirty="0"/>
              <a:t>Not a D2d problem</a:t>
            </a:r>
          </a:p>
        </p:txBody>
      </p:sp>
      <p:sp>
        <p:nvSpPr>
          <p:cNvPr id="8" name="Content Placeholder 4"/>
          <p:cNvSpPr txBox="1">
            <a:spLocks/>
          </p:cNvSpPr>
          <p:nvPr/>
        </p:nvSpPr>
        <p:spPr>
          <a:xfrm>
            <a:off x="6303860" y="836542"/>
            <a:ext cx="4038600" cy="1065384"/>
          </a:xfrm>
          <a:prstGeom prst="rect">
            <a:avLst/>
          </a:prstGeom>
          <a:solidFill>
            <a:schemeClr val="accent1">
              <a:lumMod val="20000"/>
              <a:lumOff val="80000"/>
            </a:schemeClr>
          </a:solidFill>
          <a:ln>
            <a:solidFill>
              <a:schemeClr val="tx1"/>
            </a:solidFill>
          </a:ln>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0" indent="0">
              <a:buNone/>
            </a:pPr>
            <a:r>
              <a:rPr lang="en-US" dirty="0"/>
              <a:t>It’s the getting up that counts</a:t>
            </a:r>
          </a:p>
        </p:txBody>
      </p:sp>
    </p:spTree>
    <p:extLst>
      <p:ext uri="{BB962C8B-B14F-4D97-AF65-F5344CB8AC3E}">
        <p14:creationId xmlns:p14="http://schemas.microsoft.com/office/powerpoint/2010/main" val="2003674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P spid="5" grpId="0" build="p" animBg="1"/>
      <p:bldP spid="7" grpId="0" build="p"/>
      <p:bldP spid="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secret to           ? </a:t>
            </a:r>
            <a:endParaRPr lang="en-US" dirty="0"/>
          </a:p>
        </p:txBody>
      </p:sp>
      <p:sp>
        <p:nvSpPr>
          <p:cNvPr id="4" name="Text Placeholder 3"/>
          <p:cNvSpPr>
            <a:spLocks noGrp="1"/>
          </p:cNvSpPr>
          <p:nvPr>
            <p:ph type="body" sz="half" idx="2"/>
          </p:nvPr>
        </p:nvSpPr>
        <p:spPr/>
        <p:txBody>
          <a:bodyPr/>
          <a:lstStyle/>
          <a:p>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4300" y="660400"/>
            <a:ext cx="8267700" cy="5511800"/>
          </a:xfrm>
          <a:prstGeom prst="rect">
            <a:avLst/>
          </a:prstGeom>
        </p:spPr>
      </p:pic>
      <p:pic>
        <p:nvPicPr>
          <p:cNvPr id="6" name="Picture 5" descr="d2d logo - wo white backgroun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7635" y="2255031"/>
            <a:ext cx="1150365" cy="671047"/>
          </a:xfrm>
          <a:prstGeom prst="rect">
            <a:avLst/>
          </a:prstGeom>
        </p:spPr>
      </p:pic>
    </p:spTree>
    <p:extLst>
      <p:ext uri="{BB962C8B-B14F-4D97-AF65-F5344CB8AC3E}">
        <p14:creationId xmlns:p14="http://schemas.microsoft.com/office/powerpoint/2010/main" val="132220575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r>
              <a:rPr lang="en-US" dirty="0" smtClean="0"/>
              <a:t>Cc applause everybody else</a:t>
            </a:r>
            <a:endParaRPr lang="en-US" dirty="0"/>
          </a:p>
        </p:txBody>
      </p:sp>
    </p:spTree>
    <p:extLst>
      <p:ext uri="{BB962C8B-B14F-4D97-AF65-F5344CB8AC3E}">
        <p14:creationId xmlns:p14="http://schemas.microsoft.com/office/powerpoint/2010/main" val="35238074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Slide Number Placeholder 3"/>
          <p:cNvSpPr>
            <a:spLocks noGrp="1"/>
          </p:cNvSpPr>
          <p:nvPr>
            <p:ph type="sldNum" sz="quarter" idx="4294967295"/>
          </p:nvPr>
        </p:nvSpPr>
        <p:spPr>
          <a:xfrm>
            <a:off x="8534400" y="1"/>
            <a:ext cx="2133600" cy="365125"/>
          </a:xfrm>
          <a:prstGeom prst="rect">
            <a:avLst/>
          </a:prstGeom>
        </p:spPr>
        <p:txBody>
          <a:bodyPr/>
          <a:lstStyle/>
          <a:p>
            <a:fld id="{2AE31571-6A1C-E747-8DB7-FFF252CB61F7}" type="slidenum">
              <a:rPr lang="en-US" smtClean="0"/>
              <a:pPr/>
              <a:t>35</a:t>
            </a:fld>
            <a:endParaRPr lang="en-US"/>
          </a:p>
        </p:txBody>
      </p:sp>
      <p:pic>
        <p:nvPicPr>
          <p:cNvPr id="3" name="Picture 2" descr="Screen Shot 2016-09-25 at 3.46.34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7280" y="2163566"/>
            <a:ext cx="10209016" cy="3133993"/>
          </a:xfrm>
          <a:prstGeom prst="rect">
            <a:avLst/>
          </a:prstGeom>
        </p:spPr>
      </p:pic>
    </p:spTree>
    <p:extLst>
      <p:ext uri="{BB962C8B-B14F-4D97-AF65-F5344CB8AC3E}">
        <p14:creationId xmlns:p14="http://schemas.microsoft.com/office/powerpoint/2010/main" val="186742585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Exec Committee (aka D2d </a:t>
            </a:r>
            <a:r>
              <a:rPr lang="en-US" i="1" dirty="0" smtClean="0"/>
              <a:t>support</a:t>
            </a:r>
            <a:r>
              <a:rPr lang="en-US" dirty="0" smtClean="0"/>
              <a:t> group)</a:t>
            </a:r>
            <a:endParaRPr lang="en-US" dirty="0"/>
          </a:p>
        </p:txBody>
      </p:sp>
      <p:graphicFrame>
        <p:nvGraphicFramePr>
          <p:cNvPr id="4" name="Diagram 3"/>
          <p:cNvGraphicFramePr/>
          <p:nvPr>
            <p:extLst>
              <p:ext uri="{D42A27DB-BD31-4B8C-83A1-F6EECF244321}">
                <p14:modId xmlns:p14="http://schemas.microsoft.com/office/powerpoint/2010/main" val="3701779754"/>
              </p:ext>
            </p:extLst>
          </p:nvPr>
        </p:nvGraphicFramePr>
        <p:xfrm>
          <a:off x="2529626" y="1504039"/>
          <a:ext cx="7376374" cy="49466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p:cNvPicPr>
            <a:picLocks noChangeAspect="1"/>
          </p:cNvPicPr>
          <p:nvPr/>
        </p:nvPicPr>
        <p:blipFill>
          <a:blip r:embed="rId8"/>
          <a:stretch>
            <a:fillRect/>
          </a:stretch>
        </p:blipFill>
        <p:spPr>
          <a:xfrm>
            <a:off x="10393680" y="423333"/>
            <a:ext cx="762000" cy="762000"/>
          </a:xfrm>
          <a:prstGeom prst="rect">
            <a:avLst/>
          </a:prstGeom>
        </p:spPr>
      </p:pic>
    </p:spTree>
    <p:extLst>
      <p:ext uri="{BB962C8B-B14F-4D97-AF65-F5344CB8AC3E}">
        <p14:creationId xmlns:p14="http://schemas.microsoft.com/office/powerpoint/2010/main" val="14481478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p:cNvSpPr>
            <a:spLocks noGrp="1"/>
          </p:cNvSpPr>
          <p:nvPr>
            <p:ph type="title"/>
          </p:nvPr>
        </p:nvSpPr>
        <p:spPr>
          <a:xfrm>
            <a:off x="1122680" y="546100"/>
            <a:ext cx="10058400" cy="749300"/>
          </a:xfrm>
        </p:spPr>
        <p:txBody>
          <a:bodyPr/>
          <a:lstStyle/>
          <a:p>
            <a:r>
              <a:rPr lang="en-US" dirty="0" smtClean="0"/>
              <a:t>The</a:t>
            </a:r>
            <a:endParaRPr lang="en-US" dirty="0"/>
          </a:p>
        </p:txBody>
      </p:sp>
      <p:pic>
        <p:nvPicPr>
          <p:cNvPr id="5" name="Picture 4" descr="d2d logo - wo white backgroun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3691" y="647700"/>
            <a:ext cx="1110343" cy="647700"/>
          </a:xfrm>
          <a:prstGeom prst="rect">
            <a:avLst/>
          </a:prstGeom>
        </p:spPr>
      </p:pic>
      <p:pic>
        <p:nvPicPr>
          <p:cNvPr id="2" name="Picture 1"/>
          <p:cNvPicPr>
            <a:picLocks noChangeAspect="1"/>
          </p:cNvPicPr>
          <p:nvPr/>
        </p:nvPicPr>
        <p:blipFill>
          <a:blip r:embed="rId4"/>
          <a:stretch>
            <a:fillRect/>
          </a:stretch>
        </p:blipFill>
        <p:spPr>
          <a:xfrm>
            <a:off x="1172208" y="1380119"/>
            <a:ext cx="1349111" cy="1828800"/>
          </a:xfrm>
          <a:prstGeom prst="ellipse">
            <a:avLst/>
          </a:prstGeom>
          <a:ln>
            <a:noFill/>
          </a:ln>
          <a:effectLst>
            <a:softEdge rad="112500"/>
          </a:effectLst>
        </p:spPr>
      </p:pic>
      <p:pic>
        <p:nvPicPr>
          <p:cNvPr id="7" name="Picture 6"/>
          <p:cNvPicPr>
            <a:picLocks noChangeAspect="1"/>
          </p:cNvPicPr>
          <p:nvPr/>
        </p:nvPicPr>
        <p:blipFill>
          <a:blip r:embed="rId5"/>
          <a:stretch>
            <a:fillRect/>
          </a:stretch>
        </p:blipFill>
        <p:spPr>
          <a:xfrm>
            <a:off x="2884555" y="1380119"/>
            <a:ext cx="1354660" cy="1828800"/>
          </a:xfrm>
          <a:prstGeom prst="ellipse">
            <a:avLst/>
          </a:prstGeom>
          <a:ln>
            <a:noFill/>
          </a:ln>
          <a:effectLst>
            <a:softEdge rad="112500"/>
          </a:effectLst>
        </p:spPr>
      </p:pic>
      <p:pic>
        <p:nvPicPr>
          <p:cNvPr id="8" name="Picture 7"/>
          <p:cNvPicPr>
            <a:picLocks noChangeAspect="1"/>
          </p:cNvPicPr>
          <p:nvPr/>
        </p:nvPicPr>
        <p:blipFill>
          <a:blip r:embed="rId6"/>
          <a:stretch>
            <a:fillRect/>
          </a:stretch>
        </p:blipFill>
        <p:spPr>
          <a:xfrm>
            <a:off x="1172203" y="4017554"/>
            <a:ext cx="1349120" cy="1828800"/>
          </a:xfrm>
          <a:prstGeom prst="ellipse">
            <a:avLst/>
          </a:prstGeom>
          <a:ln>
            <a:noFill/>
          </a:ln>
          <a:effectLst>
            <a:softEdge rad="112500"/>
          </a:effectLst>
        </p:spPr>
      </p:pic>
      <p:pic>
        <p:nvPicPr>
          <p:cNvPr id="9" name="Picture 8"/>
          <p:cNvPicPr>
            <a:picLocks noChangeAspect="1"/>
          </p:cNvPicPr>
          <p:nvPr/>
        </p:nvPicPr>
        <p:blipFill>
          <a:blip r:embed="rId7"/>
          <a:stretch>
            <a:fillRect/>
          </a:stretch>
        </p:blipFill>
        <p:spPr>
          <a:xfrm>
            <a:off x="2895525" y="4017554"/>
            <a:ext cx="1332720" cy="1828800"/>
          </a:xfrm>
          <a:prstGeom prst="ellipse">
            <a:avLst/>
          </a:prstGeom>
          <a:ln>
            <a:noFill/>
          </a:ln>
          <a:effectLst>
            <a:softEdge rad="112500"/>
          </a:effectLst>
        </p:spPr>
      </p:pic>
      <p:pic>
        <p:nvPicPr>
          <p:cNvPr id="10" name="Picture 9"/>
          <p:cNvPicPr>
            <a:picLocks noChangeAspect="1"/>
          </p:cNvPicPr>
          <p:nvPr/>
        </p:nvPicPr>
        <p:blipFill>
          <a:blip r:embed="rId8"/>
          <a:stretch>
            <a:fillRect/>
          </a:stretch>
        </p:blipFill>
        <p:spPr>
          <a:xfrm>
            <a:off x="9791200" y="1380119"/>
            <a:ext cx="1389880" cy="1828800"/>
          </a:xfrm>
          <a:prstGeom prst="ellipse">
            <a:avLst/>
          </a:prstGeom>
          <a:ln>
            <a:noFill/>
          </a:ln>
          <a:effectLst>
            <a:softEdge rad="112500"/>
          </a:effectLst>
        </p:spPr>
      </p:pic>
      <p:pic>
        <p:nvPicPr>
          <p:cNvPr id="11" name="Picture 10"/>
          <p:cNvPicPr>
            <a:picLocks noChangeAspect="1"/>
          </p:cNvPicPr>
          <p:nvPr/>
        </p:nvPicPr>
        <p:blipFill>
          <a:blip r:embed="rId9"/>
          <a:stretch>
            <a:fillRect/>
          </a:stretch>
        </p:blipFill>
        <p:spPr>
          <a:xfrm>
            <a:off x="8032413" y="1380119"/>
            <a:ext cx="1349120" cy="1828800"/>
          </a:xfrm>
          <a:prstGeom prst="ellipse">
            <a:avLst/>
          </a:prstGeom>
          <a:ln>
            <a:noFill/>
          </a:ln>
          <a:effectLst>
            <a:softEdge rad="112500"/>
          </a:effectLst>
        </p:spPr>
      </p:pic>
      <p:pic>
        <p:nvPicPr>
          <p:cNvPr id="13" name="Picture 12"/>
          <p:cNvPicPr>
            <a:picLocks noChangeAspect="1"/>
          </p:cNvPicPr>
          <p:nvPr/>
        </p:nvPicPr>
        <p:blipFill>
          <a:blip r:embed="rId10"/>
          <a:stretch>
            <a:fillRect/>
          </a:stretch>
        </p:blipFill>
        <p:spPr>
          <a:xfrm>
            <a:off x="3104034" y="647700"/>
            <a:ext cx="1371600" cy="589550"/>
          </a:xfrm>
          <a:prstGeom prst="rect">
            <a:avLst/>
          </a:prstGeom>
        </p:spPr>
      </p:pic>
      <p:pic>
        <p:nvPicPr>
          <p:cNvPr id="14" name="Picture 1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34693" y="1469019"/>
            <a:ext cx="1270836" cy="1651000"/>
          </a:xfrm>
          <a:prstGeom prst="ellipse">
            <a:avLst/>
          </a:prstGeom>
          <a:ln>
            <a:noFill/>
          </a:ln>
          <a:effectLst>
            <a:softEdge rad="112500"/>
          </a:effectLst>
        </p:spPr>
      </p:pic>
      <p:sp>
        <p:nvSpPr>
          <p:cNvPr id="18" name="TextBox 17"/>
          <p:cNvSpPr txBox="1"/>
          <p:nvPr/>
        </p:nvSpPr>
        <p:spPr>
          <a:xfrm>
            <a:off x="850900" y="3244446"/>
            <a:ext cx="1991726" cy="461665"/>
          </a:xfrm>
          <a:prstGeom prst="rect">
            <a:avLst/>
          </a:prstGeom>
          <a:noFill/>
        </p:spPr>
        <p:txBody>
          <a:bodyPr wrap="none" rtlCol="0">
            <a:spAutoFit/>
          </a:bodyPr>
          <a:lstStyle/>
          <a:p>
            <a:pPr algn="ctr"/>
            <a:r>
              <a:rPr lang="en-US" sz="1200" dirty="0" smtClean="0">
                <a:solidFill>
                  <a:schemeClr val="accent2"/>
                </a:solidFill>
              </a:rPr>
              <a:t>Patty Sheehan, RN, MPH, MS</a:t>
            </a:r>
          </a:p>
          <a:p>
            <a:pPr algn="ctr"/>
            <a:r>
              <a:rPr lang="en-US" sz="1200" dirty="0" smtClean="0">
                <a:solidFill>
                  <a:schemeClr val="accent2"/>
                </a:solidFill>
              </a:rPr>
              <a:t>Project Manager</a:t>
            </a:r>
            <a:endParaRPr lang="en-US" sz="1200" dirty="0">
              <a:solidFill>
                <a:schemeClr val="accent2"/>
              </a:solidFill>
            </a:endParaRPr>
          </a:p>
        </p:txBody>
      </p:sp>
      <p:sp>
        <p:nvSpPr>
          <p:cNvPr id="19" name="TextBox 18"/>
          <p:cNvSpPr txBox="1"/>
          <p:nvPr/>
        </p:nvSpPr>
        <p:spPr>
          <a:xfrm>
            <a:off x="2870680" y="3244446"/>
            <a:ext cx="1382410" cy="461665"/>
          </a:xfrm>
          <a:prstGeom prst="rect">
            <a:avLst/>
          </a:prstGeom>
          <a:noFill/>
        </p:spPr>
        <p:txBody>
          <a:bodyPr wrap="none" rtlCol="0">
            <a:spAutoFit/>
          </a:bodyPr>
          <a:lstStyle/>
          <a:p>
            <a:pPr algn="ctr"/>
            <a:r>
              <a:rPr lang="en-US" sz="1200" dirty="0" smtClean="0">
                <a:solidFill>
                  <a:schemeClr val="accent2"/>
                </a:solidFill>
              </a:rPr>
              <a:t>Paul Fuss</a:t>
            </a:r>
          </a:p>
          <a:p>
            <a:pPr algn="ctr"/>
            <a:r>
              <a:rPr lang="en-US" sz="1200" dirty="0" smtClean="0">
                <a:solidFill>
                  <a:schemeClr val="accent2"/>
                </a:solidFill>
              </a:rPr>
              <a:t>Research Associate</a:t>
            </a:r>
            <a:endParaRPr lang="en-US" sz="1200" dirty="0">
              <a:solidFill>
                <a:schemeClr val="accent2"/>
              </a:solidFill>
            </a:endParaRPr>
          </a:p>
        </p:txBody>
      </p:sp>
      <p:sp>
        <p:nvSpPr>
          <p:cNvPr id="20" name="TextBox 19"/>
          <p:cNvSpPr txBox="1"/>
          <p:nvPr/>
        </p:nvSpPr>
        <p:spPr>
          <a:xfrm>
            <a:off x="1218940" y="5846354"/>
            <a:ext cx="1255647" cy="461665"/>
          </a:xfrm>
          <a:prstGeom prst="rect">
            <a:avLst/>
          </a:prstGeom>
          <a:noFill/>
        </p:spPr>
        <p:txBody>
          <a:bodyPr wrap="none" rtlCol="0">
            <a:spAutoFit/>
          </a:bodyPr>
          <a:lstStyle/>
          <a:p>
            <a:pPr algn="ctr"/>
            <a:r>
              <a:rPr lang="en-US" sz="1200" dirty="0" smtClean="0">
                <a:solidFill>
                  <a:schemeClr val="accent2"/>
                </a:solidFill>
              </a:rPr>
              <a:t>Ellen Vickery, MS</a:t>
            </a:r>
          </a:p>
          <a:p>
            <a:pPr algn="ctr"/>
            <a:r>
              <a:rPr lang="en-US" sz="1200" dirty="0" smtClean="0">
                <a:solidFill>
                  <a:schemeClr val="accent2"/>
                </a:solidFill>
              </a:rPr>
              <a:t>Data Manager</a:t>
            </a:r>
            <a:endParaRPr lang="en-US" sz="1200" dirty="0">
              <a:solidFill>
                <a:schemeClr val="accent2"/>
              </a:solidFill>
            </a:endParaRPr>
          </a:p>
        </p:txBody>
      </p:sp>
      <p:sp>
        <p:nvSpPr>
          <p:cNvPr id="21" name="TextBox 20"/>
          <p:cNvSpPr txBox="1"/>
          <p:nvPr/>
        </p:nvSpPr>
        <p:spPr>
          <a:xfrm>
            <a:off x="2885784" y="5846354"/>
            <a:ext cx="1352203" cy="461665"/>
          </a:xfrm>
          <a:prstGeom prst="rect">
            <a:avLst/>
          </a:prstGeom>
          <a:noFill/>
        </p:spPr>
        <p:txBody>
          <a:bodyPr wrap="none" rtlCol="0">
            <a:spAutoFit/>
          </a:bodyPr>
          <a:lstStyle/>
          <a:p>
            <a:pPr algn="ctr"/>
            <a:r>
              <a:rPr lang="en-US" sz="1200" dirty="0" smtClean="0">
                <a:solidFill>
                  <a:schemeClr val="accent2"/>
                </a:solidFill>
              </a:rPr>
              <a:t>Cindy </a:t>
            </a:r>
            <a:r>
              <a:rPr lang="en-US" sz="1200" dirty="0" err="1" smtClean="0">
                <a:solidFill>
                  <a:schemeClr val="accent2"/>
                </a:solidFill>
              </a:rPr>
              <a:t>Haviet</a:t>
            </a:r>
            <a:r>
              <a:rPr lang="en-US" sz="1200" dirty="0" smtClean="0">
                <a:solidFill>
                  <a:schemeClr val="accent2"/>
                </a:solidFill>
              </a:rPr>
              <a:t>, MS</a:t>
            </a:r>
          </a:p>
          <a:p>
            <a:pPr algn="ctr"/>
            <a:r>
              <a:rPr lang="en-US" sz="1200" dirty="0" smtClean="0">
                <a:solidFill>
                  <a:schemeClr val="accent2"/>
                </a:solidFill>
              </a:rPr>
              <a:t>Research Assistant</a:t>
            </a:r>
            <a:endParaRPr lang="en-US" sz="1200" dirty="0">
              <a:solidFill>
                <a:schemeClr val="accent2"/>
              </a:solidFill>
            </a:endParaRPr>
          </a:p>
        </p:txBody>
      </p:sp>
      <p:pic>
        <p:nvPicPr>
          <p:cNvPr id="22" name="Picture 21"/>
          <p:cNvPicPr>
            <a:picLocks noChangeAspect="1"/>
          </p:cNvPicPr>
          <p:nvPr/>
        </p:nvPicPr>
        <p:blipFill>
          <a:blip r:embed="rId12"/>
          <a:stretch>
            <a:fillRect/>
          </a:stretch>
        </p:blipFill>
        <p:spPr>
          <a:xfrm>
            <a:off x="5184311" y="4017554"/>
            <a:ext cx="1371600" cy="1851664"/>
          </a:xfrm>
          <a:prstGeom prst="ellipse">
            <a:avLst/>
          </a:prstGeom>
          <a:ln>
            <a:noFill/>
          </a:ln>
          <a:effectLst>
            <a:softEdge rad="112500"/>
          </a:effectLst>
        </p:spPr>
      </p:pic>
      <p:sp>
        <p:nvSpPr>
          <p:cNvPr id="23" name="TextBox 22"/>
          <p:cNvSpPr txBox="1"/>
          <p:nvPr/>
        </p:nvSpPr>
        <p:spPr>
          <a:xfrm>
            <a:off x="5119282" y="3244446"/>
            <a:ext cx="1501658" cy="461665"/>
          </a:xfrm>
          <a:prstGeom prst="rect">
            <a:avLst/>
          </a:prstGeom>
          <a:noFill/>
        </p:spPr>
        <p:txBody>
          <a:bodyPr wrap="none" rtlCol="0">
            <a:spAutoFit/>
          </a:bodyPr>
          <a:lstStyle/>
          <a:p>
            <a:pPr algn="ctr"/>
            <a:r>
              <a:rPr lang="en-US" sz="1200" dirty="0" smtClean="0">
                <a:solidFill>
                  <a:schemeClr val="accent2"/>
                </a:solidFill>
              </a:rPr>
              <a:t>Dave </a:t>
            </a:r>
            <a:r>
              <a:rPr lang="en-US" sz="1200" dirty="0" err="1" smtClean="0">
                <a:solidFill>
                  <a:schemeClr val="accent2"/>
                </a:solidFill>
              </a:rPr>
              <a:t>Reboussin</a:t>
            </a:r>
            <a:r>
              <a:rPr lang="en-US" sz="1200" dirty="0" smtClean="0">
                <a:solidFill>
                  <a:schemeClr val="accent2"/>
                </a:solidFill>
              </a:rPr>
              <a:t>, PhD</a:t>
            </a:r>
          </a:p>
          <a:p>
            <a:pPr algn="ctr"/>
            <a:r>
              <a:rPr lang="en-US" sz="1200" dirty="0" smtClean="0">
                <a:solidFill>
                  <a:schemeClr val="accent2"/>
                </a:solidFill>
              </a:rPr>
              <a:t>Lead Statistician</a:t>
            </a:r>
            <a:endParaRPr lang="en-US" sz="1200" dirty="0">
              <a:solidFill>
                <a:schemeClr val="accent2"/>
              </a:solidFill>
            </a:endParaRPr>
          </a:p>
        </p:txBody>
      </p:sp>
      <p:sp>
        <p:nvSpPr>
          <p:cNvPr id="24" name="TextBox 23"/>
          <p:cNvSpPr txBox="1"/>
          <p:nvPr/>
        </p:nvSpPr>
        <p:spPr>
          <a:xfrm>
            <a:off x="5175049" y="5846354"/>
            <a:ext cx="1390124" cy="461665"/>
          </a:xfrm>
          <a:prstGeom prst="rect">
            <a:avLst/>
          </a:prstGeom>
          <a:noFill/>
        </p:spPr>
        <p:txBody>
          <a:bodyPr wrap="none" rtlCol="0">
            <a:spAutoFit/>
          </a:bodyPr>
          <a:lstStyle/>
          <a:p>
            <a:pPr algn="ctr"/>
            <a:r>
              <a:rPr lang="en-US" sz="1200" dirty="0" smtClean="0">
                <a:solidFill>
                  <a:schemeClr val="accent2"/>
                </a:solidFill>
              </a:rPr>
              <a:t>Jason Nelson, MS</a:t>
            </a:r>
          </a:p>
          <a:p>
            <a:pPr algn="ctr"/>
            <a:r>
              <a:rPr lang="en-US" sz="1200" dirty="0" smtClean="0">
                <a:solidFill>
                  <a:schemeClr val="accent2"/>
                </a:solidFill>
              </a:rPr>
              <a:t>Statistician/Analyst</a:t>
            </a:r>
            <a:endParaRPr lang="en-US" sz="1200" dirty="0">
              <a:solidFill>
                <a:schemeClr val="accent2"/>
              </a:solidFill>
            </a:endParaRPr>
          </a:p>
        </p:txBody>
      </p:sp>
      <p:sp>
        <p:nvSpPr>
          <p:cNvPr id="25" name="TextBox 24"/>
          <p:cNvSpPr txBox="1"/>
          <p:nvPr/>
        </p:nvSpPr>
        <p:spPr>
          <a:xfrm>
            <a:off x="7813954" y="3244446"/>
            <a:ext cx="1659429" cy="461665"/>
          </a:xfrm>
          <a:prstGeom prst="rect">
            <a:avLst/>
          </a:prstGeom>
          <a:noFill/>
        </p:spPr>
        <p:txBody>
          <a:bodyPr wrap="none" rtlCol="0">
            <a:spAutoFit/>
          </a:bodyPr>
          <a:lstStyle/>
          <a:p>
            <a:pPr algn="ctr"/>
            <a:r>
              <a:rPr lang="en-US" sz="1200" dirty="0" smtClean="0">
                <a:solidFill>
                  <a:schemeClr val="accent2"/>
                </a:solidFill>
              </a:rPr>
              <a:t>Olivia </a:t>
            </a:r>
            <a:r>
              <a:rPr lang="en-US" sz="1200" dirty="0" err="1" smtClean="0">
                <a:solidFill>
                  <a:schemeClr val="accent2"/>
                </a:solidFill>
              </a:rPr>
              <a:t>Lovegreen</a:t>
            </a:r>
            <a:endParaRPr lang="en-US" sz="1200" dirty="0" smtClean="0">
              <a:solidFill>
                <a:schemeClr val="accent2"/>
              </a:solidFill>
            </a:endParaRPr>
          </a:p>
          <a:p>
            <a:pPr algn="ctr"/>
            <a:r>
              <a:rPr lang="en-US" sz="1200" dirty="0" smtClean="0">
                <a:solidFill>
                  <a:schemeClr val="accent2"/>
                </a:solidFill>
              </a:rPr>
              <a:t>Research Administrator</a:t>
            </a:r>
            <a:endParaRPr lang="en-US" sz="1200" dirty="0">
              <a:solidFill>
                <a:schemeClr val="accent2"/>
              </a:solidFill>
            </a:endParaRPr>
          </a:p>
        </p:txBody>
      </p:sp>
      <p:sp>
        <p:nvSpPr>
          <p:cNvPr id="26" name="TextBox 25"/>
          <p:cNvSpPr txBox="1"/>
          <p:nvPr/>
        </p:nvSpPr>
        <p:spPr>
          <a:xfrm>
            <a:off x="9473383" y="3244446"/>
            <a:ext cx="2295069" cy="461665"/>
          </a:xfrm>
          <a:prstGeom prst="rect">
            <a:avLst/>
          </a:prstGeom>
          <a:noFill/>
        </p:spPr>
        <p:txBody>
          <a:bodyPr wrap="none" rtlCol="0">
            <a:spAutoFit/>
          </a:bodyPr>
          <a:lstStyle/>
          <a:p>
            <a:pPr algn="ctr"/>
            <a:r>
              <a:rPr lang="en-US" sz="1200" dirty="0" smtClean="0">
                <a:solidFill>
                  <a:schemeClr val="accent2"/>
                </a:solidFill>
              </a:rPr>
              <a:t>Danielle Riggs,</a:t>
            </a:r>
          </a:p>
          <a:p>
            <a:pPr algn="ctr"/>
            <a:r>
              <a:rPr lang="en-US" sz="1200" dirty="0" smtClean="0">
                <a:solidFill>
                  <a:schemeClr val="accent2"/>
                </a:solidFill>
              </a:rPr>
              <a:t>Manager, Research Administrator</a:t>
            </a:r>
            <a:endParaRPr lang="en-US" sz="1200" dirty="0">
              <a:solidFill>
                <a:schemeClr val="accent2"/>
              </a:solidFill>
            </a:endParaRPr>
          </a:p>
        </p:txBody>
      </p:sp>
      <p:pic>
        <p:nvPicPr>
          <p:cNvPr id="28" name="Picture 27" descr="Screen Shot 2016-12-12 at 7.48.34 PM.p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701983" y="4017554"/>
            <a:ext cx="1440076" cy="1758950"/>
          </a:xfrm>
          <a:prstGeom prst="ellipse">
            <a:avLst/>
          </a:prstGeom>
          <a:ln>
            <a:noFill/>
          </a:ln>
          <a:effectLst>
            <a:softEdge rad="112500"/>
          </a:effectLst>
        </p:spPr>
      </p:pic>
      <p:pic>
        <p:nvPicPr>
          <p:cNvPr id="29" name="Picture 28" descr="Screen Shot 2016-12-12 at 7.48.29 PM.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045965" y="4017554"/>
            <a:ext cx="1274050" cy="1758950"/>
          </a:xfrm>
          <a:prstGeom prst="ellipse">
            <a:avLst/>
          </a:prstGeom>
          <a:ln>
            <a:noFill/>
          </a:ln>
          <a:effectLst>
            <a:softEdge rad="112500"/>
          </a:effectLst>
        </p:spPr>
      </p:pic>
      <p:sp>
        <p:nvSpPr>
          <p:cNvPr id="30" name="TextBox 29"/>
          <p:cNvSpPr txBox="1"/>
          <p:nvPr/>
        </p:nvSpPr>
        <p:spPr>
          <a:xfrm>
            <a:off x="7962467" y="5846354"/>
            <a:ext cx="1448008" cy="461665"/>
          </a:xfrm>
          <a:prstGeom prst="rect">
            <a:avLst/>
          </a:prstGeom>
          <a:noFill/>
        </p:spPr>
        <p:txBody>
          <a:bodyPr wrap="none" rtlCol="0">
            <a:spAutoFit/>
          </a:bodyPr>
          <a:lstStyle/>
          <a:p>
            <a:pPr algn="ctr"/>
            <a:r>
              <a:rPr lang="en-US" sz="1200" dirty="0" err="1" smtClean="0">
                <a:solidFill>
                  <a:schemeClr val="accent2"/>
                </a:solidFill>
              </a:rPr>
              <a:t>Myrlene</a:t>
            </a:r>
            <a:r>
              <a:rPr lang="en-US" sz="1200" dirty="0" smtClean="0">
                <a:solidFill>
                  <a:schemeClr val="accent2"/>
                </a:solidFill>
              </a:rPr>
              <a:t> Staten, MD</a:t>
            </a:r>
          </a:p>
          <a:p>
            <a:pPr algn="ctr"/>
            <a:r>
              <a:rPr lang="en-US" sz="1200" dirty="0" smtClean="0">
                <a:solidFill>
                  <a:schemeClr val="accent2"/>
                </a:solidFill>
              </a:rPr>
              <a:t>Project Scientist</a:t>
            </a:r>
            <a:endParaRPr lang="en-US" sz="1200" dirty="0">
              <a:solidFill>
                <a:schemeClr val="accent2"/>
              </a:solidFill>
            </a:endParaRPr>
          </a:p>
        </p:txBody>
      </p:sp>
      <p:sp>
        <p:nvSpPr>
          <p:cNvPr id="31" name="TextBox 30"/>
          <p:cNvSpPr txBox="1"/>
          <p:nvPr/>
        </p:nvSpPr>
        <p:spPr>
          <a:xfrm>
            <a:off x="9658736" y="5846354"/>
            <a:ext cx="1518640" cy="461665"/>
          </a:xfrm>
          <a:prstGeom prst="rect">
            <a:avLst/>
          </a:prstGeom>
          <a:noFill/>
        </p:spPr>
        <p:txBody>
          <a:bodyPr wrap="none" rtlCol="0">
            <a:spAutoFit/>
          </a:bodyPr>
          <a:lstStyle/>
          <a:p>
            <a:pPr algn="ctr"/>
            <a:r>
              <a:rPr lang="en-US" sz="1200" dirty="0" smtClean="0">
                <a:solidFill>
                  <a:schemeClr val="accent2"/>
                </a:solidFill>
              </a:rPr>
              <a:t>Saul </a:t>
            </a:r>
            <a:r>
              <a:rPr lang="en-US" sz="1200" dirty="0" err="1" smtClean="0">
                <a:solidFill>
                  <a:schemeClr val="accent2"/>
                </a:solidFill>
              </a:rPr>
              <a:t>Malozowski</a:t>
            </a:r>
            <a:r>
              <a:rPr lang="en-US" sz="1200" dirty="0" smtClean="0">
                <a:solidFill>
                  <a:schemeClr val="accent2"/>
                </a:solidFill>
              </a:rPr>
              <a:t>, MD</a:t>
            </a:r>
          </a:p>
          <a:p>
            <a:pPr algn="ctr"/>
            <a:r>
              <a:rPr lang="en-US" sz="1200" dirty="0" smtClean="0">
                <a:solidFill>
                  <a:schemeClr val="accent2"/>
                </a:solidFill>
              </a:rPr>
              <a:t>Program Officer</a:t>
            </a:r>
            <a:endParaRPr lang="en-US" sz="1200" dirty="0">
              <a:solidFill>
                <a:schemeClr val="accent2"/>
              </a:solidFill>
            </a:endParaRPr>
          </a:p>
        </p:txBody>
      </p:sp>
    </p:spTree>
    <p:extLst>
      <p:ext uri="{BB962C8B-B14F-4D97-AF65-F5344CB8AC3E}">
        <p14:creationId xmlns:p14="http://schemas.microsoft.com/office/powerpoint/2010/main" val="118906503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linds(horizontal)">
                                      <p:cBhvr>
                                        <p:cTn id="10" dur="500"/>
                                        <p:tgtEl>
                                          <p:spTgt spid="7"/>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blinds(horizontal)">
                                      <p:cBhvr>
                                        <p:cTn id="13" dur="500"/>
                                        <p:tgtEl>
                                          <p:spTgt spid="18"/>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blinds(horizontal)">
                                      <p:cBhvr>
                                        <p:cTn id="16" dur="500"/>
                                        <p:tgtEl>
                                          <p:spTgt spid="19"/>
                                        </p:tgtEl>
                                      </p:cBhvr>
                                    </p:animEffect>
                                  </p:childTnLst>
                                </p:cTn>
                              </p:par>
                              <p:par>
                                <p:cTn id="17" presetID="3" presetClass="entr" presetSubtype="1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linds(horizontal)">
                                      <p:cBhvr>
                                        <p:cTn id="19" dur="500"/>
                                        <p:tgtEl>
                                          <p:spTgt spid="8"/>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blinds(horizontal)">
                                      <p:cBhvr>
                                        <p:cTn id="22" dur="500"/>
                                        <p:tgtEl>
                                          <p:spTgt spid="20"/>
                                        </p:tgtEl>
                                      </p:cBhvr>
                                    </p:animEffect>
                                  </p:childTnLst>
                                </p:cTn>
                              </p:par>
                              <p:par>
                                <p:cTn id="23" presetID="3" presetClass="entr" presetSubtype="1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blinds(horizontal)">
                                      <p:cBhvr>
                                        <p:cTn id="25" dur="500"/>
                                        <p:tgtEl>
                                          <p:spTgt spid="9"/>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blinds(horizontal)">
                                      <p:cBhvr>
                                        <p:cTn id="28" dur="500"/>
                                        <p:tgtEl>
                                          <p:spTgt spid="21"/>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blinds(horizontal)">
                                      <p:cBhvr>
                                        <p:cTn id="33" dur="500"/>
                                        <p:tgtEl>
                                          <p:spTgt spid="14"/>
                                        </p:tgtEl>
                                      </p:cBhvr>
                                    </p:animEffect>
                                  </p:childTnLst>
                                </p:cTn>
                              </p:par>
                              <p:par>
                                <p:cTn id="34" presetID="3" presetClass="entr" presetSubtype="10" fill="hold" nodeType="with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blinds(horizontal)">
                                      <p:cBhvr>
                                        <p:cTn id="36" dur="500"/>
                                        <p:tgtEl>
                                          <p:spTgt spid="22"/>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blinds(horizontal)">
                                      <p:cBhvr>
                                        <p:cTn id="39" dur="500"/>
                                        <p:tgtEl>
                                          <p:spTgt spid="23"/>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blinds(horizontal)">
                                      <p:cBhvr>
                                        <p:cTn id="42" dur="500"/>
                                        <p:tgtEl>
                                          <p:spTgt spid="24"/>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blinds(horizontal)">
                                      <p:cBhvr>
                                        <p:cTn id="47" dur="500"/>
                                        <p:tgtEl>
                                          <p:spTgt spid="11"/>
                                        </p:tgtEl>
                                      </p:cBhvr>
                                    </p:animEffect>
                                  </p:childTnLst>
                                </p:cTn>
                              </p:par>
                              <p:par>
                                <p:cTn id="48" presetID="3" presetClass="entr" presetSubtype="10" fill="hold" nodeType="with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blinds(horizontal)">
                                      <p:cBhvr>
                                        <p:cTn id="50" dur="500"/>
                                        <p:tgtEl>
                                          <p:spTgt spid="10"/>
                                        </p:tgtEl>
                                      </p:cBhvr>
                                    </p:animEffect>
                                  </p:childTnLst>
                                </p:cTn>
                              </p:par>
                              <p:par>
                                <p:cTn id="51" presetID="3" presetClass="entr" presetSubtype="10" fill="hold" grpId="0" nodeType="withEffect">
                                  <p:stCondLst>
                                    <p:cond delay="0"/>
                                  </p:stCondLst>
                                  <p:childTnLst>
                                    <p:set>
                                      <p:cBhvr>
                                        <p:cTn id="52" dur="1" fill="hold">
                                          <p:stCondLst>
                                            <p:cond delay="0"/>
                                          </p:stCondLst>
                                        </p:cTn>
                                        <p:tgtEl>
                                          <p:spTgt spid="25"/>
                                        </p:tgtEl>
                                        <p:attrNameLst>
                                          <p:attrName>style.visibility</p:attrName>
                                        </p:attrNameLst>
                                      </p:cBhvr>
                                      <p:to>
                                        <p:strVal val="visible"/>
                                      </p:to>
                                    </p:set>
                                    <p:animEffect transition="in" filter="blinds(horizontal)">
                                      <p:cBhvr>
                                        <p:cTn id="53" dur="500"/>
                                        <p:tgtEl>
                                          <p:spTgt spid="25"/>
                                        </p:tgtEl>
                                      </p:cBhvr>
                                    </p:animEffect>
                                  </p:childTnLst>
                                </p:cTn>
                              </p:par>
                              <p:par>
                                <p:cTn id="54" presetID="3" presetClass="entr" presetSubtype="10" fill="hold" grpId="0" nodeType="withEffect">
                                  <p:stCondLst>
                                    <p:cond delay="0"/>
                                  </p:stCondLst>
                                  <p:childTnLst>
                                    <p:set>
                                      <p:cBhvr>
                                        <p:cTn id="55" dur="1" fill="hold">
                                          <p:stCondLst>
                                            <p:cond delay="0"/>
                                          </p:stCondLst>
                                        </p:cTn>
                                        <p:tgtEl>
                                          <p:spTgt spid="26"/>
                                        </p:tgtEl>
                                        <p:attrNameLst>
                                          <p:attrName>style.visibility</p:attrName>
                                        </p:attrNameLst>
                                      </p:cBhvr>
                                      <p:to>
                                        <p:strVal val="visible"/>
                                      </p:to>
                                    </p:set>
                                    <p:animEffect transition="in" filter="blinds(horizontal)">
                                      <p:cBhvr>
                                        <p:cTn id="56" dur="500"/>
                                        <p:tgtEl>
                                          <p:spTgt spid="26"/>
                                        </p:tgtEl>
                                      </p:cBhvr>
                                    </p:animEffect>
                                  </p:childTnLst>
                                </p:cTn>
                              </p:par>
                            </p:childTnLst>
                          </p:cTn>
                        </p:par>
                      </p:childTnLst>
                    </p:cTn>
                  </p:par>
                  <p:par>
                    <p:cTn id="57" fill="hold">
                      <p:stCondLst>
                        <p:cond delay="indefinite"/>
                      </p:stCondLst>
                      <p:childTnLst>
                        <p:par>
                          <p:cTn id="58" fill="hold">
                            <p:stCondLst>
                              <p:cond delay="0"/>
                            </p:stCondLst>
                            <p:childTnLst>
                              <p:par>
                                <p:cTn id="59" presetID="3" presetClass="entr" presetSubtype="10" fill="hold" nodeType="clickEffect">
                                  <p:stCondLst>
                                    <p:cond delay="0"/>
                                  </p:stCondLst>
                                  <p:childTnLst>
                                    <p:set>
                                      <p:cBhvr>
                                        <p:cTn id="60" dur="1" fill="hold">
                                          <p:stCondLst>
                                            <p:cond delay="0"/>
                                          </p:stCondLst>
                                        </p:cTn>
                                        <p:tgtEl>
                                          <p:spTgt spid="29"/>
                                        </p:tgtEl>
                                        <p:attrNameLst>
                                          <p:attrName>style.visibility</p:attrName>
                                        </p:attrNameLst>
                                      </p:cBhvr>
                                      <p:to>
                                        <p:strVal val="visible"/>
                                      </p:to>
                                    </p:set>
                                    <p:animEffect transition="in" filter="blinds(horizontal)">
                                      <p:cBhvr>
                                        <p:cTn id="61" dur="500"/>
                                        <p:tgtEl>
                                          <p:spTgt spid="29"/>
                                        </p:tgtEl>
                                      </p:cBhvr>
                                    </p:animEffect>
                                  </p:childTnLst>
                                </p:cTn>
                              </p:par>
                              <p:par>
                                <p:cTn id="62" presetID="3" presetClass="entr" presetSubtype="10" fill="hold" nodeType="withEffect">
                                  <p:stCondLst>
                                    <p:cond delay="0"/>
                                  </p:stCondLst>
                                  <p:childTnLst>
                                    <p:set>
                                      <p:cBhvr>
                                        <p:cTn id="63" dur="1" fill="hold">
                                          <p:stCondLst>
                                            <p:cond delay="0"/>
                                          </p:stCondLst>
                                        </p:cTn>
                                        <p:tgtEl>
                                          <p:spTgt spid="28"/>
                                        </p:tgtEl>
                                        <p:attrNameLst>
                                          <p:attrName>style.visibility</p:attrName>
                                        </p:attrNameLst>
                                      </p:cBhvr>
                                      <p:to>
                                        <p:strVal val="visible"/>
                                      </p:to>
                                    </p:set>
                                    <p:animEffect transition="in" filter="blinds(horizontal)">
                                      <p:cBhvr>
                                        <p:cTn id="64" dur="500"/>
                                        <p:tgtEl>
                                          <p:spTgt spid="28"/>
                                        </p:tgtEl>
                                      </p:cBhvr>
                                    </p:animEffect>
                                  </p:childTnLst>
                                </p:cTn>
                              </p:par>
                              <p:par>
                                <p:cTn id="65" presetID="3" presetClass="entr" presetSubtype="10" fill="hold" grpId="0" nodeType="withEffect">
                                  <p:stCondLst>
                                    <p:cond delay="0"/>
                                  </p:stCondLst>
                                  <p:childTnLst>
                                    <p:set>
                                      <p:cBhvr>
                                        <p:cTn id="66" dur="1" fill="hold">
                                          <p:stCondLst>
                                            <p:cond delay="0"/>
                                          </p:stCondLst>
                                        </p:cTn>
                                        <p:tgtEl>
                                          <p:spTgt spid="30"/>
                                        </p:tgtEl>
                                        <p:attrNameLst>
                                          <p:attrName>style.visibility</p:attrName>
                                        </p:attrNameLst>
                                      </p:cBhvr>
                                      <p:to>
                                        <p:strVal val="visible"/>
                                      </p:to>
                                    </p:set>
                                    <p:animEffect transition="in" filter="blinds(horizontal)">
                                      <p:cBhvr>
                                        <p:cTn id="67" dur="500"/>
                                        <p:tgtEl>
                                          <p:spTgt spid="30"/>
                                        </p:tgtEl>
                                      </p:cBhvr>
                                    </p:animEffect>
                                  </p:childTnLst>
                                </p:cTn>
                              </p:par>
                              <p:par>
                                <p:cTn id="68" presetID="3" presetClass="entr" presetSubtype="10" fill="hold" grpId="0" nodeType="withEffect">
                                  <p:stCondLst>
                                    <p:cond delay="0"/>
                                  </p:stCondLst>
                                  <p:childTnLst>
                                    <p:set>
                                      <p:cBhvr>
                                        <p:cTn id="69" dur="1" fill="hold">
                                          <p:stCondLst>
                                            <p:cond delay="0"/>
                                          </p:stCondLst>
                                        </p:cTn>
                                        <p:tgtEl>
                                          <p:spTgt spid="31"/>
                                        </p:tgtEl>
                                        <p:attrNameLst>
                                          <p:attrName>style.visibility</p:attrName>
                                        </p:attrNameLst>
                                      </p:cBhvr>
                                      <p:to>
                                        <p:strVal val="visible"/>
                                      </p:to>
                                    </p:set>
                                    <p:animEffect transition="in" filter="blinds(horizontal)">
                                      <p:cBhvr>
                                        <p:cTn id="70"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P spid="23" grpId="0"/>
      <p:bldP spid="24" grpId="0"/>
      <p:bldP spid="25" grpId="0"/>
      <p:bldP spid="26" grpId="0"/>
      <p:bldP spid="30" grpId="0"/>
      <p:bldP spid="31" grpId="0"/>
    </p:bld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31" name="Chart 30"/>
          <p:cNvGraphicFramePr>
            <a:graphicFrameLocks noGrp="1"/>
          </p:cNvGraphicFramePr>
          <p:nvPr>
            <p:extLst/>
          </p:nvPr>
        </p:nvGraphicFramePr>
        <p:xfrm>
          <a:off x="1440213" y="1860122"/>
          <a:ext cx="8665029" cy="4275996"/>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normAutofit/>
          </a:bodyPr>
          <a:lstStyle/>
          <a:p>
            <a:r>
              <a:rPr lang="en-US" dirty="0" smtClean="0"/>
              <a:t>3.4.3	Randomized by site, % of target</a:t>
            </a:r>
            <a:endParaRPr lang="en-US" dirty="0"/>
          </a:p>
        </p:txBody>
      </p:sp>
      <p:sp>
        <p:nvSpPr>
          <p:cNvPr id="3" name="TextBox 2"/>
          <p:cNvSpPr txBox="1"/>
          <p:nvPr/>
        </p:nvSpPr>
        <p:spPr>
          <a:xfrm>
            <a:off x="4183727" y="2044788"/>
            <a:ext cx="1499065" cy="369332"/>
          </a:xfrm>
          <a:prstGeom prst="rect">
            <a:avLst/>
          </a:prstGeom>
          <a:noFill/>
        </p:spPr>
        <p:txBody>
          <a:bodyPr wrap="none" rtlCol="0">
            <a:spAutoFit/>
          </a:bodyPr>
          <a:lstStyle/>
          <a:p>
            <a:r>
              <a:rPr lang="en-US" dirty="0" smtClean="0"/>
              <a:t>N randomized</a:t>
            </a:r>
            <a:endParaRPr lang="en-US" dirty="0"/>
          </a:p>
        </p:txBody>
      </p:sp>
      <p:sp>
        <p:nvSpPr>
          <p:cNvPr id="7" name="TextBox 6"/>
          <p:cNvSpPr txBox="1"/>
          <p:nvPr/>
        </p:nvSpPr>
        <p:spPr>
          <a:xfrm>
            <a:off x="2965490" y="1764036"/>
            <a:ext cx="364202" cy="369332"/>
          </a:xfrm>
          <a:prstGeom prst="rect">
            <a:avLst/>
          </a:prstGeom>
          <a:noFill/>
        </p:spPr>
        <p:txBody>
          <a:bodyPr wrap="none" rtlCol="0">
            <a:spAutoFit/>
          </a:bodyPr>
          <a:lstStyle/>
          <a:p>
            <a:r>
              <a:rPr lang="en-US" dirty="0" smtClean="0">
                <a:latin typeface="Zapf Dingbats"/>
                <a:ea typeface="Zapf Dingbats"/>
                <a:cs typeface="Zapf Dingbats"/>
                <a:sym typeface="Zapf Dingbats"/>
              </a:rPr>
              <a:t>✓</a:t>
            </a:r>
            <a:endParaRPr lang="en-US" dirty="0"/>
          </a:p>
        </p:txBody>
      </p:sp>
      <p:sp>
        <p:nvSpPr>
          <p:cNvPr id="8" name="TextBox 7"/>
          <p:cNvSpPr txBox="1"/>
          <p:nvPr/>
        </p:nvSpPr>
        <p:spPr>
          <a:xfrm>
            <a:off x="2891057" y="6136117"/>
            <a:ext cx="2352727" cy="338554"/>
          </a:xfrm>
          <a:prstGeom prst="rect">
            <a:avLst/>
          </a:prstGeom>
          <a:noFill/>
        </p:spPr>
        <p:txBody>
          <a:bodyPr wrap="none" rtlCol="0">
            <a:spAutoFit/>
          </a:bodyPr>
          <a:lstStyle/>
          <a:p>
            <a:r>
              <a:rPr lang="en-US" sz="1600" dirty="0" smtClean="0">
                <a:latin typeface="Zapf Dingbats"/>
                <a:ea typeface="Zapf Dingbats"/>
                <a:cs typeface="Zapf Dingbats"/>
                <a:sym typeface="Zapf Dingbats"/>
              </a:rPr>
              <a:t>✓</a:t>
            </a:r>
            <a:r>
              <a:rPr lang="en-US" sz="1600" dirty="0" smtClean="0"/>
              <a:t> Exceeded 100% of goal</a:t>
            </a:r>
            <a:endParaRPr lang="en-US" sz="1600" dirty="0"/>
          </a:p>
        </p:txBody>
      </p:sp>
      <p:sp>
        <p:nvSpPr>
          <p:cNvPr id="18" name="TextBox 17"/>
          <p:cNvSpPr txBox="1"/>
          <p:nvPr/>
        </p:nvSpPr>
        <p:spPr>
          <a:xfrm>
            <a:off x="4238638" y="3133353"/>
            <a:ext cx="364202" cy="369332"/>
          </a:xfrm>
          <a:prstGeom prst="rect">
            <a:avLst/>
          </a:prstGeom>
          <a:noFill/>
        </p:spPr>
        <p:txBody>
          <a:bodyPr wrap="none" rtlCol="0">
            <a:spAutoFit/>
          </a:bodyPr>
          <a:lstStyle/>
          <a:p>
            <a:r>
              <a:rPr lang="en-US" dirty="0" smtClean="0">
                <a:latin typeface="Zapf Dingbats"/>
                <a:ea typeface="Zapf Dingbats"/>
                <a:cs typeface="Zapf Dingbats"/>
                <a:sym typeface="Zapf Dingbats"/>
              </a:rPr>
              <a:t>✓</a:t>
            </a:r>
            <a:endParaRPr lang="en-US" dirty="0"/>
          </a:p>
        </p:txBody>
      </p:sp>
      <p:sp>
        <p:nvSpPr>
          <p:cNvPr id="19" name="TextBox 18"/>
          <p:cNvSpPr txBox="1"/>
          <p:nvPr/>
        </p:nvSpPr>
        <p:spPr>
          <a:xfrm>
            <a:off x="3277573" y="2678438"/>
            <a:ext cx="364202" cy="369332"/>
          </a:xfrm>
          <a:prstGeom prst="rect">
            <a:avLst/>
          </a:prstGeom>
          <a:noFill/>
        </p:spPr>
        <p:txBody>
          <a:bodyPr wrap="none" rtlCol="0">
            <a:spAutoFit/>
          </a:bodyPr>
          <a:lstStyle/>
          <a:p>
            <a:r>
              <a:rPr lang="en-US" dirty="0" smtClean="0">
                <a:latin typeface="Zapf Dingbats"/>
                <a:ea typeface="Zapf Dingbats"/>
                <a:cs typeface="Zapf Dingbats"/>
                <a:sym typeface="Zapf Dingbats"/>
              </a:rPr>
              <a:t>✓</a:t>
            </a:r>
            <a:endParaRPr lang="en-US" dirty="0"/>
          </a:p>
        </p:txBody>
      </p:sp>
      <p:sp>
        <p:nvSpPr>
          <p:cNvPr id="20" name="TextBox 19"/>
          <p:cNvSpPr txBox="1"/>
          <p:nvPr/>
        </p:nvSpPr>
        <p:spPr>
          <a:xfrm>
            <a:off x="3603506" y="2702181"/>
            <a:ext cx="364202" cy="369332"/>
          </a:xfrm>
          <a:prstGeom prst="rect">
            <a:avLst/>
          </a:prstGeom>
          <a:noFill/>
        </p:spPr>
        <p:txBody>
          <a:bodyPr wrap="none" rtlCol="0">
            <a:spAutoFit/>
          </a:bodyPr>
          <a:lstStyle/>
          <a:p>
            <a:r>
              <a:rPr lang="en-US" dirty="0" smtClean="0">
                <a:latin typeface="Zapf Dingbats"/>
                <a:ea typeface="Zapf Dingbats"/>
                <a:cs typeface="Zapf Dingbats"/>
                <a:sym typeface="Zapf Dingbats"/>
              </a:rPr>
              <a:t>✓</a:t>
            </a:r>
            <a:endParaRPr lang="en-US" dirty="0"/>
          </a:p>
        </p:txBody>
      </p:sp>
      <p:sp>
        <p:nvSpPr>
          <p:cNvPr id="21" name="TextBox 20"/>
          <p:cNvSpPr txBox="1"/>
          <p:nvPr/>
        </p:nvSpPr>
        <p:spPr>
          <a:xfrm>
            <a:off x="3919765" y="2874905"/>
            <a:ext cx="364202" cy="369332"/>
          </a:xfrm>
          <a:prstGeom prst="rect">
            <a:avLst/>
          </a:prstGeom>
          <a:noFill/>
        </p:spPr>
        <p:txBody>
          <a:bodyPr wrap="none" rtlCol="0">
            <a:spAutoFit/>
          </a:bodyPr>
          <a:lstStyle/>
          <a:p>
            <a:r>
              <a:rPr lang="en-US" dirty="0" smtClean="0">
                <a:latin typeface="Zapf Dingbats"/>
                <a:ea typeface="Zapf Dingbats"/>
                <a:cs typeface="Zapf Dingbats"/>
                <a:sym typeface="Zapf Dingbats"/>
              </a:rPr>
              <a:t>✓</a:t>
            </a:r>
            <a:endParaRPr lang="en-US" dirty="0"/>
          </a:p>
        </p:txBody>
      </p:sp>
      <p:cxnSp>
        <p:nvCxnSpPr>
          <p:cNvPr id="22" name="Elbow Connector 21"/>
          <p:cNvCxnSpPr>
            <a:stCxn id="3" idx="1"/>
          </p:cNvCxnSpPr>
          <p:nvPr/>
        </p:nvCxnSpPr>
        <p:spPr>
          <a:xfrm rot="10800000" flipV="1">
            <a:off x="3329693" y="2229453"/>
            <a:ext cx="854035" cy="40373"/>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4569058" y="3129439"/>
            <a:ext cx="364202" cy="369332"/>
          </a:xfrm>
          <a:prstGeom prst="rect">
            <a:avLst/>
          </a:prstGeom>
          <a:noFill/>
        </p:spPr>
        <p:txBody>
          <a:bodyPr wrap="none" rtlCol="0">
            <a:spAutoFit/>
          </a:bodyPr>
          <a:lstStyle/>
          <a:p>
            <a:r>
              <a:rPr lang="en-US" dirty="0" smtClean="0">
                <a:latin typeface="Zapf Dingbats"/>
                <a:ea typeface="Zapf Dingbats"/>
                <a:cs typeface="Zapf Dingbats"/>
                <a:sym typeface="Zapf Dingbats"/>
              </a:rPr>
              <a:t>✓</a:t>
            </a:r>
            <a:endParaRPr lang="en-US" dirty="0"/>
          </a:p>
        </p:txBody>
      </p:sp>
    </p:spTree>
    <p:extLst>
      <p:ext uri="{BB962C8B-B14F-4D97-AF65-F5344CB8AC3E}">
        <p14:creationId xmlns:p14="http://schemas.microsoft.com/office/powerpoint/2010/main" val="48741485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Left)">
                                      <p:cBhvr>
                                        <p:cTn id="7" dur="500"/>
                                        <p:tgtEl>
                                          <p:spTgt spid="7"/>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strips(downLeft)">
                                      <p:cBhvr>
                                        <p:cTn id="10" dur="500"/>
                                        <p:tgtEl>
                                          <p:spTgt spid="8"/>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strips(downLeft)">
                                      <p:cBhvr>
                                        <p:cTn id="13" dur="500"/>
                                        <p:tgtEl>
                                          <p:spTgt spid="18"/>
                                        </p:tgtEl>
                                      </p:cBhvr>
                                    </p:animEffect>
                                  </p:childTnLst>
                                </p:cTn>
                              </p:par>
                              <p:par>
                                <p:cTn id="14" presetID="18" presetClass="entr" presetSubtype="12"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strips(downLeft)">
                                      <p:cBhvr>
                                        <p:cTn id="16" dur="500"/>
                                        <p:tgtEl>
                                          <p:spTgt spid="19"/>
                                        </p:tgtEl>
                                      </p:cBhvr>
                                    </p:animEffect>
                                  </p:childTnLst>
                                </p:cTn>
                              </p:par>
                              <p:par>
                                <p:cTn id="17" presetID="18" presetClass="entr" presetSubtype="12"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strips(downLeft)">
                                      <p:cBhvr>
                                        <p:cTn id="19" dur="500"/>
                                        <p:tgtEl>
                                          <p:spTgt spid="20"/>
                                        </p:tgtEl>
                                      </p:cBhvr>
                                    </p:animEffect>
                                  </p:childTnLst>
                                </p:cTn>
                              </p:par>
                              <p:par>
                                <p:cTn id="20" presetID="18" presetClass="entr" presetSubtype="12"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strips(downLeft)">
                                      <p:cBhvr>
                                        <p:cTn id="22" dur="500"/>
                                        <p:tgtEl>
                                          <p:spTgt spid="21"/>
                                        </p:tgtEl>
                                      </p:cBhvr>
                                    </p:animEffect>
                                  </p:childTnLst>
                                </p:cTn>
                              </p:par>
                              <p:par>
                                <p:cTn id="23" presetID="18" presetClass="entr" presetSubtype="12"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strips(downLeft)">
                                      <p:cBhvr>
                                        <p:cTn id="2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8" grpId="0"/>
      <p:bldP spid="19" grpId="0"/>
      <p:bldP spid="20" grpId="0"/>
      <p:bldP spid="21" grpId="0"/>
      <p:bldP spid="24" grpId="0"/>
    </p:bld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9780" y="1965528"/>
            <a:ext cx="5303520" cy="2118905"/>
          </a:xfrm>
          <a:prstGeom prst="rect">
            <a:avLst/>
          </a:prstGeom>
        </p:spPr>
      </p:pic>
      <p:sp>
        <p:nvSpPr>
          <p:cNvPr id="2" name="Title 1"/>
          <p:cNvSpPr>
            <a:spLocks noGrp="1"/>
          </p:cNvSpPr>
          <p:nvPr>
            <p:ph type="title"/>
          </p:nvPr>
        </p:nvSpPr>
        <p:spPr/>
        <p:txBody>
          <a:bodyPr/>
          <a:lstStyle/>
          <a:p>
            <a:r>
              <a:rPr lang="en-US" dirty="0" smtClean="0"/>
              <a:t>D2d publications</a:t>
            </a:r>
            <a:endParaRPr lang="en-US" dirty="0"/>
          </a:p>
        </p:txBody>
      </p:sp>
      <p:sp>
        <p:nvSpPr>
          <p:cNvPr id="6" name="Text Placeholder 5"/>
          <p:cNvSpPr>
            <a:spLocks noGrp="1"/>
          </p:cNvSpPr>
          <p:nvPr>
            <p:ph type="body" sz="quarter" idx="3"/>
          </p:nvPr>
        </p:nvSpPr>
        <p:spPr/>
        <p:txBody>
          <a:bodyPr/>
          <a:lstStyle/>
          <a:p>
            <a:r>
              <a:rPr lang="en-US" dirty="0" smtClean="0"/>
              <a:t>Submitted or in preparation</a:t>
            </a:r>
            <a:endParaRPr lang="en-US" dirty="0"/>
          </a:p>
        </p:txBody>
      </p:sp>
      <p:sp>
        <p:nvSpPr>
          <p:cNvPr id="7" name="Content Placeholder 6"/>
          <p:cNvSpPr>
            <a:spLocks noGrp="1"/>
          </p:cNvSpPr>
          <p:nvPr>
            <p:ph sz="quarter" idx="4"/>
          </p:nvPr>
        </p:nvSpPr>
        <p:spPr>
          <a:xfrm>
            <a:off x="6217919" y="2086373"/>
            <a:ext cx="5473337" cy="4166941"/>
          </a:xfrm>
        </p:spPr>
        <p:txBody>
          <a:bodyPr>
            <a:normAutofit lnSpcReduction="10000"/>
          </a:bodyPr>
          <a:lstStyle/>
          <a:p>
            <a:pPr algn="just">
              <a:buFont typeface="Arial" charset="0"/>
              <a:buChar char="•"/>
            </a:pPr>
            <a:r>
              <a:rPr lang="en-US" sz="1800" b="1" dirty="0" err="1" smtClean="0">
                <a:solidFill>
                  <a:schemeClr val="tx1"/>
                </a:solidFill>
                <a:latin typeface="+mj-lt"/>
              </a:rPr>
              <a:t>Devchand</a:t>
            </a:r>
            <a:r>
              <a:rPr lang="en-US" sz="1800" b="1" dirty="0" smtClean="0">
                <a:solidFill>
                  <a:schemeClr val="tx1"/>
                </a:solidFill>
                <a:latin typeface="+mj-lt"/>
              </a:rPr>
              <a:t> </a:t>
            </a:r>
            <a:r>
              <a:rPr lang="en-US" sz="1800" b="1" dirty="0">
                <a:solidFill>
                  <a:schemeClr val="tx1"/>
                </a:solidFill>
                <a:latin typeface="+mj-lt"/>
              </a:rPr>
              <a:t>et al</a:t>
            </a:r>
            <a:r>
              <a:rPr lang="en-US" sz="1800" dirty="0">
                <a:solidFill>
                  <a:schemeClr val="tx1"/>
                </a:solidFill>
                <a:latin typeface="+mj-lt"/>
              </a:rPr>
              <a:t>. Assessment of a National Diabetes Education Program (NDEP) diabetes prevention toolkit: the Vitamin D and type 2 diabetes (D2d) study </a:t>
            </a:r>
            <a:r>
              <a:rPr lang="en-US" sz="1800" dirty="0" smtClean="0">
                <a:solidFill>
                  <a:schemeClr val="tx1"/>
                </a:solidFill>
                <a:latin typeface="+mj-lt"/>
              </a:rPr>
              <a:t>experience (under review).</a:t>
            </a:r>
          </a:p>
          <a:p>
            <a:pPr algn="just">
              <a:buFont typeface="Arial" charset="0"/>
              <a:buChar char="•"/>
            </a:pPr>
            <a:r>
              <a:rPr lang="en-US" sz="1800" b="1" dirty="0">
                <a:solidFill>
                  <a:schemeClr val="tx1"/>
                </a:solidFill>
                <a:latin typeface="+mj-lt"/>
              </a:rPr>
              <a:t>Lovegreen et al. </a:t>
            </a:r>
            <a:r>
              <a:rPr lang="en-US" sz="1800" dirty="0">
                <a:solidFill>
                  <a:schemeClr val="tx1"/>
                </a:solidFill>
                <a:latin typeface="+mj-lt"/>
              </a:rPr>
              <a:t>Management of NIH research budget in the modern fiscal environment (under review).</a:t>
            </a:r>
          </a:p>
          <a:p>
            <a:pPr algn="just">
              <a:buFont typeface="Arial" charset="0"/>
              <a:buChar char="•"/>
            </a:pPr>
            <a:r>
              <a:rPr lang="en-US" sz="1800" b="1" dirty="0" err="1" smtClean="0">
                <a:solidFill>
                  <a:schemeClr val="tx1"/>
                </a:solidFill>
                <a:latin typeface="+mj-lt"/>
              </a:rPr>
              <a:t>Aroda</a:t>
            </a:r>
            <a:r>
              <a:rPr lang="en-US" sz="1800" b="1" dirty="0" smtClean="0">
                <a:solidFill>
                  <a:schemeClr val="tx1"/>
                </a:solidFill>
                <a:latin typeface="+mj-lt"/>
              </a:rPr>
              <a:t> </a:t>
            </a:r>
            <a:r>
              <a:rPr lang="en-US" sz="1800" b="1" dirty="0">
                <a:solidFill>
                  <a:schemeClr val="tx1"/>
                </a:solidFill>
                <a:latin typeface="+mj-lt"/>
              </a:rPr>
              <a:t>et al</a:t>
            </a:r>
            <a:r>
              <a:rPr lang="en-US" sz="1800" dirty="0">
                <a:solidFill>
                  <a:schemeClr val="tx1"/>
                </a:solidFill>
                <a:latin typeface="+mj-lt"/>
              </a:rPr>
              <a:t>. Optimizing use of the electronic health record (EHR) to identify persons at high risk of diabetes in the D2d </a:t>
            </a:r>
            <a:r>
              <a:rPr lang="en-US" sz="1800" dirty="0" smtClean="0">
                <a:solidFill>
                  <a:schemeClr val="tx1"/>
                </a:solidFill>
                <a:latin typeface="+mj-lt"/>
              </a:rPr>
              <a:t>study</a:t>
            </a:r>
            <a:r>
              <a:rPr lang="en-US" sz="1800" dirty="0">
                <a:solidFill>
                  <a:schemeClr val="tx1"/>
                </a:solidFill>
                <a:latin typeface="+mj-lt"/>
              </a:rPr>
              <a:t> </a:t>
            </a:r>
            <a:r>
              <a:rPr lang="en-US" sz="1800" i="1" dirty="0" smtClean="0">
                <a:solidFill>
                  <a:schemeClr val="tx1"/>
                </a:solidFill>
                <a:latin typeface="+mj-lt"/>
              </a:rPr>
              <a:t>(in preparation)</a:t>
            </a:r>
          </a:p>
          <a:p>
            <a:pPr algn="just">
              <a:buFont typeface="Arial" charset="0"/>
              <a:buChar char="•"/>
            </a:pPr>
            <a:r>
              <a:rPr lang="en-US" sz="1800" b="1" dirty="0" smtClean="0">
                <a:solidFill>
                  <a:schemeClr val="tx1"/>
                </a:solidFill>
                <a:latin typeface="+mj-lt"/>
              </a:rPr>
              <a:t>Chadha et al</a:t>
            </a:r>
            <a:r>
              <a:rPr lang="en-US" sz="1800" dirty="0" smtClean="0">
                <a:solidFill>
                  <a:schemeClr val="tx1"/>
                </a:solidFill>
                <a:latin typeface="+mj-lt"/>
              </a:rPr>
              <a:t>.  Reproducibility of </a:t>
            </a:r>
            <a:r>
              <a:rPr lang="en-US" sz="1800" dirty="0" err="1" smtClean="0">
                <a:solidFill>
                  <a:schemeClr val="tx1"/>
                </a:solidFill>
                <a:latin typeface="+mj-lt"/>
              </a:rPr>
              <a:t>prediabetes</a:t>
            </a:r>
            <a:r>
              <a:rPr lang="en-US" sz="1800" dirty="0" smtClean="0">
                <a:solidFill>
                  <a:schemeClr val="tx1"/>
                </a:solidFill>
                <a:latin typeface="+mj-lt"/>
              </a:rPr>
              <a:t> classification upon repeat testing.  ADA 2017 (poster) </a:t>
            </a:r>
          </a:p>
          <a:p>
            <a:pPr algn="just">
              <a:buFont typeface="Arial" charset="0"/>
              <a:buChar char="•"/>
            </a:pPr>
            <a:r>
              <a:rPr lang="en-US" sz="1800" b="1" dirty="0" smtClean="0">
                <a:solidFill>
                  <a:schemeClr val="tx1"/>
                </a:solidFill>
                <a:latin typeface="+mj-lt"/>
              </a:rPr>
              <a:t>Hsia et al. </a:t>
            </a:r>
            <a:r>
              <a:rPr lang="en-US" sz="1800" dirty="0" smtClean="0">
                <a:solidFill>
                  <a:schemeClr val="tx1"/>
                </a:solidFill>
                <a:latin typeface="+mj-lt"/>
              </a:rPr>
              <a:t>The hemoglobin </a:t>
            </a:r>
            <a:r>
              <a:rPr lang="en-US" sz="1800" dirty="0" err="1" smtClean="0">
                <a:solidFill>
                  <a:schemeClr val="tx1"/>
                </a:solidFill>
                <a:latin typeface="+mj-lt"/>
              </a:rPr>
              <a:t>glycation</a:t>
            </a:r>
            <a:r>
              <a:rPr lang="en-US" sz="1800" dirty="0" smtClean="0">
                <a:solidFill>
                  <a:schemeClr val="tx1"/>
                </a:solidFill>
                <a:latin typeface="+mj-lt"/>
              </a:rPr>
              <a:t> index influences glycemic classification: the vitamin D and type 2 diabetes  (D2d) study.</a:t>
            </a:r>
            <a:r>
              <a:rPr lang="en-US" sz="1800" dirty="0" smtClean="0">
                <a:solidFill>
                  <a:srgbClr val="FCD900"/>
                </a:solidFill>
                <a:latin typeface="+mj-lt"/>
                <a:cs typeface="Arial" panose="020B0604020202020204" pitchFamily="34" charset="0"/>
              </a:rPr>
              <a:t>  </a:t>
            </a:r>
            <a:r>
              <a:rPr lang="en-US" sz="1800" dirty="0" smtClean="0">
                <a:solidFill>
                  <a:schemeClr val="tx1"/>
                </a:solidFill>
                <a:latin typeface="+mj-lt"/>
              </a:rPr>
              <a:t>ADA 2017 (poster) </a:t>
            </a:r>
            <a:endParaRPr lang="en-US" sz="1800" dirty="0">
              <a:solidFill>
                <a:schemeClr val="tx1"/>
              </a:solidFill>
            </a:endParaRPr>
          </a:p>
        </p:txBody>
      </p:sp>
      <p:sp>
        <p:nvSpPr>
          <p:cNvPr id="4" name="Slide Number Placeholder 3"/>
          <p:cNvSpPr>
            <a:spLocks noGrp="1"/>
          </p:cNvSpPr>
          <p:nvPr>
            <p:ph type="sldNum" sz="quarter" idx="10"/>
          </p:nvPr>
        </p:nvSpPr>
        <p:spPr/>
        <p:txBody>
          <a:bodyPr/>
          <a:lstStyle/>
          <a:p>
            <a:fld id="{2AE31571-6A1C-E747-8DB7-FFF252CB61F7}" type="slidenum">
              <a:rPr lang="en-US" smtClean="0"/>
              <a:pPr/>
              <a:t>39</a:t>
            </a:fld>
            <a:endParaRPr lang="en-US"/>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9780" y="4084433"/>
            <a:ext cx="5303520" cy="2168881"/>
          </a:xfrm>
          <a:prstGeom prst="rect">
            <a:avLst/>
          </a:prstGeom>
        </p:spPr>
      </p:pic>
      <p:sp>
        <p:nvSpPr>
          <p:cNvPr id="8" name="Text Placeholder 5"/>
          <p:cNvSpPr>
            <a:spLocks noGrp="1"/>
          </p:cNvSpPr>
          <p:nvPr>
            <p:ph type="body" sz="quarter" idx="3"/>
          </p:nvPr>
        </p:nvSpPr>
        <p:spPr>
          <a:xfrm>
            <a:off x="1097280" y="1350092"/>
            <a:ext cx="4937760" cy="766202"/>
          </a:xfrm>
        </p:spPr>
        <p:txBody>
          <a:bodyPr/>
          <a:lstStyle/>
          <a:p>
            <a:r>
              <a:rPr lang="en-US" dirty="0" smtClean="0"/>
              <a:t>published</a:t>
            </a:r>
            <a:endParaRPr lang="en-US" dirty="0"/>
          </a:p>
        </p:txBody>
      </p:sp>
    </p:spTree>
    <p:extLst>
      <p:ext uri="{BB962C8B-B14F-4D97-AF65-F5344CB8AC3E}">
        <p14:creationId xmlns:p14="http://schemas.microsoft.com/office/powerpoint/2010/main" val="153900522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625600" y="708025"/>
            <a:ext cx="8267700" cy="5167313"/>
          </a:xfrm>
          <a:prstGeom prst="rect">
            <a:avLst/>
          </a:prstGeom>
        </p:spPr>
      </p:pic>
      <p:pic>
        <p:nvPicPr>
          <p:cNvPr id="3" name="Content Placeholder 5"/>
          <p:cNvPicPr>
            <a:picLocks noChangeAspect="1"/>
          </p:cNvPicPr>
          <p:nvPr/>
        </p:nvPicPr>
        <p:blipFill>
          <a:blip r:embed="rId4">
            <a:alphaModFix amt="50000"/>
            <a:extLst>
              <a:ext uri="{28A0092B-C50C-407E-A947-70E740481C1C}">
                <a14:useLocalDpi xmlns:a14="http://schemas.microsoft.com/office/drawing/2010/main" val="0"/>
              </a:ext>
            </a:extLst>
          </a:blip>
          <a:stretch>
            <a:fillRect/>
          </a:stretch>
        </p:blipFill>
        <p:spPr>
          <a:xfrm>
            <a:off x="3295650" y="3108325"/>
            <a:ext cx="4927600" cy="3285067"/>
          </a:xfrm>
          <a:prstGeom prst="rect">
            <a:avLst/>
          </a:prstGeom>
        </p:spPr>
      </p:pic>
    </p:spTree>
    <p:extLst>
      <p:ext uri="{BB962C8B-B14F-4D97-AF65-F5344CB8AC3E}">
        <p14:creationId xmlns:p14="http://schemas.microsoft.com/office/powerpoint/2010/main" val="323984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6"/>
          <p:cNvGraphicFramePr>
            <a:graphicFrameLocks noChangeAspect="1"/>
          </p:cNvGraphicFramePr>
          <p:nvPr>
            <p:extLst/>
          </p:nvPr>
        </p:nvGraphicFramePr>
        <p:xfrm>
          <a:off x="6688988" y="-157814"/>
          <a:ext cx="5503012" cy="3906804"/>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lstStyle/>
          <a:p>
            <a:r>
              <a:rPr lang="en-US" dirty="0" smtClean="0"/>
              <a:t>Projections</a:t>
            </a:r>
            <a:endParaRPr lang="en-US" dirty="0"/>
          </a:p>
        </p:txBody>
      </p:sp>
      <p:graphicFrame>
        <p:nvGraphicFramePr>
          <p:cNvPr id="4" name="Content Placeholder 3"/>
          <p:cNvGraphicFramePr>
            <a:graphicFrameLocks noGrp="1"/>
          </p:cNvGraphicFramePr>
          <p:nvPr>
            <p:ph idx="1"/>
            <p:extLst/>
          </p:nvPr>
        </p:nvGraphicFramePr>
        <p:xfrm>
          <a:off x="818984" y="3620034"/>
          <a:ext cx="10614991" cy="2653489"/>
        </p:xfrm>
        <a:graphic>
          <a:graphicData uri="http://schemas.openxmlformats.org/drawingml/2006/table">
            <a:tbl>
              <a:tblPr bandRow="1">
                <a:tableStyleId>{3B4B98B0-60AC-42C2-AFA5-B58CD77FA1E5}</a:tableStyleId>
              </a:tblPr>
              <a:tblGrid>
                <a:gridCol w="6579704"/>
                <a:gridCol w="4035287"/>
              </a:tblGrid>
              <a:tr h="550369">
                <a:tc>
                  <a:txBody>
                    <a:bodyPr/>
                    <a:lstStyle/>
                    <a:p>
                      <a:r>
                        <a:rPr lang="en-US" sz="2000" b="0" dirty="0" smtClean="0">
                          <a:solidFill>
                            <a:schemeClr val="tx1"/>
                          </a:solidFill>
                          <a:latin typeface="+mj-lt"/>
                        </a:rPr>
                        <a:t>5-year grant ends</a:t>
                      </a:r>
                      <a:endParaRPr lang="en-US" sz="2000" b="0" dirty="0">
                        <a:solidFill>
                          <a:schemeClr val="tx1"/>
                        </a:solidFill>
                        <a:latin typeface="+mj-lt"/>
                      </a:endParaRPr>
                    </a:p>
                  </a:txBody>
                  <a:tcPr marL="131943" marR="131943"/>
                </a:tc>
                <a:tc>
                  <a:txBody>
                    <a:bodyPr/>
                    <a:lstStyle/>
                    <a:p>
                      <a:pPr algn="l"/>
                      <a:r>
                        <a:rPr lang="en-US" sz="2000" b="1" dirty="0" smtClean="0">
                          <a:solidFill>
                            <a:schemeClr val="tx1"/>
                          </a:solidFill>
                          <a:latin typeface="+mj-lt"/>
                        </a:rPr>
                        <a:t>May 2018</a:t>
                      </a:r>
                      <a:endParaRPr lang="en-US" sz="2000" b="1" dirty="0">
                        <a:solidFill>
                          <a:schemeClr val="tx1"/>
                        </a:solidFill>
                        <a:latin typeface="+mj-lt"/>
                      </a:endParaRPr>
                    </a:p>
                  </a:txBody>
                  <a:tcPr marL="131943" marR="131943"/>
                </a:tc>
              </a:tr>
              <a:tr h="55036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0" dirty="0" smtClean="0">
                          <a:solidFill>
                            <a:schemeClr val="tx1"/>
                          </a:solidFill>
                          <a:latin typeface="+mj-lt"/>
                        </a:rPr>
                        <a:t>  </a:t>
                      </a:r>
                      <a:endParaRPr lang="en-US" sz="2000" b="1" dirty="0" smtClean="0">
                        <a:solidFill>
                          <a:srgbClr val="0070C0"/>
                        </a:solidFill>
                        <a:latin typeface="+mj-lt"/>
                      </a:endParaRPr>
                    </a:p>
                  </a:txBody>
                  <a:tcPr marL="131943" marR="131943"/>
                </a:tc>
                <a:tc>
                  <a:txBody>
                    <a:bodyPr/>
                    <a:lstStyle/>
                    <a:p>
                      <a:pPr algn="l"/>
                      <a:r>
                        <a:rPr lang="en-US" sz="2000" b="1" kern="1200" dirty="0" smtClean="0">
                          <a:solidFill>
                            <a:schemeClr val="tx1"/>
                          </a:solidFill>
                          <a:latin typeface="+mj-lt"/>
                          <a:ea typeface="+mn-ea"/>
                          <a:cs typeface="+mn-cs"/>
                        </a:rPr>
                        <a:t>When 508 events will be reached </a:t>
                      </a:r>
                      <a:r>
                        <a:rPr lang="en-US" sz="2000" b="1" kern="1200" dirty="0" smtClean="0">
                          <a:solidFill>
                            <a:srgbClr val="0070C0"/>
                          </a:solidFill>
                          <a:latin typeface="+mj-lt"/>
                          <a:ea typeface="+mn-ea"/>
                          <a:cs typeface="+mn-cs"/>
                        </a:rPr>
                        <a:t>[</a:t>
                      </a:r>
                      <a:r>
                        <a:rPr lang="en-US" sz="2000" b="1" dirty="0" smtClean="0">
                          <a:solidFill>
                            <a:srgbClr val="0070C0"/>
                          </a:solidFill>
                          <a:latin typeface="+mj-lt"/>
                        </a:rPr>
                        <a:t>Last Participant In]</a:t>
                      </a:r>
                      <a:endParaRPr lang="en-US" sz="2000" b="0" kern="1200" dirty="0">
                        <a:solidFill>
                          <a:schemeClr val="tx1"/>
                        </a:solidFill>
                        <a:latin typeface="+mj-lt"/>
                        <a:ea typeface="+mn-ea"/>
                        <a:cs typeface="+mn-cs"/>
                      </a:endParaRPr>
                    </a:p>
                  </a:txBody>
                  <a:tcPr marL="131943" marR="131943"/>
                </a:tc>
              </a:tr>
              <a:tr h="550369">
                <a:tc>
                  <a:txBody>
                    <a:bodyPr/>
                    <a:lstStyle/>
                    <a:p>
                      <a:pPr algn="l"/>
                      <a:r>
                        <a:rPr lang="en-US" sz="2000" b="0" dirty="0" smtClean="0">
                          <a:solidFill>
                            <a:schemeClr val="tx1"/>
                          </a:solidFill>
                          <a:latin typeface="+mj-lt"/>
                        </a:rPr>
                        <a:t>        </a:t>
                      </a:r>
                      <a:r>
                        <a:rPr lang="en-US" sz="2000" b="1" dirty="0" smtClean="0">
                          <a:solidFill>
                            <a:schemeClr val="tx1"/>
                          </a:solidFill>
                          <a:latin typeface="+mj-lt"/>
                        </a:rPr>
                        <a:t>Earliest,</a:t>
                      </a:r>
                      <a:r>
                        <a:rPr lang="en-US" sz="2000" b="1" baseline="0" dirty="0" smtClean="0">
                          <a:solidFill>
                            <a:schemeClr val="tx1"/>
                          </a:solidFill>
                          <a:latin typeface="+mj-lt"/>
                        </a:rPr>
                        <a:t> </a:t>
                      </a:r>
                    </a:p>
                    <a:p>
                      <a:pPr algn="l"/>
                      <a:r>
                        <a:rPr lang="en-US" sz="2000" b="0" baseline="0" dirty="0" smtClean="0">
                          <a:solidFill>
                            <a:schemeClr val="tx1"/>
                          </a:solidFill>
                          <a:latin typeface="+mj-lt"/>
                        </a:rPr>
                        <a:t>        D</a:t>
                      </a:r>
                      <a:r>
                        <a:rPr lang="en-US" sz="2000" b="0" dirty="0" smtClean="0">
                          <a:solidFill>
                            <a:schemeClr val="tx1"/>
                          </a:solidFill>
                          <a:latin typeface="+mj-lt"/>
                        </a:rPr>
                        <a:t>iabetes event rate going forward</a:t>
                      </a:r>
                      <a:r>
                        <a:rPr lang="en-US" sz="2000" b="0" baseline="0" dirty="0" smtClean="0">
                          <a:solidFill>
                            <a:schemeClr val="tx1"/>
                          </a:solidFill>
                          <a:latin typeface="+mj-lt"/>
                        </a:rPr>
                        <a:t> = </a:t>
                      </a:r>
                      <a:r>
                        <a:rPr lang="en-US" sz="2000" b="1" dirty="0" smtClean="0">
                          <a:solidFill>
                            <a:schemeClr val="tx1"/>
                          </a:solidFill>
                          <a:latin typeface="+mj-lt"/>
                        </a:rPr>
                        <a:t>9.1% (=to-date)</a:t>
                      </a:r>
                      <a:endParaRPr lang="en-US" sz="2000" b="1" dirty="0">
                        <a:solidFill>
                          <a:schemeClr val="tx1"/>
                        </a:solidFill>
                        <a:latin typeface="+mj-lt"/>
                      </a:endParaRPr>
                    </a:p>
                  </a:txBody>
                  <a:tcPr marL="131943" marR="131943"/>
                </a:tc>
                <a:tc>
                  <a:txBody>
                    <a:bodyPr/>
                    <a:lstStyle/>
                    <a:p>
                      <a:pPr algn="l"/>
                      <a:r>
                        <a:rPr lang="en-US" sz="2000" b="1" dirty="0" smtClean="0">
                          <a:solidFill>
                            <a:schemeClr val="tx1"/>
                          </a:solidFill>
                          <a:latin typeface="+mj-lt"/>
                        </a:rPr>
                        <a:t>May 2018 </a:t>
                      </a:r>
                      <a:r>
                        <a:rPr lang="en-US" sz="2000" b="1" dirty="0" smtClean="0">
                          <a:solidFill>
                            <a:srgbClr val="0070C0"/>
                          </a:solidFill>
                          <a:latin typeface="+mj-lt"/>
                        </a:rPr>
                        <a:t>[October 2018]</a:t>
                      </a:r>
                      <a:endParaRPr lang="en-US" sz="2000" b="1" dirty="0">
                        <a:solidFill>
                          <a:srgbClr val="0070C0"/>
                        </a:solidFill>
                        <a:latin typeface="+mj-lt"/>
                      </a:endParaRPr>
                    </a:p>
                  </a:txBody>
                  <a:tcPr marL="131943" marR="131943"/>
                </a:tc>
              </a:tr>
              <a:tr h="55036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0" dirty="0" smtClean="0">
                          <a:solidFill>
                            <a:schemeClr val="tx1"/>
                          </a:solidFill>
                          <a:latin typeface="+mj-lt"/>
                        </a:rPr>
                        <a:t>        </a:t>
                      </a:r>
                      <a:r>
                        <a:rPr lang="en-US" sz="2000" b="1" dirty="0" smtClean="0">
                          <a:solidFill>
                            <a:schemeClr val="tx1"/>
                          </a:solidFill>
                          <a:latin typeface="+mj-lt"/>
                        </a:rPr>
                        <a:t>Latest, </a:t>
                      </a:r>
                    </a:p>
                    <a:p>
                      <a:pPr marL="0" marR="0" indent="0" algn="l" defTabSz="914400" rtl="0" eaLnBrk="1" fontAlgn="auto" latinLnBrk="0" hangingPunct="1">
                        <a:lnSpc>
                          <a:spcPct val="100000"/>
                        </a:lnSpc>
                        <a:spcBef>
                          <a:spcPts val="0"/>
                        </a:spcBef>
                        <a:spcAft>
                          <a:spcPts val="0"/>
                        </a:spcAft>
                        <a:buClrTx/>
                        <a:buSzTx/>
                        <a:buFontTx/>
                        <a:buNone/>
                        <a:tabLst/>
                        <a:defRPr/>
                      </a:pPr>
                      <a:r>
                        <a:rPr lang="en-US" sz="2000" b="0" kern="1200" dirty="0" smtClean="0">
                          <a:solidFill>
                            <a:schemeClr val="tx1"/>
                          </a:solidFill>
                          <a:latin typeface="+mj-lt"/>
                          <a:ea typeface="+mn-ea"/>
                          <a:cs typeface="+mn-cs"/>
                        </a:rPr>
                        <a:t>       </a:t>
                      </a:r>
                      <a:r>
                        <a:rPr lang="en-US" sz="2000" b="0" kern="1200" baseline="0" dirty="0" smtClean="0">
                          <a:solidFill>
                            <a:schemeClr val="tx1"/>
                          </a:solidFill>
                          <a:latin typeface="+mj-lt"/>
                          <a:ea typeface="+mn-ea"/>
                          <a:cs typeface="+mn-cs"/>
                        </a:rPr>
                        <a:t> D</a:t>
                      </a:r>
                      <a:r>
                        <a:rPr lang="en-US" sz="2000" b="0" kern="1200" dirty="0" smtClean="0">
                          <a:solidFill>
                            <a:schemeClr val="tx1"/>
                          </a:solidFill>
                          <a:latin typeface="+mj-lt"/>
                          <a:ea typeface="+mn-ea"/>
                          <a:cs typeface="+mn-cs"/>
                        </a:rPr>
                        <a:t>iabetes event rate going forward = </a:t>
                      </a:r>
                      <a:r>
                        <a:rPr lang="en-US" sz="2000" b="1" kern="1200" dirty="0" smtClean="0">
                          <a:solidFill>
                            <a:schemeClr val="tx1"/>
                          </a:solidFill>
                          <a:latin typeface="+mj-lt"/>
                          <a:ea typeface="+mn-ea"/>
                          <a:cs typeface="+mn-cs"/>
                        </a:rPr>
                        <a:t>~7% (=last 2</a:t>
                      </a:r>
                      <a:r>
                        <a:rPr lang="en-US" sz="2000" b="1" kern="1200" baseline="0" dirty="0" smtClean="0">
                          <a:solidFill>
                            <a:schemeClr val="tx1"/>
                          </a:solidFill>
                          <a:latin typeface="+mj-lt"/>
                          <a:ea typeface="+mn-ea"/>
                          <a:cs typeface="+mn-cs"/>
                        </a:rPr>
                        <a:t> months)</a:t>
                      </a:r>
                      <a:endParaRPr lang="en-US" sz="2000" b="1" kern="1200" dirty="0" smtClean="0">
                        <a:solidFill>
                          <a:schemeClr val="tx1"/>
                        </a:solidFill>
                        <a:latin typeface="+mj-lt"/>
                        <a:ea typeface="+mn-ea"/>
                        <a:cs typeface="+mn-cs"/>
                      </a:endParaRPr>
                    </a:p>
                  </a:txBody>
                  <a:tcPr marL="131943" marR="131943"/>
                </a:tc>
                <a:tc>
                  <a:txBody>
                    <a:bodyPr/>
                    <a:lstStyle/>
                    <a:p>
                      <a:pPr algn="l"/>
                      <a:r>
                        <a:rPr lang="en-US" sz="2000" b="1" dirty="0" smtClean="0">
                          <a:solidFill>
                            <a:schemeClr val="tx1"/>
                          </a:solidFill>
                          <a:latin typeface="+mj-lt"/>
                        </a:rPr>
                        <a:t>September 2018 </a:t>
                      </a:r>
                      <a:r>
                        <a:rPr lang="en-US" sz="2000" b="1" dirty="0" smtClean="0">
                          <a:solidFill>
                            <a:srgbClr val="0070C0"/>
                          </a:solidFill>
                          <a:latin typeface="+mj-lt"/>
                        </a:rPr>
                        <a:t>[February 2019]</a:t>
                      </a:r>
                      <a:endParaRPr lang="en-US" sz="2000" b="1" dirty="0">
                        <a:solidFill>
                          <a:srgbClr val="0070C0"/>
                        </a:solidFill>
                        <a:latin typeface="+mj-lt"/>
                      </a:endParaRPr>
                    </a:p>
                  </a:txBody>
                  <a:tcPr marL="131943" marR="131943"/>
                </a:tc>
              </a:tr>
            </a:tbl>
          </a:graphicData>
        </a:graphic>
      </p:graphicFrame>
      <p:sp>
        <p:nvSpPr>
          <p:cNvPr id="6" name="Up-Down Arrow 5"/>
          <p:cNvSpPr/>
          <p:nvPr/>
        </p:nvSpPr>
        <p:spPr>
          <a:xfrm>
            <a:off x="11055603" y="4931485"/>
            <a:ext cx="378372" cy="1342038"/>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097280" y="1260349"/>
            <a:ext cx="4476931" cy="707886"/>
          </a:xfrm>
          <a:prstGeom prst="rect">
            <a:avLst/>
          </a:prstGeom>
        </p:spPr>
        <p:txBody>
          <a:bodyPr wrap="none">
            <a:spAutoFit/>
          </a:bodyPr>
          <a:lstStyle/>
          <a:p>
            <a:r>
              <a:rPr lang="en-US" sz="4000" dirty="0">
                <a:solidFill>
                  <a:schemeClr val="accent2"/>
                </a:solidFill>
                <a:latin typeface="+mj-lt"/>
              </a:rPr>
              <a:t>D</a:t>
            </a:r>
            <a:r>
              <a:rPr lang="en-US" sz="4000" dirty="0" smtClean="0">
                <a:solidFill>
                  <a:schemeClr val="accent2"/>
                </a:solidFill>
                <a:latin typeface="+mj-lt"/>
              </a:rPr>
              <a:t>ata </a:t>
            </a:r>
            <a:r>
              <a:rPr lang="en-US" sz="4000" dirty="0">
                <a:solidFill>
                  <a:schemeClr val="accent2"/>
                </a:solidFill>
                <a:latin typeface="+mj-lt"/>
              </a:rPr>
              <a:t>as of </a:t>
            </a:r>
            <a:r>
              <a:rPr lang="en-US" sz="4000" dirty="0" smtClean="0">
                <a:solidFill>
                  <a:schemeClr val="accent2"/>
                </a:solidFill>
                <a:latin typeface="+mj-lt"/>
              </a:rPr>
              <a:t>8-30-2017</a:t>
            </a:r>
            <a:endParaRPr lang="en-US" sz="4000" dirty="0">
              <a:solidFill>
                <a:schemeClr val="accent2"/>
              </a:solidFill>
              <a:latin typeface="+mj-lt"/>
            </a:endParaRPr>
          </a:p>
        </p:txBody>
      </p:sp>
      <p:sp>
        <p:nvSpPr>
          <p:cNvPr id="7" name="Rectangle 6"/>
          <p:cNvSpPr/>
          <p:nvPr/>
        </p:nvSpPr>
        <p:spPr>
          <a:xfrm>
            <a:off x="7628075" y="-11089"/>
            <a:ext cx="3624838" cy="584775"/>
          </a:xfrm>
          <a:prstGeom prst="rect">
            <a:avLst/>
          </a:prstGeom>
        </p:spPr>
        <p:txBody>
          <a:bodyPr wrap="none">
            <a:spAutoFit/>
          </a:bodyPr>
          <a:lstStyle/>
          <a:p>
            <a:r>
              <a:rPr lang="en-US" sz="3200" dirty="0">
                <a:solidFill>
                  <a:schemeClr val="accent2"/>
                </a:solidFill>
                <a:latin typeface="+mj-lt"/>
              </a:rPr>
              <a:t>D</a:t>
            </a:r>
            <a:r>
              <a:rPr lang="en-US" sz="3200" dirty="0" smtClean="0">
                <a:solidFill>
                  <a:schemeClr val="accent2"/>
                </a:solidFill>
                <a:latin typeface="+mj-lt"/>
              </a:rPr>
              <a:t>ata </a:t>
            </a:r>
            <a:r>
              <a:rPr lang="en-US" sz="3200" dirty="0">
                <a:solidFill>
                  <a:schemeClr val="accent2"/>
                </a:solidFill>
                <a:latin typeface="+mj-lt"/>
              </a:rPr>
              <a:t>as of </a:t>
            </a:r>
            <a:r>
              <a:rPr lang="en-US" sz="3200" dirty="0" smtClean="0">
                <a:solidFill>
                  <a:schemeClr val="accent2"/>
                </a:solidFill>
                <a:latin typeface="+mj-lt"/>
              </a:rPr>
              <a:t>9-25-2017</a:t>
            </a:r>
            <a:endParaRPr lang="en-US" sz="3200" dirty="0">
              <a:solidFill>
                <a:schemeClr val="accent2"/>
              </a:solidFill>
              <a:latin typeface="+mj-lt"/>
            </a:endParaRPr>
          </a:p>
        </p:txBody>
      </p:sp>
    </p:spTree>
    <p:extLst>
      <p:ext uri="{BB962C8B-B14F-4D97-AF65-F5344CB8AC3E}">
        <p14:creationId xmlns:p14="http://schemas.microsoft.com/office/powerpoint/2010/main" val="64574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linds(horizont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Central Laboratory</a:t>
            </a:r>
            <a:endParaRPr lang="en-US" strike="sngStrike" dirty="0"/>
          </a:p>
        </p:txBody>
      </p:sp>
      <p:pic>
        <p:nvPicPr>
          <p:cNvPr id="4" name="Picture 3"/>
          <p:cNvPicPr>
            <a:picLocks noChangeAspect="1"/>
          </p:cNvPicPr>
          <p:nvPr/>
        </p:nvPicPr>
        <p:blipFill>
          <a:blip r:embed="rId3"/>
          <a:stretch>
            <a:fillRect/>
          </a:stretch>
        </p:blipFill>
        <p:spPr>
          <a:xfrm>
            <a:off x="3799630" y="1594929"/>
            <a:ext cx="4622800" cy="4419600"/>
          </a:xfrm>
          <a:prstGeom prst="rect">
            <a:avLst/>
          </a:prstGeom>
        </p:spPr>
      </p:pic>
    </p:spTree>
    <p:extLst>
      <p:ext uri="{BB962C8B-B14F-4D97-AF65-F5344CB8AC3E}">
        <p14:creationId xmlns:p14="http://schemas.microsoft.com/office/powerpoint/2010/main" val="48386498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Collaborating Clinical Sites</a:t>
            </a:r>
            <a:br>
              <a:rPr lang="en-US" dirty="0" smtClean="0"/>
            </a:br>
            <a:r>
              <a:rPr lang="en-US" dirty="0" smtClean="0"/>
              <a:t>The            Dream Team</a:t>
            </a:r>
            <a:endParaRPr lang="en-US" dirty="0"/>
          </a:p>
        </p:txBody>
      </p:sp>
      <p:graphicFrame>
        <p:nvGraphicFramePr>
          <p:cNvPr id="4" name="Diagram 3"/>
          <p:cNvGraphicFramePr/>
          <p:nvPr>
            <p:extLst>
              <p:ext uri="{D42A27DB-BD31-4B8C-83A1-F6EECF244321}">
                <p14:modId xmlns:p14="http://schemas.microsoft.com/office/powerpoint/2010/main" val="1984868939"/>
              </p:ext>
            </p:extLst>
          </p:nvPr>
        </p:nvGraphicFramePr>
        <p:xfrm>
          <a:off x="1800578" y="938237"/>
          <a:ext cx="9578900" cy="57686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d2d logo - wo white background.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23146" y="605164"/>
            <a:ext cx="1124136" cy="655746"/>
          </a:xfrm>
          <a:prstGeom prst="rect">
            <a:avLst/>
          </a:prstGeom>
        </p:spPr>
      </p:pic>
    </p:spTree>
    <p:extLst>
      <p:ext uri="{BB962C8B-B14F-4D97-AF65-F5344CB8AC3E}">
        <p14:creationId xmlns:p14="http://schemas.microsoft.com/office/powerpoint/2010/main" val="14157764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3"/>
          <p:cNvPicPr>
            <a:picLocks noChangeAspect="1"/>
          </p:cNvPicPr>
          <p:nvPr/>
        </p:nvPicPr>
        <p:blipFill rotWithShape="1">
          <a:blip r:embed="rId2"/>
          <a:srcRect l="16069" r="15374" b="-2"/>
          <a:stretch/>
        </p:blipFill>
        <p:spPr>
          <a:xfrm>
            <a:off x="1206548" y="1450238"/>
            <a:ext cx="5858250" cy="4806706"/>
          </a:xfrm>
          <a:prstGeom prst="rect">
            <a:avLst/>
          </a:prstGeom>
        </p:spPr>
      </p:pic>
      <p:pic>
        <p:nvPicPr>
          <p:cNvPr id="3" name="Content Placeholder 2"/>
          <p:cNvPicPr>
            <a:picLocks noGrp="1" noChangeAspect="1"/>
          </p:cNvPicPr>
          <p:nvPr>
            <p:ph idx="1"/>
          </p:nvPr>
        </p:nvPicPr>
        <p:blipFill>
          <a:blip r:embed="rId3"/>
          <a:stretch>
            <a:fillRect/>
          </a:stretch>
        </p:blipFill>
        <p:spPr>
          <a:xfrm>
            <a:off x="7213600" y="1450238"/>
            <a:ext cx="2169847" cy="3254771"/>
          </a:xfrm>
        </p:spPr>
      </p:pic>
    </p:spTree>
    <p:extLst>
      <p:ext uri="{BB962C8B-B14F-4D97-AF65-F5344CB8AC3E}">
        <p14:creationId xmlns:p14="http://schemas.microsoft.com/office/powerpoint/2010/main" val="4532986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Cumulative randomization</a:t>
            </a:r>
            <a:endParaRPr lang="en-US"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18559101"/>
              </p:ext>
            </p:extLst>
          </p:nvPr>
        </p:nvGraphicFramePr>
        <p:xfrm>
          <a:off x="1742902" y="1500227"/>
          <a:ext cx="8767156" cy="538186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p:cNvGraphicFramePr>
            <a:graphicFrameLocks noChangeAspect="1"/>
          </p:cNvGraphicFramePr>
          <p:nvPr>
            <p:extLst>
              <p:ext uri="{D42A27DB-BD31-4B8C-83A1-F6EECF244321}">
                <p14:modId xmlns:p14="http://schemas.microsoft.com/office/powerpoint/2010/main" val="1921915233"/>
              </p:ext>
            </p:extLst>
          </p:nvPr>
        </p:nvGraphicFramePr>
        <p:xfrm>
          <a:off x="7611097" y="2556934"/>
          <a:ext cx="2506502" cy="2509874"/>
        </p:xfrm>
        <a:graphic>
          <a:graphicData uri="http://schemas.openxmlformats.org/drawingml/2006/chart">
            <c:chart xmlns:c="http://schemas.openxmlformats.org/drawingml/2006/chart" xmlns:r="http://schemas.openxmlformats.org/officeDocument/2006/relationships" r:id="rId4"/>
          </a:graphicData>
        </a:graphic>
      </p:graphicFrame>
      <p:sp>
        <p:nvSpPr>
          <p:cNvPr id="13" name="Rectangle 12"/>
          <p:cNvSpPr/>
          <p:nvPr/>
        </p:nvSpPr>
        <p:spPr>
          <a:xfrm>
            <a:off x="7919876" y="3396372"/>
            <a:ext cx="1888943" cy="830997"/>
          </a:xfrm>
          <a:prstGeom prst="rect">
            <a:avLst/>
          </a:prstGeom>
        </p:spPr>
        <p:txBody>
          <a:bodyPr wrap="square">
            <a:spAutoFit/>
          </a:bodyPr>
          <a:lstStyle/>
          <a:p>
            <a:pPr algn="ctr"/>
            <a:r>
              <a:rPr lang="en-US" sz="2400" dirty="0" smtClean="0">
                <a:solidFill>
                  <a:schemeClr val="bg1"/>
                </a:solidFill>
              </a:rPr>
              <a:t>N=2423</a:t>
            </a:r>
          </a:p>
          <a:p>
            <a:pPr algn="ctr"/>
            <a:r>
              <a:rPr lang="en-US" sz="2400" dirty="0" smtClean="0">
                <a:solidFill>
                  <a:schemeClr val="bg1"/>
                </a:solidFill>
              </a:rPr>
              <a:t>102% of goal</a:t>
            </a:r>
            <a:endParaRPr lang="en-US" sz="2400" dirty="0">
              <a:solidFill>
                <a:schemeClr val="bg1"/>
              </a:solidFill>
            </a:endParaRPr>
          </a:p>
        </p:txBody>
      </p:sp>
    </p:spTree>
    <p:extLst>
      <p:ext uri="{BB962C8B-B14F-4D97-AF65-F5344CB8AC3E}">
        <p14:creationId xmlns:p14="http://schemas.microsoft.com/office/powerpoint/2010/main" val="1832304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Recruitment via Electronic Health Records</a:t>
            </a:r>
            <a:endParaRPr lang="en-US" dirty="0"/>
          </a:p>
        </p:txBody>
      </p:sp>
      <p:pic>
        <p:nvPicPr>
          <p:cNvPr id="3" name="Picture 2"/>
          <p:cNvPicPr>
            <a:picLocks noChangeAspect="1"/>
          </p:cNvPicPr>
          <p:nvPr/>
        </p:nvPicPr>
        <p:blipFill>
          <a:blip r:embed="rId3"/>
          <a:stretch>
            <a:fillRect/>
          </a:stretch>
        </p:blipFill>
        <p:spPr>
          <a:xfrm>
            <a:off x="5552530" y="2766053"/>
            <a:ext cx="5603150" cy="3361890"/>
          </a:xfrm>
          <a:prstGeom prst="rect">
            <a:avLst/>
          </a:prstGeom>
        </p:spPr>
      </p:pic>
      <p:pic>
        <p:nvPicPr>
          <p:cNvPr id="4" name="Picture 3"/>
          <p:cNvPicPr>
            <a:picLocks noChangeAspect="1"/>
          </p:cNvPicPr>
          <p:nvPr/>
        </p:nvPicPr>
        <p:blipFill>
          <a:blip r:embed="rId4"/>
          <a:stretch>
            <a:fillRect/>
          </a:stretch>
        </p:blipFill>
        <p:spPr>
          <a:xfrm>
            <a:off x="1097280" y="1735044"/>
            <a:ext cx="4836282" cy="3225800"/>
          </a:xfrm>
          <a:prstGeom prst="rect">
            <a:avLst/>
          </a:prstGeom>
        </p:spPr>
      </p:pic>
      <p:sp>
        <p:nvSpPr>
          <p:cNvPr id="6" name="Title 1"/>
          <p:cNvSpPr txBox="1">
            <a:spLocks/>
          </p:cNvSpPr>
          <p:nvPr/>
        </p:nvSpPr>
        <p:spPr>
          <a:xfrm>
            <a:off x="8686800" y="1516496"/>
            <a:ext cx="2468880" cy="683252"/>
          </a:xfrm>
          <a:prstGeom prst="rect">
            <a:avLst/>
          </a:prstGeom>
        </p:spPr>
        <p:txBody>
          <a:bodyPr vert="horz" lIns="91440" tIns="45720" rIns="91440" bIns="45720" rtlCol="0" anchor="b">
            <a:normAutofit fontScale="85000" lnSpcReduction="10000"/>
          </a:bodyPr>
          <a:lstStyle>
            <a:lvl1pPr algn="l" defTabSz="914400" rtl="0" eaLnBrk="1" latinLnBrk="0" hangingPunct="1">
              <a:lnSpc>
                <a:spcPct val="85000"/>
              </a:lnSpc>
              <a:spcBef>
                <a:spcPct val="0"/>
              </a:spcBef>
              <a:buNone/>
              <a:defRPr sz="4400" kern="1200" spc="-50" baseline="0">
                <a:solidFill>
                  <a:schemeClr val="tx1">
                    <a:lumMod val="75000"/>
                    <a:lumOff val="25000"/>
                  </a:schemeClr>
                </a:solidFill>
                <a:latin typeface="+mj-lt"/>
                <a:ea typeface="+mj-ea"/>
                <a:cs typeface="+mj-cs"/>
              </a:defRPr>
            </a:lvl1pPr>
          </a:lstStyle>
          <a:p>
            <a:pPr>
              <a:lnSpc>
                <a:spcPct val="100000"/>
              </a:lnSpc>
            </a:pPr>
            <a:r>
              <a:rPr lang="en-US" sz="4000" dirty="0" smtClean="0">
                <a:solidFill>
                  <a:srgbClr val="0070C0"/>
                </a:solidFill>
              </a:rPr>
              <a:t>More like this</a:t>
            </a:r>
            <a:endParaRPr lang="en-US" sz="4000" dirty="0">
              <a:solidFill>
                <a:srgbClr val="0070C0"/>
              </a:solidFill>
            </a:endParaRPr>
          </a:p>
        </p:txBody>
      </p:sp>
      <p:cxnSp>
        <p:nvCxnSpPr>
          <p:cNvPr id="8" name="Curved Connector 7"/>
          <p:cNvCxnSpPr>
            <a:stCxn id="6" idx="1"/>
          </p:cNvCxnSpPr>
          <p:nvPr/>
        </p:nvCxnSpPr>
        <p:spPr>
          <a:xfrm rot="10800000" flipV="1">
            <a:off x="8128000" y="1858122"/>
            <a:ext cx="558800" cy="743792"/>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Title 1"/>
          <p:cNvSpPr txBox="1">
            <a:spLocks/>
          </p:cNvSpPr>
          <p:nvPr/>
        </p:nvSpPr>
        <p:spPr>
          <a:xfrm>
            <a:off x="1080347" y="5093352"/>
            <a:ext cx="2468880" cy="683252"/>
          </a:xfrm>
          <a:prstGeom prst="rect">
            <a:avLst/>
          </a:prstGeom>
        </p:spPr>
        <p:txBody>
          <a:bodyPr vert="horz" lIns="91440" tIns="45720" rIns="91440" bIns="45720" rtlCol="0" anchor="b">
            <a:normAutofit lnSpcReduction="10000"/>
          </a:bodyPr>
          <a:lstStyle>
            <a:lvl1pPr algn="l" defTabSz="914400" rtl="0" eaLnBrk="1" latinLnBrk="0" hangingPunct="1">
              <a:lnSpc>
                <a:spcPct val="85000"/>
              </a:lnSpc>
              <a:spcBef>
                <a:spcPct val="0"/>
              </a:spcBef>
              <a:buNone/>
              <a:defRPr sz="4400" kern="1200" spc="-50" baseline="0">
                <a:solidFill>
                  <a:schemeClr val="tx1">
                    <a:lumMod val="75000"/>
                    <a:lumOff val="25000"/>
                  </a:schemeClr>
                </a:solidFill>
                <a:latin typeface="+mj-lt"/>
                <a:ea typeface="+mj-ea"/>
                <a:cs typeface="+mj-cs"/>
              </a:defRPr>
            </a:lvl1pPr>
          </a:lstStyle>
          <a:p>
            <a:pPr>
              <a:lnSpc>
                <a:spcPct val="100000"/>
              </a:lnSpc>
            </a:pPr>
            <a:r>
              <a:rPr lang="en-US" sz="4000" dirty="0" smtClean="0">
                <a:solidFill>
                  <a:srgbClr val="0070C0"/>
                </a:solidFill>
              </a:rPr>
              <a:t>Not really</a:t>
            </a:r>
            <a:r>
              <a:rPr lang="mr-IN" sz="4000" dirty="0" smtClean="0">
                <a:solidFill>
                  <a:srgbClr val="0070C0"/>
                </a:solidFill>
              </a:rPr>
              <a:t>…</a:t>
            </a:r>
            <a:endParaRPr lang="en-US" sz="4000" dirty="0">
              <a:solidFill>
                <a:srgbClr val="0070C0"/>
              </a:solidFill>
            </a:endParaRPr>
          </a:p>
        </p:txBody>
      </p:sp>
    </p:spTree>
    <p:extLst>
      <p:ext uri="{BB962C8B-B14F-4D97-AF65-F5344CB8AC3E}">
        <p14:creationId xmlns:p14="http://schemas.microsoft.com/office/powerpoint/2010/main" val="1659656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across)">
                                      <p:cBhvr>
                                        <p:cTn id="12" dur="500"/>
                                        <p:tgtEl>
                                          <p:spTgt spid="3"/>
                                        </p:tgtEl>
                                      </p:cBhvr>
                                    </p:animEffect>
                                  </p:childTnLst>
                                </p:cTn>
                              </p:par>
                              <p:par>
                                <p:cTn id="13" presetID="5" presetClass="entr" presetSubtype="1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checkerboard(across)">
                                      <p:cBhvr>
                                        <p:cTn id="15" dur="500"/>
                                        <p:tgtEl>
                                          <p:spTgt spid="8"/>
                                        </p:tgtEl>
                                      </p:cBhvr>
                                    </p:animEffect>
                                  </p:childTnLst>
                                </p:cTn>
                              </p:par>
                              <p:par>
                                <p:cTn id="16" presetID="5" presetClass="entr" presetSubtype="1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heckerboard(across)">
                                      <p:cBhvr>
                                        <p:cTn id="18" dur="500"/>
                                        <p:tgtEl>
                                          <p:spTgt spid="6"/>
                                        </p:tgtEl>
                                      </p:cBhvr>
                                    </p:animEffect>
                                  </p:childTnLst>
                                </p:cTn>
                              </p:par>
                              <p:par>
                                <p:cTn id="19" presetID="5" presetClass="entr" presetSubtype="1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checkerboard(across)">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endParaRPr lang="en-US" sz="3600" dirty="0" smtClean="0"/>
          </a:p>
          <a:p>
            <a:r>
              <a:rPr lang="en-US" sz="3600" i="1" dirty="0" smtClean="0"/>
              <a:t>“</a:t>
            </a:r>
            <a:r>
              <a:rPr lang="en-US" sz="3600" i="1" dirty="0"/>
              <a:t>I am glad I am joining after the study has been going on for 2 years. Most studies never get this far” </a:t>
            </a:r>
            <a:endParaRPr lang="en-US" sz="3600" i="1" dirty="0" smtClean="0"/>
          </a:p>
          <a:p>
            <a:pPr algn="r"/>
            <a:endParaRPr lang="en-US" sz="2800" dirty="0" smtClean="0"/>
          </a:p>
          <a:p>
            <a:pPr algn="r"/>
            <a:r>
              <a:rPr lang="en-US" sz="2800" dirty="0" smtClean="0"/>
              <a:t>– D2d participant at the Tufts site</a:t>
            </a:r>
            <a:endParaRPr lang="en-US" sz="2800" dirty="0"/>
          </a:p>
          <a:p>
            <a:endParaRPr lang="en-US" sz="3600" dirty="0"/>
          </a:p>
        </p:txBody>
      </p:sp>
    </p:spTree>
    <p:extLst>
      <p:ext uri="{BB962C8B-B14F-4D97-AF65-F5344CB8AC3E}">
        <p14:creationId xmlns:p14="http://schemas.microsoft.com/office/powerpoint/2010/main" val="1021952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blinds(horizontal)">
                                      <p:cBhvr>
                                        <p:cTn id="1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Study Conduct</a:t>
            </a:r>
            <a:endParaRPr lang="en-US" dirty="0"/>
          </a:p>
        </p:txBody>
      </p:sp>
      <p:sp>
        <p:nvSpPr>
          <p:cNvPr id="6" name="Subtitle 5"/>
          <p:cNvSpPr>
            <a:spLocks noGrp="1"/>
          </p:cNvSpPr>
          <p:nvPr>
            <p:ph type="subTitle" idx="1"/>
          </p:nvPr>
        </p:nvSpPr>
        <p:spPr/>
        <p:txBody>
          <a:bodyPr/>
          <a:lstStyle/>
          <a:p>
            <a:endParaRPr lang="en-US" dirty="0"/>
          </a:p>
        </p:txBody>
      </p:sp>
      <p:sp>
        <p:nvSpPr>
          <p:cNvPr id="4" name="Slide Number Placeholder 3"/>
          <p:cNvSpPr>
            <a:spLocks noGrp="1"/>
          </p:cNvSpPr>
          <p:nvPr>
            <p:ph type="sldNum" sz="quarter" idx="4"/>
          </p:nvPr>
        </p:nvSpPr>
        <p:spPr>
          <a:xfrm>
            <a:off x="9900458" y="6535554"/>
            <a:ext cx="1312025" cy="289356"/>
          </a:xfrm>
        </p:spPr>
        <p:txBody>
          <a:bodyPr/>
          <a:lstStyle/>
          <a:p>
            <a:fld id="{2AE31571-6A1C-E747-8DB7-FFF252CB61F7}" type="slidenum">
              <a:rPr lang="en-US" smtClean="0"/>
              <a:pPr/>
              <a:t>8</a:t>
            </a:fld>
            <a:endParaRPr lang="en-US"/>
          </a:p>
        </p:txBody>
      </p:sp>
      <p:pic>
        <p:nvPicPr>
          <p:cNvPr id="2" name="Picture 1"/>
          <p:cNvPicPr>
            <a:picLocks noChangeAspect="1"/>
          </p:cNvPicPr>
          <p:nvPr/>
        </p:nvPicPr>
        <p:blipFill>
          <a:blip r:embed="rId3"/>
          <a:stretch>
            <a:fillRect/>
          </a:stretch>
        </p:blipFill>
        <p:spPr>
          <a:xfrm>
            <a:off x="336669" y="282494"/>
            <a:ext cx="1671867" cy="2089834"/>
          </a:xfrm>
          <a:prstGeom prst="rect">
            <a:avLst/>
          </a:prstGeom>
        </p:spPr>
      </p:pic>
      <p:sp>
        <p:nvSpPr>
          <p:cNvPr id="3" name="TextBox 2"/>
          <p:cNvSpPr txBox="1"/>
          <p:nvPr/>
        </p:nvSpPr>
        <p:spPr>
          <a:xfrm>
            <a:off x="940686" y="707367"/>
            <a:ext cx="661848" cy="369332"/>
          </a:xfrm>
          <a:prstGeom prst="rect">
            <a:avLst/>
          </a:prstGeom>
          <a:noFill/>
        </p:spPr>
        <p:txBody>
          <a:bodyPr wrap="none" rtlCol="0">
            <a:spAutoFit/>
          </a:bodyPr>
          <a:lstStyle/>
          <a:p>
            <a:r>
              <a:rPr lang="en-US" dirty="0" smtClean="0">
                <a:solidFill>
                  <a:schemeClr val="bg1"/>
                </a:solidFill>
              </a:rPr>
              <a:t>Patty</a:t>
            </a:r>
            <a:endParaRPr lang="en-US" dirty="0">
              <a:solidFill>
                <a:schemeClr val="bg1"/>
              </a:solidFill>
            </a:endParaRPr>
          </a:p>
        </p:txBody>
      </p:sp>
      <p:pic>
        <p:nvPicPr>
          <p:cNvPr id="7" name="Picture 6"/>
          <p:cNvPicPr>
            <a:picLocks noChangeAspect="1"/>
          </p:cNvPicPr>
          <p:nvPr/>
        </p:nvPicPr>
        <p:blipFill>
          <a:blip r:embed="rId3"/>
          <a:stretch>
            <a:fillRect/>
          </a:stretch>
        </p:blipFill>
        <p:spPr>
          <a:xfrm>
            <a:off x="2135985" y="901077"/>
            <a:ext cx="1671867" cy="2089834"/>
          </a:xfrm>
          <a:prstGeom prst="rect">
            <a:avLst/>
          </a:prstGeom>
        </p:spPr>
      </p:pic>
      <p:sp>
        <p:nvSpPr>
          <p:cNvPr id="8" name="TextBox 7"/>
          <p:cNvSpPr txBox="1"/>
          <p:nvPr/>
        </p:nvSpPr>
        <p:spPr>
          <a:xfrm>
            <a:off x="2810435" y="1338169"/>
            <a:ext cx="639919" cy="369332"/>
          </a:xfrm>
          <a:prstGeom prst="rect">
            <a:avLst/>
          </a:prstGeom>
          <a:noFill/>
        </p:spPr>
        <p:txBody>
          <a:bodyPr wrap="none" rtlCol="0">
            <a:spAutoFit/>
          </a:bodyPr>
          <a:lstStyle/>
          <a:p>
            <a:r>
              <a:rPr lang="en-US" dirty="0" smtClean="0">
                <a:solidFill>
                  <a:schemeClr val="bg1"/>
                </a:solidFill>
              </a:rPr>
              <a:t>Ellen</a:t>
            </a:r>
            <a:endParaRPr lang="en-US" dirty="0">
              <a:solidFill>
                <a:schemeClr val="bg1"/>
              </a:solidFill>
            </a:endParaRPr>
          </a:p>
        </p:txBody>
      </p:sp>
      <p:pic>
        <p:nvPicPr>
          <p:cNvPr id="9" name="Picture 8"/>
          <p:cNvPicPr>
            <a:picLocks noChangeAspect="1"/>
          </p:cNvPicPr>
          <p:nvPr/>
        </p:nvPicPr>
        <p:blipFill>
          <a:blip r:embed="rId3"/>
          <a:stretch>
            <a:fillRect/>
          </a:stretch>
        </p:blipFill>
        <p:spPr>
          <a:xfrm>
            <a:off x="3889463" y="282494"/>
            <a:ext cx="1671867" cy="2089834"/>
          </a:xfrm>
          <a:prstGeom prst="rect">
            <a:avLst/>
          </a:prstGeom>
        </p:spPr>
      </p:pic>
      <p:sp>
        <p:nvSpPr>
          <p:cNvPr id="10" name="TextBox 9"/>
          <p:cNvSpPr txBox="1"/>
          <p:nvPr/>
        </p:nvSpPr>
        <p:spPr>
          <a:xfrm>
            <a:off x="4530813" y="708213"/>
            <a:ext cx="583750" cy="369332"/>
          </a:xfrm>
          <a:prstGeom prst="rect">
            <a:avLst/>
          </a:prstGeom>
          <a:noFill/>
        </p:spPr>
        <p:txBody>
          <a:bodyPr wrap="none" rtlCol="0">
            <a:spAutoFit/>
          </a:bodyPr>
          <a:lstStyle/>
          <a:p>
            <a:r>
              <a:rPr lang="en-US" dirty="0" smtClean="0">
                <a:solidFill>
                  <a:schemeClr val="bg1"/>
                </a:solidFill>
              </a:rPr>
              <a:t>Paul</a:t>
            </a:r>
            <a:endParaRPr lang="en-US" dirty="0">
              <a:solidFill>
                <a:schemeClr val="bg1"/>
              </a:solidFill>
            </a:endParaRPr>
          </a:p>
        </p:txBody>
      </p:sp>
      <p:pic>
        <p:nvPicPr>
          <p:cNvPr id="11" name="Picture 10"/>
          <p:cNvPicPr>
            <a:picLocks noChangeAspect="1"/>
          </p:cNvPicPr>
          <p:nvPr/>
        </p:nvPicPr>
        <p:blipFill>
          <a:blip r:embed="rId3"/>
          <a:stretch>
            <a:fillRect/>
          </a:stretch>
        </p:blipFill>
        <p:spPr>
          <a:xfrm>
            <a:off x="5691093" y="706236"/>
            <a:ext cx="1671867" cy="2089834"/>
          </a:xfrm>
          <a:prstGeom prst="rect">
            <a:avLst/>
          </a:prstGeom>
        </p:spPr>
      </p:pic>
      <p:sp>
        <p:nvSpPr>
          <p:cNvPr id="12" name="TextBox 11"/>
          <p:cNvSpPr txBox="1"/>
          <p:nvPr/>
        </p:nvSpPr>
        <p:spPr>
          <a:xfrm>
            <a:off x="6304485" y="1111478"/>
            <a:ext cx="708848" cy="369332"/>
          </a:xfrm>
          <a:prstGeom prst="rect">
            <a:avLst/>
          </a:prstGeom>
          <a:noFill/>
        </p:spPr>
        <p:txBody>
          <a:bodyPr wrap="none" rtlCol="0">
            <a:spAutoFit/>
          </a:bodyPr>
          <a:lstStyle/>
          <a:p>
            <a:r>
              <a:rPr lang="en-US" dirty="0" smtClean="0">
                <a:solidFill>
                  <a:schemeClr val="bg1"/>
                </a:solidFill>
              </a:rPr>
              <a:t>Cindy</a:t>
            </a:r>
            <a:endParaRPr lang="en-US" dirty="0">
              <a:solidFill>
                <a:schemeClr val="bg1"/>
              </a:solidFill>
            </a:endParaRPr>
          </a:p>
        </p:txBody>
      </p:sp>
      <p:pic>
        <p:nvPicPr>
          <p:cNvPr id="14" name="Picture 13"/>
          <p:cNvPicPr>
            <a:picLocks noChangeAspect="1"/>
          </p:cNvPicPr>
          <p:nvPr/>
        </p:nvPicPr>
        <p:blipFill>
          <a:blip r:embed="rId3"/>
          <a:stretch>
            <a:fillRect/>
          </a:stretch>
        </p:blipFill>
        <p:spPr>
          <a:xfrm>
            <a:off x="5561330" y="3738424"/>
            <a:ext cx="2032000" cy="2540000"/>
          </a:xfrm>
          <a:prstGeom prst="rect">
            <a:avLst/>
          </a:prstGeom>
        </p:spPr>
      </p:pic>
      <p:sp>
        <p:nvSpPr>
          <p:cNvPr id="15" name="TextBox 14"/>
          <p:cNvSpPr txBox="1"/>
          <p:nvPr/>
        </p:nvSpPr>
        <p:spPr>
          <a:xfrm>
            <a:off x="6203950" y="4295681"/>
            <a:ext cx="971741" cy="369332"/>
          </a:xfrm>
          <a:prstGeom prst="rect">
            <a:avLst/>
          </a:prstGeom>
          <a:noFill/>
        </p:spPr>
        <p:txBody>
          <a:bodyPr wrap="none" rtlCol="0">
            <a:spAutoFit/>
          </a:bodyPr>
          <a:lstStyle/>
          <a:p>
            <a:r>
              <a:rPr lang="en-US" smtClean="0">
                <a:solidFill>
                  <a:schemeClr val="bg1"/>
                </a:solidFill>
              </a:rPr>
              <a:t>Myrlene</a:t>
            </a:r>
            <a:endParaRPr lang="en-US" dirty="0">
              <a:solidFill>
                <a:schemeClr val="bg1"/>
              </a:solidFill>
            </a:endParaRPr>
          </a:p>
        </p:txBody>
      </p:sp>
      <p:pic>
        <p:nvPicPr>
          <p:cNvPr id="16" name="Picture 15"/>
          <p:cNvPicPr>
            <a:picLocks noChangeAspect="1"/>
          </p:cNvPicPr>
          <p:nvPr/>
        </p:nvPicPr>
        <p:blipFill>
          <a:blip r:embed="rId3"/>
          <a:stretch>
            <a:fillRect/>
          </a:stretch>
        </p:blipFill>
        <p:spPr>
          <a:xfrm>
            <a:off x="7593330" y="3738424"/>
            <a:ext cx="2032000" cy="2540000"/>
          </a:xfrm>
          <a:prstGeom prst="rect">
            <a:avLst/>
          </a:prstGeom>
        </p:spPr>
      </p:pic>
      <p:sp>
        <p:nvSpPr>
          <p:cNvPr id="17" name="TextBox 16"/>
          <p:cNvSpPr txBox="1"/>
          <p:nvPr/>
        </p:nvSpPr>
        <p:spPr>
          <a:xfrm>
            <a:off x="8401050" y="4297224"/>
            <a:ext cx="575799" cy="369332"/>
          </a:xfrm>
          <a:prstGeom prst="rect">
            <a:avLst/>
          </a:prstGeom>
          <a:noFill/>
        </p:spPr>
        <p:txBody>
          <a:bodyPr wrap="none" rtlCol="0">
            <a:spAutoFit/>
          </a:bodyPr>
          <a:lstStyle/>
          <a:p>
            <a:r>
              <a:rPr lang="en-US" dirty="0" smtClean="0">
                <a:solidFill>
                  <a:schemeClr val="bg1"/>
                </a:solidFill>
              </a:rPr>
              <a:t>Saul</a:t>
            </a:r>
            <a:endParaRPr lang="en-US" dirty="0">
              <a:solidFill>
                <a:schemeClr val="bg1"/>
              </a:solidFill>
            </a:endParaRPr>
          </a:p>
        </p:txBody>
      </p:sp>
      <p:pic>
        <p:nvPicPr>
          <p:cNvPr id="18" name="Picture 17"/>
          <p:cNvPicPr>
            <a:picLocks noChangeAspect="1"/>
          </p:cNvPicPr>
          <p:nvPr/>
        </p:nvPicPr>
        <p:blipFill>
          <a:blip r:embed="rId3"/>
          <a:stretch>
            <a:fillRect/>
          </a:stretch>
        </p:blipFill>
        <p:spPr>
          <a:xfrm>
            <a:off x="9598312" y="3166533"/>
            <a:ext cx="2489513" cy="3111891"/>
          </a:xfrm>
          <a:prstGeom prst="rect">
            <a:avLst/>
          </a:prstGeom>
        </p:spPr>
      </p:pic>
      <p:sp>
        <p:nvSpPr>
          <p:cNvPr id="19" name="TextBox 18"/>
          <p:cNvSpPr txBox="1"/>
          <p:nvPr/>
        </p:nvSpPr>
        <p:spPr>
          <a:xfrm>
            <a:off x="10555046" y="3834016"/>
            <a:ext cx="944489" cy="461665"/>
          </a:xfrm>
          <a:prstGeom prst="rect">
            <a:avLst/>
          </a:prstGeom>
          <a:noFill/>
        </p:spPr>
        <p:txBody>
          <a:bodyPr wrap="none" rtlCol="0">
            <a:spAutoFit/>
          </a:bodyPr>
          <a:lstStyle/>
          <a:p>
            <a:r>
              <a:rPr lang="en-US" sz="2400" smtClean="0">
                <a:solidFill>
                  <a:schemeClr val="bg1"/>
                </a:solidFill>
              </a:rPr>
              <a:t>DSMB</a:t>
            </a:r>
            <a:endParaRPr lang="en-US" sz="2400" dirty="0">
              <a:solidFill>
                <a:schemeClr val="bg1"/>
              </a:solidFill>
            </a:endParaRPr>
          </a:p>
        </p:txBody>
      </p:sp>
      <p:pic>
        <p:nvPicPr>
          <p:cNvPr id="24" name="Picture 23"/>
          <p:cNvPicPr>
            <a:picLocks noChangeAspect="1"/>
          </p:cNvPicPr>
          <p:nvPr/>
        </p:nvPicPr>
        <p:blipFill>
          <a:blip r:embed="rId3"/>
          <a:stretch>
            <a:fillRect/>
          </a:stretch>
        </p:blipFill>
        <p:spPr>
          <a:xfrm>
            <a:off x="7764286" y="282494"/>
            <a:ext cx="1671867" cy="2089834"/>
          </a:xfrm>
          <a:prstGeom prst="rect">
            <a:avLst/>
          </a:prstGeom>
        </p:spPr>
      </p:pic>
      <p:sp>
        <p:nvSpPr>
          <p:cNvPr id="21" name="TextBox 20"/>
          <p:cNvSpPr txBox="1"/>
          <p:nvPr/>
        </p:nvSpPr>
        <p:spPr>
          <a:xfrm>
            <a:off x="8400658" y="667497"/>
            <a:ext cx="710451" cy="369332"/>
          </a:xfrm>
          <a:prstGeom prst="rect">
            <a:avLst/>
          </a:prstGeom>
          <a:noFill/>
        </p:spPr>
        <p:txBody>
          <a:bodyPr wrap="none" rtlCol="0">
            <a:spAutoFit/>
          </a:bodyPr>
          <a:lstStyle/>
          <a:p>
            <a:r>
              <a:rPr lang="en-US" dirty="0" smtClean="0">
                <a:solidFill>
                  <a:schemeClr val="bg1"/>
                </a:solidFill>
              </a:rPr>
              <a:t>Olivia</a:t>
            </a:r>
            <a:endParaRPr lang="en-US" dirty="0">
              <a:solidFill>
                <a:schemeClr val="bg1"/>
              </a:solidFill>
            </a:endParaRPr>
          </a:p>
        </p:txBody>
      </p:sp>
      <p:pic>
        <p:nvPicPr>
          <p:cNvPr id="25" name="Picture 24"/>
          <p:cNvPicPr>
            <a:picLocks noChangeAspect="1"/>
          </p:cNvPicPr>
          <p:nvPr/>
        </p:nvPicPr>
        <p:blipFill>
          <a:blip r:embed="rId3"/>
          <a:stretch>
            <a:fillRect/>
          </a:stretch>
        </p:blipFill>
        <p:spPr>
          <a:xfrm>
            <a:off x="9949885" y="742958"/>
            <a:ext cx="1671867" cy="2089834"/>
          </a:xfrm>
          <a:prstGeom prst="rect">
            <a:avLst/>
          </a:prstGeom>
        </p:spPr>
      </p:pic>
      <p:sp>
        <p:nvSpPr>
          <p:cNvPr id="23" name="TextBox 22"/>
          <p:cNvSpPr txBox="1"/>
          <p:nvPr/>
        </p:nvSpPr>
        <p:spPr>
          <a:xfrm>
            <a:off x="10447643" y="1191986"/>
            <a:ext cx="949299" cy="369332"/>
          </a:xfrm>
          <a:prstGeom prst="rect">
            <a:avLst/>
          </a:prstGeom>
          <a:noFill/>
        </p:spPr>
        <p:txBody>
          <a:bodyPr wrap="none" rtlCol="0">
            <a:spAutoFit/>
          </a:bodyPr>
          <a:lstStyle/>
          <a:p>
            <a:r>
              <a:rPr lang="en-US" dirty="0" smtClean="0">
                <a:solidFill>
                  <a:schemeClr val="bg1"/>
                </a:solidFill>
              </a:rPr>
              <a:t>Danielle</a:t>
            </a:r>
            <a:endParaRPr lang="en-US" dirty="0">
              <a:solidFill>
                <a:schemeClr val="bg1"/>
              </a:solidFill>
            </a:endParaRPr>
          </a:p>
        </p:txBody>
      </p:sp>
      <p:pic>
        <p:nvPicPr>
          <p:cNvPr id="20" name="Picture 19"/>
          <p:cNvPicPr>
            <a:picLocks noChangeAspect="1"/>
          </p:cNvPicPr>
          <p:nvPr/>
        </p:nvPicPr>
        <p:blipFill>
          <a:blip r:embed="rId4"/>
          <a:stretch>
            <a:fillRect/>
          </a:stretch>
        </p:blipFill>
        <p:spPr>
          <a:xfrm>
            <a:off x="1271610" y="4455621"/>
            <a:ext cx="2093813" cy="1760512"/>
          </a:xfrm>
          <a:prstGeom prst="rect">
            <a:avLst/>
          </a:prstGeom>
        </p:spPr>
      </p:pic>
    </p:spTree>
    <p:extLst>
      <p:ext uri="{BB962C8B-B14F-4D97-AF65-F5344CB8AC3E}">
        <p14:creationId xmlns:p14="http://schemas.microsoft.com/office/powerpoint/2010/main" val="502673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linds(horizontal)">
                                      <p:cBhvr>
                                        <p:cTn id="7" dur="500"/>
                                        <p:tgtEl>
                                          <p:spTgt spid="2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blinds(horizontal)">
                                      <p:cBhvr>
                                        <p:cTn id="10" dur="500"/>
                                        <p:tgtEl>
                                          <p:spTgt spid="21"/>
                                        </p:tgtEl>
                                      </p:cBhvr>
                                    </p:animEffect>
                                  </p:childTnLst>
                                </p:cTn>
                              </p:par>
                              <p:par>
                                <p:cTn id="11" presetID="3" presetClass="entr" presetSubtype="1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blinds(horizontal)">
                                      <p:cBhvr>
                                        <p:cTn id="13" dur="500"/>
                                        <p:tgtEl>
                                          <p:spTgt spid="25"/>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blinds(horizontal)">
                                      <p:cBhvr>
                                        <p:cTn id="1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71500" indent="-571500">
              <a:buFont typeface="Wingdings" charset="2"/>
              <a:buChar char="ü"/>
            </a:pPr>
            <a:r>
              <a:rPr lang="en-US" sz="4000" dirty="0" smtClean="0"/>
              <a:t>Retention</a:t>
            </a:r>
            <a:endParaRPr lang="en-US" sz="4000" dirty="0"/>
          </a:p>
        </p:txBody>
      </p:sp>
      <p:graphicFrame>
        <p:nvGraphicFramePr>
          <p:cNvPr id="5" name="Content Placeholder 8"/>
          <p:cNvGraphicFramePr>
            <a:graphicFrameLocks noGrp="1"/>
          </p:cNvGraphicFramePr>
          <p:nvPr>
            <p:ph idx="1"/>
            <p:extLst>
              <p:ext uri="{D42A27DB-BD31-4B8C-83A1-F6EECF244321}">
                <p14:modId xmlns:p14="http://schemas.microsoft.com/office/powerpoint/2010/main" val="707883278"/>
              </p:ext>
            </p:extLst>
          </p:nvPr>
        </p:nvGraphicFramePr>
        <p:xfrm>
          <a:off x="3971925" y="593725"/>
          <a:ext cx="7780338" cy="5711825"/>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Placeholder 3"/>
          <p:cNvSpPr>
            <a:spLocks noGrp="1"/>
          </p:cNvSpPr>
          <p:nvPr>
            <p:ph type="body" sz="half" idx="2"/>
          </p:nvPr>
        </p:nvSpPr>
        <p:spPr/>
        <p:txBody>
          <a:bodyPr>
            <a:normAutofit/>
          </a:bodyPr>
          <a:lstStyle/>
          <a:p>
            <a:r>
              <a:rPr lang="en-US" sz="2000" dirty="0" smtClean="0"/>
              <a:t>Over a mean follow-up of 23.1 months</a:t>
            </a:r>
            <a:endParaRPr lang="en-US" sz="2000" dirty="0"/>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50614" y="4735545"/>
            <a:ext cx="822960" cy="480060"/>
          </a:xfrm>
          <a:prstGeom prst="rect">
            <a:avLst/>
          </a:prstGeom>
        </p:spPr>
      </p:pic>
      <p:pic>
        <p:nvPicPr>
          <p:cNvPr id="3" name="Picture 2"/>
          <p:cNvPicPr>
            <a:picLocks noChangeAspect="1"/>
          </p:cNvPicPr>
          <p:nvPr/>
        </p:nvPicPr>
        <p:blipFill>
          <a:blip r:embed="rId5"/>
          <a:stretch>
            <a:fillRect/>
          </a:stretch>
        </p:blipFill>
        <p:spPr>
          <a:xfrm>
            <a:off x="3971925" y="154323"/>
            <a:ext cx="1768475" cy="1176841"/>
          </a:xfrm>
          <a:prstGeom prst="rect">
            <a:avLst/>
          </a:prstGeom>
        </p:spPr>
      </p:pic>
      <p:pic>
        <p:nvPicPr>
          <p:cNvPr id="10" name="Picture 9"/>
          <p:cNvPicPr>
            <a:picLocks noChangeAspect="1"/>
          </p:cNvPicPr>
          <p:nvPr/>
        </p:nvPicPr>
        <p:blipFill>
          <a:blip r:embed="rId6"/>
          <a:stretch>
            <a:fillRect/>
          </a:stretch>
        </p:blipFill>
        <p:spPr>
          <a:xfrm>
            <a:off x="10494327" y="154323"/>
            <a:ext cx="1584961" cy="1188721"/>
          </a:xfrm>
          <a:prstGeom prst="rect">
            <a:avLst/>
          </a:prstGeom>
        </p:spPr>
      </p:pic>
      <p:sp>
        <p:nvSpPr>
          <p:cNvPr id="8" name="TextBox 7"/>
          <p:cNvSpPr txBox="1"/>
          <p:nvPr/>
        </p:nvSpPr>
        <p:spPr>
          <a:xfrm>
            <a:off x="4041254" y="6457376"/>
            <a:ext cx="8038034" cy="307777"/>
          </a:xfrm>
          <a:prstGeom prst="rect">
            <a:avLst/>
          </a:prstGeom>
          <a:noFill/>
        </p:spPr>
        <p:txBody>
          <a:bodyPr wrap="none" rtlCol="0">
            <a:spAutoFit/>
          </a:bodyPr>
          <a:lstStyle/>
          <a:p>
            <a:r>
              <a:rPr lang="en-US" sz="1400" dirty="0" smtClean="0"/>
              <a:t>Off study includes</a:t>
            </a:r>
            <a:r>
              <a:rPr lang="en-US" sz="1400" smtClean="0"/>
              <a:t>: withdrawn (n=40), deaths </a:t>
            </a:r>
            <a:r>
              <a:rPr lang="en-US" sz="1400" dirty="0" smtClean="0"/>
              <a:t>(n=3), lost to follow-up (n=1), administrative withdrawals (n=2)</a:t>
            </a:r>
            <a:endParaRPr lang="en-US" sz="1400" dirty="0"/>
          </a:p>
        </p:txBody>
      </p:sp>
    </p:spTree>
    <p:extLst>
      <p:ext uri="{BB962C8B-B14F-4D97-AF65-F5344CB8AC3E}">
        <p14:creationId xmlns:p14="http://schemas.microsoft.com/office/powerpoint/2010/main" val="883877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graphicEl>
                                              <a:chart seriesIdx="-3" categoryIdx="-3" bldStep="gridLegend"/>
                                            </p:graphicEl>
                                          </p:spTgt>
                                        </p:tgtEl>
                                        <p:attrNameLst>
                                          <p:attrName>style.visibility</p:attrName>
                                        </p:attrNameLst>
                                      </p:cBhvr>
                                      <p:to>
                                        <p:strVal val="visible"/>
                                      </p:to>
                                    </p:set>
                                    <p:animEffect transition="in" filter="blinds(horizontal)">
                                      <p:cBhvr>
                                        <p:cTn id="7" dur="500"/>
                                        <p:tgtEl>
                                          <p:spTgt spid="5">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graphicEl>
                                              <a:chart seriesIdx="-4" categoryIdx="0" bldStep="category"/>
                                            </p:graphicEl>
                                          </p:spTgt>
                                        </p:tgtEl>
                                        <p:attrNameLst>
                                          <p:attrName>style.visibility</p:attrName>
                                        </p:attrNameLst>
                                      </p:cBhvr>
                                      <p:to>
                                        <p:strVal val="visible"/>
                                      </p:to>
                                    </p:set>
                                    <p:animEffect transition="in" filter="blinds(horizontal)">
                                      <p:cBhvr>
                                        <p:cTn id="12" dur="500"/>
                                        <p:tgtEl>
                                          <p:spTgt spid="5">
                                            <p:graphicEl>
                                              <a:chart seriesIdx="-4" categoryIdx="0" bldStep="category"/>
                                            </p:graphic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linds(horizont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linds(horizontal)">
                                      <p:cBhvr>
                                        <p:cTn id="20" dur="500"/>
                                        <p:tgtEl>
                                          <p:spTgt spid="10"/>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5">
                                            <p:graphicEl>
                                              <a:chart seriesIdx="-4" categoryIdx="1" bldStep="category"/>
                                            </p:graphicEl>
                                          </p:spTgt>
                                        </p:tgtEl>
                                        <p:attrNameLst>
                                          <p:attrName>style.visibility</p:attrName>
                                        </p:attrNameLst>
                                      </p:cBhvr>
                                      <p:to>
                                        <p:strVal val="visible"/>
                                      </p:to>
                                    </p:set>
                                    <p:animEffect transition="in" filter="blinds(horizontal)">
                                      <p:cBhvr>
                                        <p:cTn id="23" dur="500"/>
                                        <p:tgtEl>
                                          <p:spTgt spid="5">
                                            <p:graphicEl>
                                              <a:chart seriesIdx="-4" categoryIdx="1" bldStep="category"/>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5">
                                            <p:graphicEl>
                                              <a:chart seriesIdx="-4" categoryIdx="2" bldStep="category"/>
                                            </p:graphicEl>
                                          </p:spTgt>
                                        </p:tgtEl>
                                        <p:attrNameLst>
                                          <p:attrName>style.visibility</p:attrName>
                                        </p:attrNameLst>
                                      </p:cBhvr>
                                      <p:to>
                                        <p:strVal val="visible"/>
                                      </p:to>
                                    </p:set>
                                    <p:animEffect transition="in" filter="blinds(horizontal)">
                                      <p:cBhvr>
                                        <p:cTn id="28" dur="500"/>
                                        <p:tgtEl>
                                          <p:spTgt spid="5">
                                            <p:graphicEl>
                                              <a:chart seriesIdx="-4" categoryIdx="2" bldStep="category"/>
                                            </p:graphicEl>
                                          </p:spTgt>
                                        </p:tgtEl>
                                      </p:cBhvr>
                                    </p:animEffect>
                                  </p:childTnLst>
                                </p:cTn>
                              </p:par>
                              <p:par>
                                <p:cTn id="29" presetID="3" presetClass="entr" presetSubtype="10"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blinds(horizontal)">
                                      <p:cBhvr>
                                        <p:cTn id="3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Chart bld="category"/>
        </p:bldSub>
      </p:bldGraphic>
    </p:bld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Retrospect</Template>
  <TotalTime>6195</TotalTime>
  <Words>3028</Words>
  <Application>Microsoft Macintosh PowerPoint</Application>
  <PresentationFormat>Widescreen</PresentationFormat>
  <Paragraphs>404</Paragraphs>
  <Slides>43</Slides>
  <Notes>39</Notes>
  <HiddenSlides>4</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43</vt:i4>
      </vt:variant>
    </vt:vector>
  </HeadingPairs>
  <TitlesOfParts>
    <vt:vector size="52" baseType="lpstr">
      <vt:lpstr>Calibri</vt:lpstr>
      <vt:lpstr>Calibri Light</vt:lpstr>
      <vt:lpstr>LucidaGrande</vt:lpstr>
      <vt:lpstr>Mangal</vt:lpstr>
      <vt:lpstr>Times New Roman</vt:lpstr>
      <vt:lpstr>Wingdings</vt:lpstr>
      <vt:lpstr>Zapf Dingbats</vt:lpstr>
      <vt:lpstr>Arial</vt:lpstr>
      <vt:lpstr>Retrospect</vt:lpstr>
      <vt:lpstr>State of</vt:lpstr>
      <vt:lpstr>Data as of June 30, 2017 | mean follow-up 23.1 months</vt:lpstr>
      <vt:lpstr>How is         doing?</vt:lpstr>
      <vt:lpstr>PowerPoint Presentation</vt:lpstr>
      <vt:lpstr>Cumulative randomization</vt:lpstr>
      <vt:lpstr>Recruitment via Electronic Health Records</vt:lpstr>
      <vt:lpstr>PowerPoint Presentation</vt:lpstr>
      <vt:lpstr>Study Conduct</vt:lpstr>
      <vt:lpstr>Retention</vt:lpstr>
      <vt:lpstr>D2d site hopping</vt:lpstr>
      <vt:lpstr>Adherence to study pills, overall</vt:lpstr>
      <vt:lpstr>Out-of-study use of vitamin D, IU/day</vt:lpstr>
      <vt:lpstr>Baseline Characteristics </vt:lpstr>
      <vt:lpstr>Age, Gender, Race, Ethnicity</vt:lpstr>
      <vt:lpstr>Clinical Characteristics [mean]</vt:lpstr>
      <vt:lpstr>     At-Risk-For-Diabetes Population at baseline</vt:lpstr>
      <vt:lpstr>Safety</vt:lpstr>
      <vt:lpstr>Diabetes Outcomes</vt:lpstr>
      <vt:lpstr>Diabetes-free Survival (Kaplan-Meier curve)</vt:lpstr>
      <vt:lpstr>What will the future bring for         ?</vt:lpstr>
      <vt:lpstr>Is D2d still important and relevant?</vt:lpstr>
      <vt:lpstr>Beyond the primary question</vt:lpstr>
      <vt:lpstr>Subgroup &amp; Secondary Analyses</vt:lpstr>
      <vt:lpstr>Establish the long-term safety of the 4000 IU/day of vitamin D</vt:lpstr>
      <vt:lpstr>Assess effect of vitamin D (4000 IU/d) on incident cardiovascular events in people with prediabetes.</vt:lpstr>
      <vt:lpstr>         Outcomes Study (D2dOS)?</vt:lpstr>
      <vt:lpstr>Examine “legacy” effects of the 4000 IU/day of vitamin D</vt:lpstr>
      <vt:lpstr>PowerPoint Presentation</vt:lpstr>
      <vt:lpstr>Closing Statements</vt:lpstr>
      <vt:lpstr>D2d publications</vt:lpstr>
      <vt:lpstr>Ups and Downs</vt:lpstr>
      <vt:lpstr>The key to D2d life is resilience. </vt:lpstr>
      <vt:lpstr>What is the secret to           ? </vt:lpstr>
      <vt:lpstr>PowerPoint Presentation</vt:lpstr>
      <vt:lpstr>PowerPoint Presentation</vt:lpstr>
      <vt:lpstr>Exec Committee (aka D2d support group)</vt:lpstr>
      <vt:lpstr>The</vt:lpstr>
      <vt:lpstr>3.4.3 Randomized by site, % of target</vt:lpstr>
      <vt:lpstr>D2d publications</vt:lpstr>
      <vt:lpstr>Projections</vt:lpstr>
      <vt:lpstr>Central Laboratory</vt:lpstr>
      <vt:lpstr>Collaborating Clinical Sites The            Dream Team</vt:lpstr>
      <vt:lpstr>PowerPoint Presentation</vt:lpstr>
    </vt:vector>
  </TitlesOfParts>
  <Company/>
  <LinksUpToDate>false</LinksUpToDate>
  <SharedDoc>false</SharedDoc>
  <HyperlinksChanged>false</HyperlinksChanged>
  <AppVersion>15.0030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Anastassios Pittas</dc:creator>
  <cp:lastModifiedBy>AG Pittas</cp:lastModifiedBy>
  <cp:revision>512</cp:revision>
  <cp:lastPrinted>2016-04-12T12:20:01Z</cp:lastPrinted>
  <dcterms:created xsi:type="dcterms:W3CDTF">2016-03-08T12:56:03Z</dcterms:created>
  <dcterms:modified xsi:type="dcterms:W3CDTF">2017-10-22T20:22:21Z</dcterms:modified>
</cp:coreProperties>
</file>