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</p:sldMasterIdLst>
  <p:notesMasterIdLst>
    <p:notesMasterId r:id="rId25"/>
  </p:notesMasterIdLst>
  <p:handoutMasterIdLst>
    <p:handoutMasterId r:id="rId26"/>
  </p:handoutMasterIdLst>
  <p:sldIdLst>
    <p:sldId id="503" r:id="rId2"/>
    <p:sldId id="504" r:id="rId3"/>
    <p:sldId id="509" r:id="rId4"/>
    <p:sldId id="510" r:id="rId5"/>
    <p:sldId id="511" r:id="rId6"/>
    <p:sldId id="512" r:id="rId7"/>
    <p:sldId id="513" r:id="rId8"/>
    <p:sldId id="514" r:id="rId9"/>
    <p:sldId id="517" r:id="rId10"/>
    <p:sldId id="522" r:id="rId11"/>
    <p:sldId id="523" r:id="rId12"/>
    <p:sldId id="524" r:id="rId13"/>
    <p:sldId id="525" r:id="rId14"/>
    <p:sldId id="530" r:id="rId15"/>
    <p:sldId id="526" r:id="rId16"/>
    <p:sldId id="527" r:id="rId17"/>
    <p:sldId id="528" r:id="rId18"/>
    <p:sldId id="529" r:id="rId19"/>
    <p:sldId id="505" r:id="rId20"/>
    <p:sldId id="507" r:id="rId21"/>
    <p:sldId id="508" r:id="rId22"/>
    <p:sldId id="506" r:id="rId23"/>
    <p:sldId id="515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91F3817-948A-2045-903E-8B5ED65CF1AF}">
          <p14:sldIdLst>
            <p14:sldId id="503"/>
            <p14:sldId id="504"/>
            <p14:sldId id="509"/>
            <p14:sldId id="510"/>
            <p14:sldId id="511"/>
            <p14:sldId id="512"/>
            <p14:sldId id="513"/>
            <p14:sldId id="514"/>
            <p14:sldId id="517"/>
            <p14:sldId id="522"/>
            <p14:sldId id="523"/>
            <p14:sldId id="524"/>
            <p14:sldId id="525"/>
            <p14:sldId id="530"/>
            <p14:sldId id="526"/>
            <p14:sldId id="527"/>
            <p14:sldId id="528"/>
            <p14:sldId id="529"/>
            <p14:sldId id="505"/>
            <p14:sldId id="507"/>
            <p14:sldId id="508"/>
            <p14:sldId id="506"/>
            <p14:sldId id="515"/>
          </p14:sldIdLst>
        </p14:section>
        <p14:section name="Untitled Section" id="{27D50FA4-5E60-584C-AF5C-0EC3DF9404C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aten, Myrlene (NIH/NIDDK) [C]" initials="MS" lastIdx="2" clrIdx="0"/>
  <p:cmAuthor id="2" name="Anastassios Pittas" initials="AP" lastIdx="16" clrIdx="1">
    <p:extLst/>
  </p:cmAuthor>
  <p:cmAuthor id="3" name="Anastassios Pittas" initials="AP [2]" lastIdx="1" clrIdx="2">
    <p:extLst/>
  </p:cmAuthor>
  <p:cmAuthor id="4" name="Anastassios Pittas" initials="AP [3]" lastIdx="1" clrIdx="3">
    <p:extLst/>
  </p:cmAuthor>
  <p:cmAuthor id="5" name="Anastassios Pittas" initials="AP [4]" lastIdx="1" clrIdx="4">
    <p:extLst/>
  </p:cmAuthor>
  <p:cmAuthor id="6" name="Anastassios Pittas" initials="AP [5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99CD"/>
    <a:srgbClr val="0432FF"/>
    <a:srgbClr val="FF7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296"/>
    <p:restoredTop sz="75128" autoAdjust="0"/>
  </p:normalViewPr>
  <p:slideViewPr>
    <p:cSldViewPr snapToGrid="0" snapToObjects="1">
      <p:cViewPr varScale="1">
        <p:scale>
          <a:sx n="42" d="100"/>
          <a:sy n="42" d="100"/>
        </p:scale>
        <p:origin x="61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commentAuthors" Target="commentAuthors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1AA65-6682-204D-A64E-78FB82337288}" type="datetimeFigureOut">
              <a:rPr lang="en-US" smtClean="0"/>
              <a:t>10/23/17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B46EF-E1C0-C44D-AC48-E2AE1A93A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129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BE9CB7-4988-A94A-80F9-F360D3A3A0DC}" type="datetimeFigureOut">
              <a:rPr lang="en-US" smtClean="0"/>
              <a:t>10/23/17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A4A5D-3367-1048-87FF-BA730818F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412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When you compare</a:t>
            </a:r>
            <a:r>
              <a:rPr lang="en-US" baseline="0" dirty="0" smtClean="0"/>
              <a:t> two tests, what is the </a:t>
            </a:r>
            <a:r>
              <a:rPr lang="en-US" dirty="0" smtClean="0"/>
              <a:t>gold standard? I think we may get confused.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A4A5D-3367-1048-87FF-BA730818F98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288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44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2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727557" y="6572053"/>
            <a:ext cx="7768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dirty="0" smtClean="0">
                <a:solidFill>
                  <a:schemeClr val="bg1"/>
                </a:solidFill>
              </a:rPr>
              <a:t>Coordinating Center | Division of Endocrinology | Tufts Medical Center | d2dstudy.org</a:t>
            </a:r>
            <a:r>
              <a:rPr lang="en-US" sz="1200" b="0" baseline="0" dirty="0" smtClean="0">
                <a:solidFill>
                  <a:schemeClr val="bg1"/>
                </a:solidFill>
              </a:rPr>
              <a:t> | d2d@tuftsmedicalcenter.org</a:t>
            </a:r>
            <a:endParaRPr lang="en-US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63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119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2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727557" y="6572053"/>
            <a:ext cx="7514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Coordinating Center | Division of Endocrinology | Tufts Medical Center | d2dstudy.org </a:t>
            </a:r>
            <a:r>
              <a:rPr lang="en-US" sz="1200" smtClean="0">
                <a:solidFill>
                  <a:schemeClr val="bg1"/>
                </a:solidFill>
              </a:rPr>
              <a:t>| d2d@tuftsmedicalcenter.org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36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966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44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2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727557" y="6572053"/>
            <a:ext cx="74766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smtClean="0">
                <a:solidFill>
                  <a:schemeClr val="bg1"/>
                </a:solidFill>
              </a:rPr>
              <a:t>Coordinating Center | Division of Endocrinology | Tufts Medical Center | d2dstudy.org</a:t>
            </a:r>
            <a:r>
              <a:rPr lang="en-US" sz="1200" baseline="0" smtClean="0">
                <a:solidFill>
                  <a:schemeClr val="bg1"/>
                </a:solidFill>
              </a:rPr>
              <a:t> | d2d@tuftsmedicalcenter.org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66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68439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475239"/>
            <a:ext cx="4937760" cy="470583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475240"/>
            <a:ext cx="4937760" cy="470583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21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757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477911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214194"/>
            <a:ext cx="4937760" cy="400422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477911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214193"/>
            <a:ext cx="4937760" cy="400422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949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74306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087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1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727557" y="6572053"/>
            <a:ext cx="74385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Coordinating Center | Division of Endocrinology | Tufts Medical Center | d2dstudy.org | d2d@tuftsmedicalcenter.org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518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7" y="0"/>
            <a:ext cx="379523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795253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435" y="594358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2232" y="594358"/>
            <a:ext cx="7780214" cy="571084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7435" y="2926079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97435" y="2896560"/>
            <a:ext cx="32004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275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4400" b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97280" y="5881307"/>
            <a:ext cx="1011326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66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860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482291"/>
            <a:ext cx="10058400" cy="438680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88720" y="1297172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727557" y="6572053"/>
            <a:ext cx="7514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Coordinating Center | Division of Endocrinology | Tufts Medical Center | d2dstudy.org </a:t>
            </a:r>
            <a:r>
              <a:rPr lang="en-US" sz="1200" smtClean="0">
                <a:solidFill>
                  <a:schemeClr val="bg1"/>
                </a:solidFill>
              </a:rPr>
              <a:t>| d2d@tuftsmedicalcenter.org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779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5" Type="http://schemas.openxmlformats.org/officeDocument/2006/relationships/image" Target="../media/image7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Investigator Breakout Session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6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>
                <a:latin typeface="Calibri" charset="0"/>
                <a:ea typeface="MS PGothic" charset="-128"/>
              </a:rPr>
              <a:t>Evaluating bone, muscle, and fat in D2d</a:t>
            </a:r>
          </a:p>
        </p:txBody>
      </p:sp>
    </p:spTree>
    <p:extLst>
      <p:ext uri="{BB962C8B-B14F-4D97-AF65-F5344CB8AC3E}">
        <p14:creationId xmlns:p14="http://schemas.microsoft.com/office/powerpoint/2010/main" val="152366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7"/>
          <p:cNvSpPr txBox="1">
            <a:spLocks noChangeArrowheads="1"/>
          </p:cNvSpPr>
          <p:nvPr/>
        </p:nvSpPr>
        <p:spPr bwMode="auto">
          <a:xfrm>
            <a:off x="5029200" y="990600"/>
            <a:ext cx="2286000" cy="338554"/>
          </a:xfrm>
          <a:prstGeom prst="rect">
            <a:avLst/>
          </a:prstGeom>
          <a:solidFill>
            <a:srgbClr val="C3D69B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MS PGothic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Calibri" charset="0"/>
              </a:rPr>
              <a:t>Vitamin D</a:t>
            </a:r>
            <a:r>
              <a:rPr lang="en-US" altLang="en-US" sz="1600" b="1" baseline="-25000">
                <a:latin typeface="Calibri" charset="0"/>
              </a:rPr>
              <a:t>3</a:t>
            </a:r>
          </a:p>
        </p:txBody>
      </p:sp>
      <p:cxnSp>
        <p:nvCxnSpPr>
          <p:cNvPr id="2051" name="Straight Arrow Connector 73"/>
          <p:cNvCxnSpPr>
            <a:cxnSpLocks noChangeShapeType="1"/>
          </p:cNvCxnSpPr>
          <p:nvPr/>
        </p:nvCxnSpPr>
        <p:spPr bwMode="auto">
          <a:xfrm flipH="1">
            <a:off x="6170614" y="1600200"/>
            <a:ext cx="1587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52" name="TextBox 77"/>
          <p:cNvSpPr txBox="1">
            <a:spLocks noChangeArrowheads="1"/>
          </p:cNvSpPr>
          <p:nvPr/>
        </p:nvSpPr>
        <p:spPr bwMode="auto">
          <a:xfrm>
            <a:off x="2057400" y="2378075"/>
            <a:ext cx="2743200" cy="135255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MS PGothic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1400" b="1" i="1">
                <a:latin typeface="Calibri" charset="0"/>
              </a:rPr>
              <a:t>Aim 1</a:t>
            </a:r>
          </a:p>
          <a:p>
            <a:pPr algn="ctr" eaLnBrk="1" hangingPunct="1">
              <a:buFontTx/>
              <a:buNone/>
            </a:pPr>
            <a:r>
              <a:rPr lang="en-US" altLang="en-US" sz="1400" u="sng">
                <a:latin typeface="Calibri" charset="0"/>
              </a:rPr>
              <a:t>Change in bone turnover markers</a:t>
            </a:r>
          </a:p>
          <a:p>
            <a:pPr eaLnBrk="1" hangingPunct="1">
              <a:buFontTx/>
              <a:buNone/>
            </a:pPr>
            <a:r>
              <a:rPr lang="en-US" altLang="en-US" sz="1400">
                <a:latin typeface="Calibri" charset="0"/>
              </a:rPr>
              <a:t>• P1NP, OC</a:t>
            </a:r>
          </a:p>
          <a:p>
            <a:pPr eaLnBrk="1" hangingPunct="1">
              <a:buFontTx/>
              <a:buNone/>
            </a:pPr>
            <a:r>
              <a:rPr lang="en-US" altLang="en-US" sz="1400">
                <a:latin typeface="Calibri" charset="0"/>
              </a:rPr>
              <a:t>• CTX</a:t>
            </a:r>
          </a:p>
          <a:p>
            <a:pPr eaLnBrk="1" hangingPunct="1">
              <a:buFontTx/>
              <a:buNone/>
            </a:pPr>
            <a:r>
              <a:rPr lang="en-US" altLang="en-US" sz="1400">
                <a:latin typeface="Calibri" charset="0"/>
              </a:rPr>
              <a:t>• Sclerostin</a:t>
            </a:r>
          </a:p>
        </p:txBody>
      </p:sp>
      <p:cxnSp>
        <p:nvCxnSpPr>
          <p:cNvPr id="2053" name="Straight Arrow Connector 89"/>
          <p:cNvCxnSpPr>
            <a:cxnSpLocks noChangeShapeType="1"/>
          </p:cNvCxnSpPr>
          <p:nvPr/>
        </p:nvCxnSpPr>
        <p:spPr bwMode="auto">
          <a:xfrm flipH="1">
            <a:off x="3429000" y="1600200"/>
            <a:ext cx="5486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55" name="Straight Arrow Connector 73"/>
          <p:cNvCxnSpPr>
            <a:cxnSpLocks noChangeShapeType="1"/>
          </p:cNvCxnSpPr>
          <p:nvPr/>
        </p:nvCxnSpPr>
        <p:spPr bwMode="auto">
          <a:xfrm flipH="1">
            <a:off x="3427414" y="1600200"/>
            <a:ext cx="1587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56" name="Straight Arrow Connector 73"/>
          <p:cNvCxnSpPr>
            <a:cxnSpLocks noChangeShapeType="1"/>
          </p:cNvCxnSpPr>
          <p:nvPr/>
        </p:nvCxnSpPr>
        <p:spPr bwMode="auto">
          <a:xfrm flipH="1">
            <a:off x="8915400" y="1600200"/>
            <a:ext cx="1588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57" name="Straight Arrow Connector 73"/>
          <p:cNvCxnSpPr>
            <a:cxnSpLocks noChangeShapeType="1"/>
          </p:cNvCxnSpPr>
          <p:nvPr/>
        </p:nvCxnSpPr>
        <p:spPr bwMode="auto">
          <a:xfrm>
            <a:off x="6172200" y="1371600"/>
            <a:ext cx="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60" name="TextBox 77"/>
          <p:cNvSpPr txBox="1">
            <a:spLocks noChangeArrowheads="1"/>
          </p:cNvSpPr>
          <p:nvPr/>
        </p:nvSpPr>
        <p:spPr bwMode="auto">
          <a:xfrm>
            <a:off x="7620000" y="2381250"/>
            <a:ext cx="2362200" cy="135255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MS PGothic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1400" b="1" i="1">
                <a:latin typeface="Calibri" charset="0"/>
              </a:rPr>
              <a:t>Aim 3</a:t>
            </a:r>
          </a:p>
          <a:p>
            <a:pPr algn="ctr" eaLnBrk="1" hangingPunct="1">
              <a:buFontTx/>
              <a:buNone/>
            </a:pPr>
            <a:r>
              <a:rPr lang="en-US" altLang="en-US" sz="1400" u="sng">
                <a:latin typeface="Calibri" charset="0"/>
              </a:rPr>
              <a:t>Final body composition</a:t>
            </a:r>
            <a:endParaRPr lang="en-US" altLang="en-US" sz="1400">
              <a:latin typeface="Calibri" charset="0"/>
            </a:endParaRPr>
          </a:p>
          <a:p>
            <a:pPr eaLnBrk="1" hangingPunct="1">
              <a:buFontTx/>
              <a:buNone/>
            </a:pPr>
            <a:r>
              <a:rPr lang="en-US" altLang="en-US" sz="1400">
                <a:latin typeface="Calibri" charset="0"/>
              </a:rPr>
              <a:t>• bone mineral density</a:t>
            </a:r>
          </a:p>
          <a:p>
            <a:pPr eaLnBrk="1" hangingPunct="1">
              <a:buFontTx/>
              <a:buNone/>
            </a:pPr>
            <a:r>
              <a:rPr lang="en-US" altLang="en-US" sz="1400">
                <a:latin typeface="Calibri" charset="0"/>
              </a:rPr>
              <a:t>• lean tissue mass</a:t>
            </a:r>
          </a:p>
          <a:p>
            <a:pPr eaLnBrk="1" hangingPunct="1"/>
            <a:r>
              <a:rPr lang="en-US" altLang="en-US" sz="1400">
                <a:latin typeface="Calibri" charset="0"/>
              </a:rPr>
              <a:t> central and total fat mass</a:t>
            </a:r>
          </a:p>
        </p:txBody>
      </p:sp>
      <p:cxnSp>
        <p:nvCxnSpPr>
          <p:cNvPr id="2062" name="Straight Arrow Connector 99"/>
          <p:cNvCxnSpPr>
            <a:cxnSpLocks noChangeShapeType="1"/>
          </p:cNvCxnSpPr>
          <p:nvPr/>
        </p:nvCxnSpPr>
        <p:spPr bwMode="auto">
          <a:xfrm>
            <a:off x="3429000" y="3733800"/>
            <a:ext cx="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65" name="TextBox 7"/>
          <p:cNvSpPr txBox="1">
            <a:spLocks noChangeArrowheads="1"/>
          </p:cNvSpPr>
          <p:nvPr/>
        </p:nvSpPr>
        <p:spPr bwMode="auto">
          <a:xfrm>
            <a:off x="5029200" y="4648200"/>
            <a:ext cx="2286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C3D69B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MS PGothic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b="1" i="1">
                <a:latin typeface="Calibri" charset="0"/>
              </a:rPr>
              <a:t>Exploratory Aim</a:t>
            </a:r>
            <a:endParaRPr lang="en-US" altLang="en-US" sz="1600" b="1" i="1" baseline="-25000">
              <a:latin typeface="Calibri" charset="0"/>
            </a:endParaRPr>
          </a:p>
        </p:txBody>
      </p:sp>
      <p:sp>
        <p:nvSpPr>
          <p:cNvPr id="2066" name="TextBox 77"/>
          <p:cNvSpPr txBox="1">
            <a:spLocks noChangeArrowheads="1"/>
          </p:cNvSpPr>
          <p:nvPr/>
        </p:nvSpPr>
        <p:spPr bwMode="auto">
          <a:xfrm>
            <a:off x="4953000" y="2362200"/>
            <a:ext cx="2438400" cy="135255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MS PGothic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1400" b="1" i="1">
                <a:latin typeface="Calibri" charset="0"/>
              </a:rPr>
              <a:t>Aim 2</a:t>
            </a:r>
          </a:p>
          <a:p>
            <a:pPr eaLnBrk="1" hangingPunct="1">
              <a:buFontTx/>
              <a:buNone/>
            </a:pPr>
            <a:r>
              <a:rPr lang="en-US" altLang="en-US" sz="1400" u="sng">
                <a:latin typeface="Calibri" charset="0"/>
              </a:rPr>
              <a:t>Change in muscle biomarkers</a:t>
            </a:r>
          </a:p>
          <a:p>
            <a:pPr eaLnBrk="1" hangingPunct="1">
              <a:buFontTx/>
              <a:buNone/>
            </a:pPr>
            <a:r>
              <a:rPr lang="en-US" altLang="en-US" sz="1400">
                <a:latin typeface="Calibri" charset="0"/>
              </a:rPr>
              <a:t>• IGF-1</a:t>
            </a:r>
          </a:p>
          <a:p>
            <a:pPr eaLnBrk="1" hangingPunct="1">
              <a:buFontTx/>
              <a:buNone/>
            </a:pPr>
            <a:r>
              <a:rPr lang="en-US" altLang="en-US" sz="1400">
                <a:latin typeface="Calibri" charset="0"/>
              </a:rPr>
              <a:t>• myostatin</a:t>
            </a:r>
          </a:p>
          <a:p>
            <a:pPr eaLnBrk="1" hangingPunct="1">
              <a:buFontTx/>
              <a:buNone/>
            </a:pPr>
            <a:r>
              <a:rPr lang="en-US" altLang="en-US" sz="1400">
                <a:latin typeface="Calibri" charset="0"/>
              </a:rPr>
              <a:t>• skeletal muscle troponin T </a:t>
            </a:r>
          </a:p>
        </p:txBody>
      </p:sp>
      <p:cxnSp>
        <p:nvCxnSpPr>
          <p:cNvPr id="2067" name="Straight Arrow Connector 99"/>
          <p:cNvCxnSpPr>
            <a:cxnSpLocks noChangeShapeType="1"/>
          </p:cNvCxnSpPr>
          <p:nvPr/>
        </p:nvCxnSpPr>
        <p:spPr bwMode="auto">
          <a:xfrm>
            <a:off x="6172200" y="3733800"/>
            <a:ext cx="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68" name="Straight Arrow Connector 99"/>
          <p:cNvCxnSpPr>
            <a:cxnSpLocks noChangeShapeType="1"/>
          </p:cNvCxnSpPr>
          <p:nvPr/>
        </p:nvCxnSpPr>
        <p:spPr bwMode="auto">
          <a:xfrm>
            <a:off x="8915400" y="3733800"/>
            <a:ext cx="0" cy="76200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69" name="Straight Arrow Connector 99"/>
          <p:cNvCxnSpPr>
            <a:cxnSpLocks noChangeShapeType="1"/>
          </p:cNvCxnSpPr>
          <p:nvPr/>
        </p:nvCxnSpPr>
        <p:spPr bwMode="auto">
          <a:xfrm flipH="1">
            <a:off x="3429000" y="4495800"/>
            <a:ext cx="5486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59842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b="1">
                <a:latin typeface="Calibri" charset="0"/>
                <a:ea typeface="MS PGothic" charset="-128"/>
              </a:rPr>
              <a:t>Questions to D2d group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828801"/>
            <a:ext cx="8229600" cy="429736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i="1">
                <a:latin typeface="Calibri" charset="0"/>
                <a:ea typeface="MS PGothic" charset="-128"/>
              </a:rPr>
              <a:t>BIOMARKERS</a:t>
            </a:r>
            <a:endParaRPr lang="en-US" altLang="en-US">
              <a:latin typeface="Calibri" charset="0"/>
              <a:ea typeface="MS PGothic" charset="-128"/>
            </a:endParaRPr>
          </a:p>
          <a:p>
            <a:r>
              <a:rPr lang="en-US" altLang="en-US">
                <a:latin typeface="Calibri" charset="0"/>
                <a:ea typeface="MS PGothic" charset="-128"/>
              </a:rPr>
              <a:t>Subset of D2d cohort </a:t>
            </a:r>
          </a:p>
          <a:p>
            <a:r>
              <a:rPr lang="en-US" altLang="en-US">
                <a:latin typeface="Calibri" charset="0"/>
                <a:ea typeface="MS PGothic" charset="-128"/>
              </a:rPr>
              <a:t>Suggestions on biomarkers selected for bone and muscle? </a:t>
            </a:r>
          </a:p>
          <a:p>
            <a:r>
              <a:rPr lang="en-US" altLang="en-US">
                <a:latin typeface="Calibri" charset="0"/>
                <a:ea typeface="MS PGothic" charset="-128"/>
              </a:rPr>
              <a:t>Circulating microRNAs? </a:t>
            </a:r>
          </a:p>
          <a:p>
            <a:r>
              <a:rPr lang="en-US" altLang="en-US">
                <a:latin typeface="Calibri" charset="0"/>
                <a:ea typeface="MS PGothic" charset="-128"/>
              </a:rPr>
              <a:t>Should we include inflammatory markers?</a:t>
            </a:r>
          </a:p>
          <a:p>
            <a:r>
              <a:rPr lang="en-US" altLang="en-US">
                <a:latin typeface="Calibri" charset="0"/>
                <a:ea typeface="MS PGothic" charset="-128"/>
              </a:rPr>
              <a:t>Longitudinal analysis (how many time points?)  </a:t>
            </a:r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>
            <a:off x="1752600" y="1447800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50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latin typeface="Calibri" charset="0"/>
                <a:ea typeface="MS PGothic" charset="-128"/>
              </a:rPr>
              <a:t>Questions to D2d group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752601"/>
            <a:ext cx="8229600" cy="437356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i="1">
                <a:latin typeface="Calibri" charset="0"/>
                <a:ea typeface="MS PGothic" charset="-128"/>
              </a:rPr>
              <a:t>BODY COMPOSITION</a:t>
            </a:r>
          </a:p>
          <a:p>
            <a:pPr>
              <a:buFontTx/>
              <a:buNone/>
            </a:pPr>
            <a:endParaRPr lang="en-US" altLang="en-US" b="1">
              <a:latin typeface="Calibri" charset="0"/>
              <a:ea typeface="MS PGothic" charset="-128"/>
            </a:endParaRPr>
          </a:p>
          <a:p>
            <a:r>
              <a:rPr lang="en-US" altLang="en-US">
                <a:latin typeface="Calibri" charset="0"/>
                <a:ea typeface="MS PGothic" charset="-128"/>
              </a:rPr>
              <a:t>Can a DXA be added at this point in the study?</a:t>
            </a:r>
          </a:p>
          <a:p>
            <a:r>
              <a:rPr lang="en-US" altLang="en-US">
                <a:latin typeface="Calibri" charset="0"/>
                <a:ea typeface="MS PGothic" charset="-128"/>
              </a:rPr>
              <a:t>Cross-sectional analysis at end of study (year 3 or year 4?)</a:t>
            </a:r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>
            <a:off x="1752600" y="1447800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47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Proposal </a:t>
            </a:r>
            <a:r>
              <a:rPr lang="en-US" sz="3200" dirty="0" smtClean="0"/>
              <a:t>3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Daniel Hsia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97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80103"/>
            <a:ext cx="9144000" cy="2929860"/>
          </a:xfrm>
        </p:spPr>
        <p:txBody>
          <a:bodyPr>
            <a:noAutofit/>
          </a:bodyPr>
          <a:lstStyle/>
          <a:p>
            <a:r>
              <a:rPr lang="en-US" sz="4800" dirty="0"/>
              <a:t>The Relationship of Baseline Glycemic Patterns to the Development of Diabetes: 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the </a:t>
            </a:r>
            <a:r>
              <a:rPr lang="en-US" sz="4800" dirty="0"/>
              <a:t>D2d Study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Daniel S. Hsia, M.D.</a:t>
            </a:r>
          </a:p>
          <a:p>
            <a:r>
              <a:rPr lang="en-US" dirty="0" smtClean="0"/>
              <a:t>D2d Study Annual Meeting </a:t>
            </a:r>
          </a:p>
          <a:p>
            <a:r>
              <a:rPr lang="en-US" dirty="0" smtClean="0"/>
              <a:t>10/23/17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07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73161"/>
            <a:ext cx="10515600" cy="494562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Screening and diagnosis of prediabetes and </a:t>
            </a:r>
            <a:r>
              <a:rPr lang="en-US" dirty="0" smtClean="0"/>
              <a:t>diabetes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FPG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2 hour glucose from OGTT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HbA1c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Participants </a:t>
            </a:r>
            <a:r>
              <a:rPr lang="en-US" dirty="0"/>
              <a:t>had to meet 2 out of 3 criteria for prediabetes </a:t>
            </a:r>
            <a:r>
              <a:rPr lang="en-US" dirty="0" smtClean="0"/>
              <a:t>for inclusion into D2d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S</a:t>
            </a:r>
            <a:r>
              <a:rPr lang="en-US" dirty="0" smtClean="0"/>
              <a:t>econdary </a:t>
            </a:r>
            <a:r>
              <a:rPr lang="en-US" dirty="0"/>
              <a:t>analysis of </a:t>
            </a:r>
            <a:r>
              <a:rPr lang="en-US" dirty="0" smtClean="0"/>
              <a:t>baseline and </a:t>
            </a:r>
            <a:r>
              <a:rPr lang="en-US" dirty="0"/>
              <a:t>future data </a:t>
            </a:r>
            <a:endParaRPr lang="en-US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Does glycemic profile at baseline correlate to earlier diabetes diagnosis or a specific diagnostic criterion for diabetes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Do baseline characteristics correlate to glycemic parameters at entry?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800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Aims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25676"/>
            <a:ext cx="10515600" cy="5043949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/>
              <a:t>Primary Aims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1. </a:t>
            </a:r>
            <a:r>
              <a:rPr lang="en-US" dirty="0" smtClean="0"/>
              <a:t>Determine how diabetes was diagnosed in </a:t>
            </a:r>
            <a:r>
              <a:rPr lang="en-US" dirty="0"/>
              <a:t>those who developed diabetes </a:t>
            </a:r>
            <a:r>
              <a:rPr lang="en-US" dirty="0" smtClean="0"/>
              <a:t>and correlate to the combination of glycemic parameters at baseline that </a:t>
            </a:r>
            <a:r>
              <a:rPr lang="en-US" dirty="0"/>
              <a:t>permitted inclusion into the </a:t>
            </a:r>
            <a:r>
              <a:rPr lang="en-US" dirty="0" smtClean="0"/>
              <a:t>study (FPG+2h OGTT, FPG+HbA1c, 2h OGTT+HbA1c)</a:t>
            </a:r>
            <a:endParaRPr lang="en-U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2. D</a:t>
            </a:r>
            <a:r>
              <a:rPr lang="en-US" dirty="0" smtClean="0"/>
              <a:t>etermine </a:t>
            </a:r>
            <a:r>
              <a:rPr lang="en-US" dirty="0"/>
              <a:t>which combination </a:t>
            </a:r>
            <a:r>
              <a:rPr lang="en-US" dirty="0" smtClean="0"/>
              <a:t>of glycemic parameters at baseline was </a:t>
            </a:r>
            <a:r>
              <a:rPr lang="en-US" dirty="0"/>
              <a:t>associated with the shortest time to conversion to diabetes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 smtClean="0"/>
              <a:t>Secondary </a:t>
            </a:r>
            <a:r>
              <a:rPr lang="en-US" dirty="0"/>
              <a:t>Aims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1. Correlate non-glycemic variables such as race, sex, BMI, etc. to each combination </a:t>
            </a:r>
            <a:r>
              <a:rPr lang="en-US" dirty="0" err="1" smtClean="0"/>
              <a:t>ofbaseline</a:t>
            </a:r>
            <a:r>
              <a:rPr lang="en-US" dirty="0" smtClean="0"/>
              <a:t>  </a:t>
            </a:r>
            <a:r>
              <a:rPr lang="en-US" dirty="0"/>
              <a:t>glycemic parameters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2. If follow up of </a:t>
            </a:r>
            <a:r>
              <a:rPr lang="en-US" dirty="0" smtClean="0"/>
              <a:t>screen </a:t>
            </a:r>
            <a:r>
              <a:rPr lang="en-US" dirty="0"/>
              <a:t>failures is </a:t>
            </a:r>
            <a:r>
              <a:rPr lang="en-US" dirty="0" smtClean="0"/>
              <a:t>approved, we may determine </a:t>
            </a:r>
            <a:r>
              <a:rPr lang="en-US" dirty="0"/>
              <a:t>which glycemic parameter </a:t>
            </a:r>
            <a:r>
              <a:rPr lang="en-US" dirty="0" smtClean="0"/>
              <a:t>diagnoses diabetes </a:t>
            </a:r>
            <a:r>
              <a:rPr lang="en-US" dirty="0"/>
              <a:t>in those with only one value in the prediabetes </a:t>
            </a:r>
            <a:r>
              <a:rPr lang="en-US" dirty="0" smtClean="0"/>
              <a:t>range</a:t>
            </a:r>
            <a:endParaRPr lang="en-U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333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Significance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5342"/>
            <a:ext cx="10515600" cy="499478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Guidance on screening for prediabetes </a:t>
            </a:r>
            <a:r>
              <a:rPr lang="en-US" dirty="0"/>
              <a:t>and </a:t>
            </a:r>
            <a:r>
              <a:rPr lang="en-US" dirty="0" smtClean="0"/>
              <a:t>diabetes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Who could benefit from an OGTT?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Who would it less likely to benefit?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For </a:t>
            </a:r>
            <a:r>
              <a:rPr lang="en-US" dirty="0"/>
              <a:t>example, </a:t>
            </a:r>
            <a:r>
              <a:rPr lang="en-US" dirty="0" smtClean="0"/>
              <a:t>if </a:t>
            </a:r>
            <a:r>
              <a:rPr lang="en-US" dirty="0"/>
              <a:t>FPG and HbA1c are both in the prediabetes </a:t>
            </a:r>
            <a:r>
              <a:rPr lang="en-US" dirty="0" smtClean="0"/>
              <a:t>range, how often does an OGTT diagnosis diabetes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Are these </a:t>
            </a:r>
            <a:r>
              <a:rPr lang="en-US" dirty="0"/>
              <a:t>people more likely to be </a:t>
            </a:r>
            <a:r>
              <a:rPr lang="en-US" dirty="0" smtClean="0"/>
              <a:t>diagnosed </a:t>
            </a:r>
            <a:r>
              <a:rPr lang="en-US" dirty="0"/>
              <a:t>with diabetes </a:t>
            </a:r>
            <a:r>
              <a:rPr lang="en-US" dirty="0" smtClean="0"/>
              <a:t>by an OGTT in the future?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Is </a:t>
            </a:r>
            <a:r>
              <a:rPr lang="en-US" dirty="0"/>
              <a:t>there a combination of glycemic parameters which may be more likely to convert to diabetes over a shorter period of time thus requiring more frequent or closer monitoring of certain patients?   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2568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Publication Update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Bess Dawson-Hughes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74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0886" y="0"/>
            <a:ext cx="12216384" cy="74022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6" y="113208"/>
            <a:ext cx="12216384" cy="63830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710" y="1773009"/>
            <a:ext cx="2343150" cy="135902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736038" y="1869829"/>
            <a:ext cx="288181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i="1" cap="none" spc="0" dirty="0" smtClean="0">
                <a:ln w="1905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Edition</a:t>
            </a:r>
            <a:endParaRPr lang="en-US" sz="7200" b="1" i="1" cap="none" spc="0" dirty="0">
              <a:ln w="19050" cmpd="sng">
                <a:solidFill>
                  <a:schemeClr val="bg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428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Published/Presented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>
            <a:off x="284237" y="2082925"/>
            <a:ext cx="5994022" cy="298554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5196398" y="2585725"/>
            <a:ext cx="5998464" cy="29954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20" y="1517614"/>
            <a:ext cx="5160818" cy="44442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051" y="1517614"/>
            <a:ext cx="5794249" cy="34558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8891">
            <a:off x="5421458" y="2702548"/>
            <a:ext cx="5328434" cy="32727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5700321" y="2583258"/>
            <a:ext cx="6000620" cy="315661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1358106"/>
            <a:ext cx="12192000" cy="51045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Chadha</a:t>
            </a:r>
            <a:r>
              <a:rPr lang="en-US" dirty="0"/>
              <a:t> C, Knowler WC, Phillips LS, Pittas AG, Nelson J, </a:t>
            </a:r>
            <a:r>
              <a:rPr lang="en-US" dirty="0" err="1"/>
              <a:t>Chatterjee</a:t>
            </a:r>
            <a:r>
              <a:rPr lang="en-US" dirty="0"/>
              <a:t> R, Aroda VR, Rasouli N, Lewis MR, Pratley R, Vickery EM, Staten MA, Brodsky I, and the D2d research group. Reproducibility of </a:t>
            </a:r>
            <a:r>
              <a:rPr lang="en-US" dirty="0" err="1"/>
              <a:t>Prediabetes</a:t>
            </a:r>
            <a:r>
              <a:rPr lang="en-US" dirty="0"/>
              <a:t> Classification upon Repeat Testing. Poster presented at ADA 2017. Proceedings of the 77th Scientific Session of the American Diabetes Association. 2017 Jun 9-13; San Diego, California.</a:t>
            </a:r>
          </a:p>
          <a:p>
            <a:r>
              <a:rPr lang="en-US" dirty="0"/>
              <a:t>Hsia DS, Desouza CV, Phillips LS, Nelson J, Pittas AG, Rasouli N, and the D2d research group. The Hemoglobin </a:t>
            </a:r>
            <a:r>
              <a:rPr lang="en-US" dirty="0" err="1"/>
              <a:t>Glycation</a:t>
            </a:r>
            <a:r>
              <a:rPr lang="en-US" dirty="0"/>
              <a:t> Index Influences Glycemic Classification: the Vitamin D and Type 2 Diabetes (D2d) Study. Poster presented at ADA 2017. Proceedings of the 77th Scientific Session of the American Diabetes Association. 2017 Jun 9-13; San Diego, California.</a:t>
            </a:r>
          </a:p>
          <a:p>
            <a:r>
              <a:rPr lang="en-US" dirty="0" smtClean="0"/>
              <a:t>Lewis </a:t>
            </a:r>
            <a:r>
              <a:rPr lang="en-US" dirty="0"/>
              <a:t>MR, </a:t>
            </a:r>
            <a:r>
              <a:rPr lang="en-US" dirty="0" err="1"/>
              <a:t>Macauley</a:t>
            </a:r>
            <a:r>
              <a:rPr lang="en-US" dirty="0"/>
              <a:t> RC, Sheehan PR, Staten MA, Phillips LS, Rasouli N, Pittas AG and the D2d Research Group.  Management of hemoglobin variants detected incidentally in HbA1c testing: a common problem currently lacking a standard approach.  Diabetes Care Nov 2016, dc161667; </a:t>
            </a:r>
            <a:r>
              <a:rPr lang="en-US" dirty="0" err="1"/>
              <a:t>doi</a:t>
            </a:r>
            <a:r>
              <a:rPr lang="en-US" dirty="0"/>
              <a:t>: 10.2337/dc16-1667.</a:t>
            </a:r>
          </a:p>
          <a:p>
            <a:pPr marL="514350" indent="-90488"/>
            <a:r>
              <a:rPr lang="en-US" dirty="0"/>
              <a:t>Little RR, </a:t>
            </a:r>
            <a:r>
              <a:rPr lang="en-US" dirty="0" err="1"/>
              <a:t>Rohfling</a:t>
            </a:r>
            <a:r>
              <a:rPr lang="en-US" dirty="0"/>
              <a:t> CL. Comment on Lewis et al. Management of Hemoglobin Variants Detected Incidentally in HbA1c Testing: A Common Problem Currently Lacking a Standard Approach. Diabetes Care 2017 Oct; 40(10): e149-e149. </a:t>
            </a:r>
            <a:r>
              <a:rPr lang="en-US" dirty="0" err="1"/>
              <a:t>doi</a:t>
            </a:r>
            <a:r>
              <a:rPr lang="en-US" dirty="0"/>
              <a:t>: 10.2337/dc17-0731</a:t>
            </a:r>
          </a:p>
          <a:p>
            <a:pPr marL="514350" indent="-90488"/>
            <a:r>
              <a:rPr lang="en-US" dirty="0" smtClean="0"/>
              <a:t>Lewis </a:t>
            </a:r>
            <a:r>
              <a:rPr lang="en-US" dirty="0"/>
              <a:t>MR, Sheehan PR, Staten MA, Phillips LS, Pittas AG.  Response to Comment on Lewis et al. Management of Hemoglobin Variants Detected Incidentally in HbA1cTesting: A Common Problem Currently Lacking a Standard Approach. Diabetes Care 2017 Oct; 40(10): e150-e151. </a:t>
            </a:r>
            <a:r>
              <a:rPr lang="en-US" dirty="0" err="1"/>
              <a:t>doi</a:t>
            </a:r>
            <a:r>
              <a:rPr lang="en-US" dirty="0"/>
              <a:t>: 10.2337/dci17-0020</a:t>
            </a:r>
            <a:r>
              <a:rPr lang="en-US" dirty="0" smtClean="0"/>
              <a:t>.</a:t>
            </a:r>
          </a:p>
          <a:p>
            <a:pPr marL="90488" indent="-90488"/>
            <a:r>
              <a:rPr lang="en-US" dirty="0"/>
              <a:t>Devchand R, Sheehan PR, </a:t>
            </a:r>
            <a:r>
              <a:rPr lang="en-US" dirty="0" err="1"/>
              <a:t>Gallivan</a:t>
            </a:r>
            <a:r>
              <a:rPr lang="en-US" dirty="0"/>
              <a:t> JM, </a:t>
            </a:r>
            <a:r>
              <a:rPr lang="en-US" dirty="0" err="1"/>
              <a:t>Tuncer</a:t>
            </a:r>
            <a:r>
              <a:rPr lang="en-US" dirty="0"/>
              <a:t> DM, </a:t>
            </a:r>
            <a:r>
              <a:rPr lang="en-US" dirty="0" err="1"/>
              <a:t>Nicols</a:t>
            </a:r>
            <a:r>
              <a:rPr lang="en-US" dirty="0"/>
              <a:t> C, and the D2d Research Group. Assessment of a National Diabetes Education Program diabetes prevention toolkit: The D2d experience. Journal of the American Association of Nurse Practitioners 2017 Aug; 29: 514–520. </a:t>
            </a:r>
            <a:r>
              <a:rPr lang="en-US" dirty="0" err="1"/>
              <a:t>doi</a:t>
            </a:r>
            <a:r>
              <a:rPr lang="en-US" dirty="0"/>
              <a:t>: 10.1002/2327-6924.12499.</a:t>
            </a:r>
          </a:p>
          <a:p>
            <a:pPr marL="514350" indent="-90488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1982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Courier New" charset="0"/>
              <a:buChar char="o"/>
            </a:pPr>
            <a:r>
              <a:rPr lang="en-US" sz="2800" i="1" dirty="0" smtClean="0"/>
              <a:t> </a:t>
            </a:r>
            <a:r>
              <a:rPr lang="en-US" sz="2800" i="1" dirty="0" err="1" smtClean="0"/>
              <a:t>Lovegreen</a:t>
            </a:r>
            <a:r>
              <a:rPr lang="en-US" sz="2800" i="1" dirty="0" smtClean="0"/>
              <a:t> et al. Management of large multi-center trials in a challenging funding milieu </a:t>
            </a:r>
            <a:r>
              <a:rPr lang="mr-IN" sz="2800" i="1" dirty="0" smtClean="0">
                <a:solidFill>
                  <a:srgbClr val="0070C0"/>
                </a:solidFill>
              </a:rPr>
              <a:t>–</a:t>
            </a:r>
            <a:r>
              <a:rPr lang="en-US" sz="2800" i="1" dirty="0" smtClean="0">
                <a:solidFill>
                  <a:srgbClr val="0070C0"/>
                </a:solidFill>
              </a:rPr>
              <a:t> under review</a:t>
            </a:r>
          </a:p>
          <a:p>
            <a:pPr>
              <a:buFont typeface="Courier New" charset="0"/>
              <a:buChar char="o"/>
            </a:pPr>
            <a:r>
              <a:rPr lang="en-US" sz="2800" i="1" dirty="0"/>
              <a:t> </a:t>
            </a:r>
            <a:r>
              <a:rPr lang="en-US" sz="2800" i="1" dirty="0" err="1" smtClean="0"/>
              <a:t>Aroda</a:t>
            </a:r>
            <a:r>
              <a:rPr lang="en-US" sz="2800" i="1" dirty="0" smtClean="0"/>
              <a:t> et al. Optimizing use of the electronic health record (EHR) to identify persons at high risk of diabetes in the D2d Study </a:t>
            </a:r>
            <a:r>
              <a:rPr lang="mr-IN" sz="2800" i="1" dirty="0">
                <a:solidFill>
                  <a:srgbClr val="0070C0"/>
                </a:solidFill>
              </a:rPr>
              <a:t>–</a:t>
            </a:r>
            <a:r>
              <a:rPr lang="en-US" sz="2800" i="1" dirty="0" smtClean="0"/>
              <a:t> </a:t>
            </a:r>
            <a:r>
              <a:rPr lang="en-US" sz="2800" i="1" dirty="0" smtClean="0">
                <a:solidFill>
                  <a:srgbClr val="0070C0"/>
                </a:solidFill>
              </a:rPr>
              <a:t>rejected from Annals. Considering next journal.</a:t>
            </a:r>
          </a:p>
          <a:p>
            <a:pPr>
              <a:buFont typeface="Courier New" charset="0"/>
              <a:buChar char="o"/>
            </a:pPr>
            <a:r>
              <a:rPr lang="en-US" sz="2800" i="1" dirty="0"/>
              <a:t> </a:t>
            </a:r>
            <a:r>
              <a:rPr lang="en-US" sz="2800" i="1" dirty="0" smtClean="0"/>
              <a:t>Brodsky et al. Reproducibility of prediabetes classification upon repeat testing </a:t>
            </a:r>
            <a:r>
              <a:rPr lang="mr-IN" sz="2800" i="1" dirty="0" smtClean="0">
                <a:solidFill>
                  <a:srgbClr val="0070C0"/>
                </a:solidFill>
              </a:rPr>
              <a:t>–</a:t>
            </a:r>
            <a:r>
              <a:rPr lang="en-US" sz="2800" i="1" dirty="0" smtClean="0">
                <a:solidFill>
                  <a:srgbClr val="0070C0"/>
                </a:solidFill>
              </a:rPr>
              <a:t> in development </a:t>
            </a:r>
          </a:p>
          <a:p>
            <a:pPr>
              <a:buFont typeface="Courier New" charset="0"/>
              <a:buChar char="o"/>
            </a:pPr>
            <a:r>
              <a:rPr lang="en-US" sz="2800" i="1" dirty="0"/>
              <a:t> </a:t>
            </a:r>
            <a:r>
              <a:rPr lang="en-US" sz="2800" i="1" dirty="0" err="1" smtClean="0"/>
              <a:t>Desouza</a:t>
            </a:r>
            <a:r>
              <a:rPr lang="en-US" sz="2800" i="1" dirty="0" smtClean="0"/>
              <a:t> et al. Baseline characteristics that predict prediabetes eligibility in the D2d study </a:t>
            </a:r>
            <a:r>
              <a:rPr lang="mr-IN" sz="2800" i="1" dirty="0" smtClean="0">
                <a:solidFill>
                  <a:srgbClr val="0070C0"/>
                </a:solidFill>
              </a:rPr>
              <a:t>–</a:t>
            </a:r>
            <a:r>
              <a:rPr lang="en-US" sz="2800" i="1" dirty="0" smtClean="0">
                <a:solidFill>
                  <a:srgbClr val="0070C0"/>
                </a:solidFill>
              </a:rPr>
              <a:t> </a:t>
            </a:r>
            <a:r>
              <a:rPr lang="en-US" sz="2800" i="1" dirty="0">
                <a:solidFill>
                  <a:srgbClr val="0070C0"/>
                </a:solidFill>
              </a:rPr>
              <a:t>in development </a:t>
            </a:r>
          </a:p>
          <a:p>
            <a:pPr>
              <a:buFont typeface="Courier New" charset="0"/>
              <a:buChar char="o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5494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 Abstract Submission Timeline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Regular Submission</a:t>
            </a:r>
            <a:endParaRPr lang="en-US" sz="28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1097280" y="2214194"/>
            <a:ext cx="4667416" cy="4004224"/>
          </a:xfrm>
        </p:spPr>
        <p:txBody>
          <a:bodyPr>
            <a:normAutofit/>
          </a:bodyPr>
          <a:lstStyle/>
          <a:p>
            <a:r>
              <a:rPr lang="en-US" sz="2400" dirty="0" smtClean="0"/>
              <a:t>**ADA deadline 1/8/18**</a:t>
            </a:r>
          </a:p>
          <a:p>
            <a:endParaRPr lang="en-US" sz="2400" dirty="0"/>
          </a:p>
          <a:p>
            <a:r>
              <a:rPr lang="en-US" sz="2400" dirty="0" smtClean="0"/>
              <a:t>Proposal due to CC: 11/8/17</a:t>
            </a:r>
          </a:p>
          <a:p>
            <a:r>
              <a:rPr lang="en-US" sz="2400" dirty="0" smtClean="0"/>
              <a:t>Abstract due to CC: 12/13/17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Late-Breaking Submission</a:t>
            </a:r>
            <a:endParaRPr lang="en-US" sz="280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z="2400" dirty="0" smtClean="0"/>
              <a:t>**ADA deadline 3/12/18**</a:t>
            </a:r>
          </a:p>
          <a:p>
            <a:endParaRPr lang="en-US" sz="2400" dirty="0"/>
          </a:p>
          <a:p>
            <a:r>
              <a:rPr lang="en-US" sz="2400" dirty="0"/>
              <a:t>Proposal due to CC: </a:t>
            </a:r>
            <a:r>
              <a:rPr lang="en-US" sz="2400" dirty="0" smtClean="0"/>
              <a:t>1/18/18</a:t>
            </a:r>
            <a:endParaRPr lang="en-US" sz="2400" dirty="0"/>
          </a:p>
          <a:p>
            <a:r>
              <a:rPr lang="en-US" sz="2400" dirty="0"/>
              <a:t>Abstract due to CC: </a:t>
            </a:r>
            <a:r>
              <a:rPr lang="en-US" sz="2400" dirty="0" smtClean="0"/>
              <a:t>2/14/18</a:t>
            </a:r>
            <a:endParaRPr lang="en-US" sz="2400" dirty="0"/>
          </a:p>
          <a:p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5764696" y="1378226"/>
            <a:ext cx="0" cy="31805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488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Publication Roundtables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Racial </a:t>
            </a:r>
            <a:r>
              <a:rPr lang="en-US" sz="3600" dirty="0"/>
              <a:t>and ethnic differences and patterns of A1c vs. glucose levels at study entry and at the diagnosis of </a:t>
            </a:r>
            <a:r>
              <a:rPr lang="en-US" sz="3600" dirty="0" smtClean="0"/>
              <a:t>diabetes</a:t>
            </a:r>
            <a:endParaRPr lang="en-US" sz="3600" dirty="0"/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The </a:t>
            </a:r>
            <a:r>
              <a:rPr lang="en-US" sz="3600" dirty="0"/>
              <a:t>effect of vitamin D </a:t>
            </a:r>
            <a:r>
              <a:rPr lang="en-US" sz="3600" dirty="0" smtClean="0"/>
              <a:t>supplementation on </a:t>
            </a:r>
            <a:r>
              <a:rPr lang="en-US" sz="3600" dirty="0"/>
              <a:t>risk of </a:t>
            </a:r>
            <a:r>
              <a:rPr lang="en-US" sz="3600" dirty="0" smtClean="0"/>
              <a:t>cancer</a:t>
            </a:r>
            <a:endParaRPr lang="en-US" sz="3600" dirty="0"/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Effect </a:t>
            </a:r>
            <a:r>
              <a:rPr lang="en-US" sz="3600" dirty="0"/>
              <a:t>of vitamin D supplementation on insulin </a:t>
            </a:r>
            <a:r>
              <a:rPr lang="en-US" sz="3600" dirty="0" smtClean="0"/>
              <a:t>resistance (including </a:t>
            </a:r>
            <a:r>
              <a:rPr lang="en-US" sz="3600" dirty="0"/>
              <a:t>a cross-sectional review at </a:t>
            </a:r>
            <a:r>
              <a:rPr lang="en-US" sz="3600" dirty="0" smtClean="0"/>
              <a:t>baseline)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40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Goals</a:t>
            </a:r>
            <a:endParaRPr lang="en-US" dirty="0"/>
          </a:p>
        </p:txBody>
      </p:sp>
      <p:sp>
        <p:nvSpPr>
          <p:cNvPr id="6" name="Content Placeholder 4"/>
          <p:cNvSpPr>
            <a:spLocks noGrp="1"/>
          </p:cNvSpPr>
          <p:nvPr>
            <p:ph idx="1"/>
          </p:nvPr>
        </p:nvSpPr>
        <p:spPr>
          <a:xfrm>
            <a:off x="1097280" y="1482291"/>
            <a:ext cx="10058400" cy="4386803"/>
          </a:xfrm>
        </p:spPr>
        <p:txBody>
          <a:bodyPr/>
          <a:lstStyle/>
          <a:p>
            <a:pPr>
              <a:buFont typeface="Courier New" charset="0"/>
              <a:buChar char="o"/>
            </a:pPr>
            <a:r>
              <a:rPr lang="en-US" dirty="0" smtClean="0"/>
              <a:t> Make ancillary studies presentations </a:t>
            </a:r>
            <a:r>
              <a:rPr lang="en-US" dirty="0"/>
              <a:t>to </a:t>
            </a:r>
            <a:r>
              <a:rPr lang="en-US" dirty="0" smtClean="0"/>
              <a:t>the D2d "sharks" </a:t>
            </a:r>
            <a:r>
              <a:rPr lang="en-US" dirty="0"/>
              <a:t>who then choose whether to </a:t>
            </a:r>
            <a:r>
              <a:rPr lang="en-US" dirty="0" smtClean="0"/>
              <a:t>“invest.”</a:t>
            </a:r>
          </a:p>
          <a:p>
            <a:pPr>
              <a:buFont typeface="Courier New" charset="0"/>
              <a:buChar char="o"/>
            </a:pPr>
            <a:r>
              <a:rPr lang="en-US" dirty="0" smtClean="0"/>
              <a:t> </a:t>
            </a:r>
            <a:r>
              <a:rPr lang="en-US" dirty="0"/>
              <a:t>Provide an overview of existing papers/proposals.</a:t>
            </a:r>
          </a:p>
          <a:p>
            <a:pPr>
              <a:buFont typeface="Courier New" charset="0"/>
              <a:buChar char="o"/>
            </a:pPr>
            <a:r>
              <a:rPr lang="en-US" dirty="0" smtClean="0"/>
              <a:t> Discuss 3 specific publication proposals.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60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Role of Glycated Albumin in the diagnosis of prediabetes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Cyrus Desouza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70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u="sng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i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900" dirty="0">
                <a:cs typeface="Arial" panose="020B0604020202020204" pitchFamily="34" charset="0"/>
              </a:rPr>
              <a:t>Background</a:t>
            </a:r>
            <a:endParaRPr lang="en-US" sz="49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cs typeface="Arial" panose="020B0604020202020204" pitchFamily="34" charset="0"/>
              </a:rPr>
              <a:t>A1C commonly used to diagnose </a:t>
            </a:r>
            <a:r>
              <a:rPr lang="en-US" sz="2400" dirty="0" err="1">
                <a:cs typeface="Arial" panose="020B0604020202020204" pitchFamily="34" charset="0"/>
              </a:rPr>
              <a:t>prediabetes</a:t>
            </a:r>
            <a:endParaRPr lang="en-US" sz="2400" dirty="0"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cs typeface="Arial" panose="020B0604020202020204" pitchFamily="34" charset="0"/>
              </a:rPr>
              <a:t>A1C has known limitations including race differences and relationship to actual </a:t>
            </a:r>
            <a:r>
              <a:rPr lang="en-US" sz="2400" dirty="0" err="1" smtClean="0">
                <a:cs typeface="Arial" panose="020B0604020202020204" pitchFamily="34" charset="0"/>
              </a:rPr>
              <a:t>glycemia</a:t>
            </a:r>
            <a:endParaRPr lang="en-US" sz="2400" dirty="0"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cs typeface="Arial" panose="020B0604020202020204" pitchFamily="34" charset="0"/>
              </a:rPr>
              <a:t>A1C , FPG and </a:t>
            </a:r>
            <a:r>
              <a:rPr lang="en-US" sz="2400" dirty="0" smtClean="0">
                <a:cs typeface="Arial" panose="020B0604020202020204" pitchFamily="34" charset="0"/>
              </a:rPr>
              <a:t>2hPG </a:t>
            </a:r>
            <a:r>
              <a:rPr lang="en-US" sz="2400" dirty="0">
                <a:cs typeface="Arial" panose="020B0604020202020204" pitchFamily="34" charset="0"/>
              </a:rPr>
              <a:t>likely identify overlapping but different subsets of people for prediabetes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cs typeface="Arial" panose="020B0604020202020204" pitchFamily="34" charset="0"/>
              </a:rPr>
              <a:t>It is unknown what combination of glycemic tests better predict progression to diabetes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cs typeface="Arial" panose="020B0604020202020204" pitchFamily="34" charset="0"/>
              </a:rPr>
              <a:t>Glycated Albumin (GA) is a </a:t>
            </a:r>
            <a:r>
              <a:rPr lang="en-US" sz="2400" dirty="0" smtClean="0">
                <a:cs typeface="Arial" panose="020B0604020202020204" pitchFamily="34" charset="0"/>
              </a:rPr>
              <a:t>measure of integrated glycemic </a:t>
            </a:r>
            <a:r>
              <a:rPr lang="en-US" sz="2400" dirty="0">
                <a:cs typeface="Arial" panose="020B0604020202020204" pitchFamily="34" charset="0"/>
              </a:rPr>
              <a:t>that does not have </a:t>
            </a:r>
            <a:r>
              <a:rPr lang="en-US" sz="2400" dirty="0" smtClean="0">
                <a:cs typeface="Arial" panose="020B0604020202020204" pitchFamily="34" charset="0"/>
              </a:rPr>
              <a:t>share the limitations </a:t>
            </a:r>
            <a:r>
              <a:rPr lang="en-US" sz="2400" dirty="0">
                <a:cs typeface="Arial" panose="020B0604020202020204" pitchFamily="34" charset="0"/>
              </a:rPr>
              <a:t>of A1C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84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cs typeface="Arial" panose="020B0604020202020204" pitchFamily="34" charset="0"/>
              </a:rPr>
              <a:t>Background/rationale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cs typeface="Arial" panose="020B0604020202020204" pitchFamily="34" charset="0"/>
              </a:rPr>
              <a:t>Selvin</a:t>
            </a:r>
            <a:r>
              <a:rPr lang="en-US" sz="2400" dirty="0">
                <a:cs typeface="Arial" panose="020B0604020202020204" pitchFamily="34" charset="0"/>
              </a:rPr>
              <a:t> et al ARIC study </a:t>
            </a:r>
            <a:r>
              <a:rPr lang="en-US" sz="2400" dirty="0" smtClean="0">
                <a:cs typeface="Arial" panose="020B0604020202020204" pitchFamily="34" charset="0"/>
              </a:rPr>
              <a:t>(Lancet </a:t>
            </a:r>
            <a:r>
              <a:rPr lang="en-US" sz="2400" dirty="0">
                <a:cs typeface="Arial" panose="020B0604020202020204" pitchFamily="34" charset="0"/>
              </a:rPr>
              <a:t>diabetes </a:t>
            </a:r>
            <a:r>
              <a:rPr lang="en-US" sz="2400" dirty="0" smtClean="0">
                <a:cs typeface="Arial" panose="020B0604020202020204" pitchFamily="34" charset="0"/>
              </a:rPr>
              <a:t>2014)- </a:t>
            </a:r>
            <a:r>
              <a:rPr lang="en-US" sz="2400" dirty="0">
                <a:cs typeface="Arial" panose="020B0604020202020204" pitchFamily="34" charset="0"/>
              </a:rPr>
              <a:t>GA independent predictor of diabetes risk beyond baseline A1C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>
                <a:cs typeface="Arial" panose="020B0604020202020204" pitchFamily="34" charset="0"/>
              </a:rPr>
              <a:t>Nathan et al </a:t>
            </a:r>
            <a:r>
              <a:rPr lang="en-US" sz="2400" dirty="0" smtClean="0">
                <a:cs typeface="Arial" panose="020B0604020202020204" pitchFamily="34" charset="0"/>
              </a:rPr>
              <a:t>DCCT (Diabetes 2014)- </a:t>
            </a:r>
            <a:r>
              <a:rPr lang="en-US" sz="2400" dirty="0">
                <a:cs typeface="Arial" panose="020B0604020202020204" pitchFamily="34" charset="0"/>
              </a:rPr>
              <a:t>GA independent predictor of diabetes complications. Combination of GA and A1C was a superior prognostic indicator than A1c alone for future diabetes complications.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>
                <a:cs typeface="Arial" panose="020B0604020202020204" pitchFamily="34" charset="0"/>
              </a:rPr>
              <a:t>Sacks et </a:t>
            </a:r>
            <a:r>
              <a:rPr lang="en-US" sz="2400" dirty="0" smtClean="0">
                <a:cs typeface="Arial" panose="020B0604020202020204" pitchFamily="34" charset="0"/>
              </a:rPr>
              <a:t>al (</a:t>
            </a:r>
            <a:r>
              <a:rPr lang="en-US" sz="2400" dirty="0" smtClean="0"/>
              <a:t>Diabetes </a:t>
            </a:r>
            <a:r>
              <a:rPr lang="en-US" sz="2400" dirty="0"/>
              <a:t>Care. </a:t>
            </a:r>
            <a:r>
              <a:rPr lang="en-US" sz="2400" dirty="0" smtClean="0"/>
              <a:t>2016) -</a:t>
            </a:r>
            <a:r>
              <a:rPr lang="en-US" sz="2400" dirty="0" smtClean="0">
                <a:cs typeface="Arial" panose="020B0604020202020204" pitchFamily="34" charset="0"/>
              </a:rPr>
              <a:t> </a:t>
            </a:r>
            <a:r>
              <a:rPr lang="en-US" sz="2400" dirty="0">
                <a:cs typeface="Arial" panose="020B0604020202020204" pitchFamily="34" charset="0"/>
              </a:rPr>
              <a:t>ability of A1C to diagnose prediabetes in African Americans –sensitivity-50%. Combining GA and A1C increased the sensitivity to 80%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cs typeface="Arial" panose="020B0604020202020204" pitchFamily="34" charset="0"/>
              </a:rPr>
              <a:t>Bergenstal</a:t>
            </a:r>
            <a:r>
              <a:rPr lang="en-US" sz="2400" dirty="0">
                <a:cs typeface="Arial" panose="020B0604020202020204" pitchFamily="34" charset="0"/>
              </a:rPr>
              <a:t> et al. </a:t>
            </a:r>
            <a:r>
              <a:rPr lang="en-US" sz="2400" dirty="0" smtClean="0">
                <a:cs typeface="Arial" panose="020B0604020202020204" pitchFamily="34" charset="0"/>
              </a:rPr>
              <a:t>(</a:t>
            </a:r>
            <a:r>
              <a:rPr lang="sv-SE" sz="2400" dirty="0" smtClean="0">
                <a:cs typeface="Arial" panose="020B0604020202020204" pitchFamily="34" charset="0"/>
              </a:rPr>
              <a:t>Ann </a:t>
            </a:r>
            <a:r>
              <a:rPr lang="sv-SE" sz="2400" dirty="0">
                <a:cs typeface="Arial" panose="020B0604020202020204" pitchFamily="34" charset="0"/>
              </a:rPr>
              <a:t>Intern Med. </a:t>
            </a:r>
            <a:r>
              <a:rPr lang="sv-SE" sz="2400" dirty="0" smtClean="0">
                <a:cs typeface="Arial" panose="020B0604020202020204" pitchFamily="34" charset="0"/>
              </a:rPr>
              <a:t>2017) </a:t>
            </a:r>
            <a:r>
              <a:rPr lang="sv-SE" sz="2400" dirty="0">
                <a:cs typeface="Arial" panose="020B0604020202020204" pitchFamily="34" charset="0"/>
              </a:rPr>
              <a:t>–- A1C overestimates mean blood glucose in African Americans. GA does not.</a:t>
            </a:r>
            <a:endParaRPr lang="en-US" sz="2400" dirty="0"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68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9548" y="356262"/>
            <a:ext cx="107807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cs typeface="Arial" panose="020B0604020202020204" pitchFamily="34" charset="0"/>
              </a:rPr>
              <a:t>Hypothesis:</a:t>
            </a:r>
            <a:endParaRPr lang="en-US" sz="2400" dirty="0" smtClean="0"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GA alone and in combination with HbA1c will be more sensitive for the diagnosis of diabetes and prediabetes and a better  predictor of future risk of diabetes when compared to the standard 75gm OGTT. </a:t>
            </a:r>
            <a:r>
              <a:rPr lang="en-US" sz="2400" dirty="0" smtClean="0">
                <a:solidFill>
                  <a:srgbClr val="FF0000"/>
                </a:solidFill>
                <a:cs typeface="Arial" panose="020B0604020202020204" pitchFamily="34" charset="0"/>
              </a:rPr>
              <a:t>You mean the 2hPG?</a:t>
            </a:r>
          </a:p>
          <a:p>
            <a:endParaRPr lang="en-US" sz="2400" dirty="0" smtClean="0"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rgbClr val="FF0000"/>
                </a:solidFill>
                <a:cs typeface="Arial" panose="020B0604020202020204" pitchFamily="34" charset="0"/>
              </a:rPr>
              <a:t>Specific Aims:</a:t>
            </a:r>
          </a:p>
          <a:p>
            <a:r>
              <a:rPr lang="en-US" sz="2400" u="sng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Aim 1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- To determine if GA alone and in combination with HbA1c is more sensitive for the diagnosis of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prediabetes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r>
              <a:rPr lang="en-US" sz="2400" u="sng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Aim 2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- To determine if GA alone and in combination with HbA1c is more sensitive for the diagnosis of diabetes</a:t>
            </a:r>
          </a:p>
          <a:p>
            <a:r>
              <a:rPr lang="en-US" sz="2400" u="sng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Aim 3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- To determine if GA alone and in combination with HbA1c better predicts future risk of diabetes.</a:t>
            </a:r>
          </a:p>
          <a:p>
            <a:r>
              <a:rPr lang="en-US" sz="2400" u="sng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Aim 4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- To determine racial differences in GA and HbA1c measurements for detection of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prediabetes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and diabetes,</a:t>
            </a:r>
          </a:p>
          <a:p>
            <a:r>
              <a:rPr lang="en-US" sz="2400" u="sng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Aim 5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- To determine the relationship between the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glycation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gap (calculated by HGI and GA) and time to onset of diabetes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32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7732" y="1108037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cs typeface="Arial" panose="020B0604020202020204" pitchFamily="34" charset="0"/>
              </a:rPr>
              <a:t>Other </a:t>
            </a:r>
            <a:r>
              <a:rPr lang="en-US" dirty="0" smtClean="0">
                <a:cs typeface="Arial" panose="020B0604020202020204" pitchFamily="34" charset="0"/>
              </a:rPr>
              <a:t>considerations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cs typeface="Arial" panose="020B0604020202020204" pitchFamily="34" charset="0"/>
              </a:rPr>
              <a:t>Subject /site burden – NONE- only stored samples to be used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cs typeface="Arial" panose="020B0604020202020204" pitchFamily="34" charset="0"/>
              </a:rPr>
              <a:t>GA </a:t>
            </a:r>
            <a:r>
              <a:rPr lang="en-US" sz="2400" dirty="0">
                <a:cs typeface="Arial" panose="020B0604020202020204" pitchFamily="34" charset="0"/>
              </a:rPr>
              <a:t>assays will be done using the </a:t>
            </a:r>
            <a:r>
              <a:rPr lang="en-US" sz="2400" dirty="0" err="1">
                <a:cs typeface="Arial" panose="020B0604020202020204" pitchFamily="34" charset="0"/>
              </a:rPr>
              <a:t>Lucica®GA-L</a:t>
            </a:r>
            <a:r>
              <a:rPr lang="en-US" sz="2400" dirty="0">
                <a:cs typeface="Arial" panose="020B0604020202020204" pitchFamily="34" charset="0"/>
              </a:rPr>
              <a:t> (Asahi Kasei Pharma) </a:t>
            </a:r>
            <a:r>
              <a:rPr lang="en-US" sz="2400" dirty="0" smtClean="0">
                <a:cs typeface="Arial" panose="020B0604020202020204" pitchFamily="34" charset="0"/>
              </a:rPr>
              <a:t>provided </a:t>
            </a:r>
            <a:r>
              <a:rPr lang="en-US" sz="2400" dirty="0">
                <a:cs typeface="Arial" panose="020B0604020202020204" pitchFamily="34" charset="0"/>
              </a:rPr>
              <a:t>free of cost by Asahi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cs typeface="Arial" panose="020B0604020202020204" pitchFamily="34" charset="0"/>
              </a:rPr>
              <a:t>Add scientific value </a:t>
            </a:r>
            <a:r>
              <a:rPr lang="en-US" sz="2400" dirty="0">
                <a:cs typeface="Arial" panose="020B0604020202020204" pitchFamily="34" charset="0"/>
              </a:rPr>
              <a:t>to </a:t>
            </a:r>
            <a:r>
              <a:rPr lang="en-US" sz="2400" dirty="0" smtClean="0">
                <a:cs typeface="Arial" panose="020B0604020202020204" pitchFamily="34" charset="0"/>
              </a:rPr>
              <a:t>D2d. GA results may be used in other hypotheses (e.g. effect of vitamin D on GA)</a:t>
            </a:r>
            <a:endParaRPr lang="en-US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00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Proposal 2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Lisa </a:t>
            </a:r>
            <a:r>
              <a:rPr lang="en-US" dirty="0" err="1" smtClean="0"/>
              <a:t>ceglia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03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5691</TotalTime>
  <Words>1426</Words>
  <Application>Microsoft Macintosh PowerPoint</Application>
  <PresentationFormat>Widescreen</PresentationFormat>
  <Paragraphs>127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Calibri</vt:lpstr>
      <vt:lpstr>Calibri Light</vt:lpstr>
      <vt:lpstr>Courier New</vt:lpstr>
      <vt:lpstr>Mangal</vt:lpstr>
      <vt:lpstr>MS PGothic</vt:lpstr>
      <vt:lpstr>Wingdings</vt:lpstr>
      <vt:lpstr>Arial</vt:lpstr>
      <vt:lpstr>Retrospect</vt:lpstr>
      <vt:lpstr>Investigator Breakout Session</vt:lpstr>
      <vt:lpstr>PowerPoint Presentation</vt:lpstr>
      <vt:lpstr>Session Goals</vt:lpstr>
      <vt:lpstr>Role of Glycated Albumin in the diagnosis of prediabetes</vt:lpstr>
      <vt:lpstr> Background</vt:lpstr>
      <vt:lpstr>Background/rationale</vt:lpstr>
      <vt:lpstr>PowerPoint Presentation</vt:lpstr>
      <vt:lpstr>Other considerations</vt:lpstr>
      <vt:lpstr>Proposal 2</vt:lpstr>
      <vt:lpstr>Evaluating bone, muscle, and fat in D2d</vt:lpstr>
      <vt:lpstr>PowerPoint Presentation</vt:lpstr>
      <vt:lpstr>Questions to D2d group</vt:lpstr>
      <vt:lpstr>Questions to D2d group</vt:lpstr>
      <vt:lpstr>Proposal 3</vt:lpstr>
      <vt:lpstr>The Relationship of Baseline Glycemic Patterns to the Development of Diabetes:  the D2d Study </vt:lpstr>
      <vt:lpstr>Background</vt:lpstr>
      <vt:lpstr>Specific Aims</vt:lpstr>
      <vt:lpstr>Significance</vt:lpstr>
      <vt:lpstr>Publication Update</vt:lpstr>
      <vt:lpstr>Published/Presented</vt:lpstr>
      <vt:lpstr>In Process</vt:lpstr>
      <vt:lpstr>ADA Abstract Submission Timeline</vt:lpstr>
      <vt:lpstr>Publication Roundtables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Anastassios Pittas</dc:creator>
  <cp:lastModifiedBy>patricia sheehan</cp:lastModifiedBy>
  <cp:revision>454</cp:revision>
  <cp:lastPrinted>2016-09-22T18:15:39Z</cp:lastPrinted>
  <dcterms:created xsi:type="dcterms:W3CDTF">2016-03-08T12:56:03Z</dcterms:created>
  <dcterms:modified xsi:type="dcterms:W3CDTF">2017-10-23T10:43:01Z</dcterms:modified>
</cp:coreProperties>
</file>