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&amp;ehk=1Z7i61KlWCpxFKQGkeShHw&amp;r=0&amp;pid=OfficeInsert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  <p:sldMasterId id="2147483697" r:id="rId2"/>
  </p:sldMasterIdLst>
  <p:notesMasterIdLst>
    <p:notesMasterId r:id="rId28"/>
  </p:notesMasterIdLst>
  <p:handoutMasterIdLst>
    <p:handoutMasterId r:id="rId29"/>
  </p:handoutMasterIdLst>
  <p:sldIdLst>
    <p:sldId id="508" r:id="rId3"/>
    <p:sldId id="532" r:id="rId4"/>
    <p:sldId id="509" r:id="rId5"/>
    <p:sldId id="510" r:id="rId6"/>
    <p:sldId id="511" r:id="rId7"/>
    <p:sldId id="512" r:id="rId8"/>
    <p:sldId id="513" r:id="rId9"/>
    <p:sldId id="519" r:id="rId10"/>
    <p:sldId id="520" r:id="rId11"/>
    <p:sldId id="521" r:id="rId12"/>
    <p:sldId id="522" r:id="rId13"/>
    <p:sldId id="523" r:id="rId14"/>
    <p:sldId id="524" r:id="rId15"/>
    <p:sldId id="525" r:id="rId16"/>
    <p:sldId id="526" r:id="rId17"/>
    <p:sldId id="527" r:id="rId18"/>
    <p:sldId id="528" r:id="rId19"/>
    <p:sldId id="529" r:id="rId20"/>
    <p:sldId id="530" r:id="rId21"/>
    <p:sldId id="506" r:id="rId22"/>
    <p:sldId id="515" r:id="rId23"/>
    <p:sldId id="518" r:id="rId24"/>
    <p:sldId id="514" r:id="rId25"/>
    <p:sldId id="533" r:id="rId26"/>
    <p:sldId id="51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91F3817-948A-2045-903E-8B5ED65CF1AF}">
          <p14:sldIdLst>
            <p14:sldId id="508"/>
            <p14:sldId id="532"/>
            <p14:sldId id="509"/>
            <p14:sldId id="510"/>
            <p14:sldId id="511"/>
            <p14:sldId id="512"/>
            <p14:sldId id="513"/>
            <p14:sldId id="519"/>
            <p14:sldId id="520"/>
            <p14:sldId id="521"/>
            <p14:sldId id="522"/>
            <p14:sldId id="523"/>
            <p14:sldId id="524"/>
            <p14:sldId id="525"/>
            <p14:sldId id="526"/>
            <p14:sldId id="527"/>
            <p14:sldId id="528"/>
            <p14:sldId id="529"/>
            <p14:sldId id="530"/>
            <p14:sldId id="506"/>
            <p14:sldId id="515"/>
            <p14:sldId id="518"/>
            <p14:sldId id="514"/>
            <p14:sldId id="533"/>
            <p14:sldId id="517"/>
          </p14:sldIdLst>
        </p14:section>
        <p14:section name="Untitled Section" id="{27D50FA4-5E60-584C-AF5C-0EC3DF9404CC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ten, Myrlene (NIH/NIDDK) [C]" initials="MS" lastIdx="2" clrIdx="0"/>
  <p:cmAuthor id="2" name="Anastassios Pittas" initials="AP" lastIdx="16" clrIdx="1">
    <p:extLst/>
  </p:cmAuthor>
  <p:cmAuthor id="3" name="Anastassios Pittas" initials="AP [2]" lastIdx="1" clrIdx="2">
    <p:extLst/>
  </p:cmAuthor>
  <p:cmAuthor id="4" name="Anastassios Pittas" initials="AP [3]" lastIdx="1" clrIdx="3">
    <p:extLst/>
  </p:cmAuthor>
  <p:cmAuthor id="5" name="Anastassios Pittas" initials="AP [4]" lastIdx="1" clrIdx="4">
    <p:extLst/>
  </p:cmAuthor>
  <p:cmAuthor id="6" name="Anastassios Pittas" initials="AP [5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50"/>
    <p:restoredTop sz="75027" autoAdjust="0"/>
  </p:normalViewPr>
  <p:slideViewPr>
    <p:cSldViewPr snapToGrid="0" snapToObjects="1">
      <p:cViewPr varScale="1">
        <p:scale>
          <a:sx n="87" d="100"/>
          <a:sy n="87" d="100"/>
        </p:scale>
        <p:origin x="-122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05D45F-F51B-4777-B9FC-C649FC0DC39E}" type="doc">
      <dgm:prSet loTypeId="urn:microsoft.com/office/officeart/2005/8/layout/list1" loCatId="Inbox" qsTypeId="urn:microsoft.com/office/officeart/2005/8/quickstyle/simple4" qsCatId="simple" csTypeId="urn:microsoft.com/office/officeart/2005/8/colors/ColorSchemeForSuggestions" csCatId="other" phldr="1"/>
      <dgm:spPr/>
      <dgm:t>
        <a:bodyPr/>
        <a:lstStyle/>
        <a:p>
          <a:endParaRPr lang="en-US"/>
        </a:p>
      </dgm:t>
    </dgm:pt>
    <dgm:pt modelId="{55315BC2-FC87-4A50-BD65-1AECABD54E9E}">
      <dgm:prSet/>
      <dgm:spPr/>
      <dgm:t>
        <a:bodyPr/>
        <a:lstStyle/>
        <a:p>
          <a:r>
            <a:rPr lang="en-US"/>
            <a:t>Developed by the International Council for Harmonisation of Technical Requirements for Pharmaceuticals for Human Use (ICH) founded in 1990</a:t>
          </a:r>
        </a:p>
      </dgm:t>
    </dgm:pt>
    <dgm:pt modelId="{EDDD3E58-B9FE-4C2C-BF48-1C26D5BA2725}" type="parTrans" cxnId="{7E5CD615-0D31-49F1-AE9F-150C06233308}">
      <dgm:prSet/>
      <dgm:spPr/>
      <dgm:t>
        <a:bodyPr/>
        <a:lstStyle/>
        <a:p>
          <a:endParaRPr lang="en-US"/>
        </a:p>
      </dgm:t>
    </dgm:pt>
    <dgm:pt modelId="{9563F03E-A31F-4245-B02F-1A908F017882}" type="sibTrans" cxnId="{7E5CD615-0D31-49F1-AE9F-150C06233308}">
      <dgm:prSet/>
      <dgm:spPr/>
      <dgm:t>
        <a:bodyPr/>
        <a:lstStyle/>
        <a:p>
          <a:endParaRPr lang="en-US"/>
        </a:p>
      </dgm:t>
    </dgm:pt>
    <dgm:pt modelId="{F1129C94-0AAF-4BD0-866A-73800548FC98}">
      <dgm:prSet/>
      <dgm:spPr/>
      <dgm:t>
        <a:bodyPr/>
        <a:lstStyle/>
        <a:p>
          <a:r>
            <a:rPr lang="en-US" baseline="0"/>
            <a:t>Industry and regulatory experts</a:t>
          </a:r>
          <a:endParaRPr lang="en-US"/>
        </a:p>
      </dgm:t>
    </dgm:pt>
    <dgm:pt modelId="{B074468F-EC87-47C9-8F74-B989DE5B8605}" type="parTrans" cxnId="{4EA6C630-C20B-4FA2-9A3F-55CDF507F09B}">
      <dgm:prSet/>
      <dgm:spPr/>
      <dgm:t>
        <a:bodyPr/>
        <a:lstStyle/>
        <a:p>
          <a:endParaRPr lang="en-US"/>
        </a:p>
      </dgm:t>
    </dgm:pt>
    <dgm:pt modelId="{10685AE2-25BF-4300-9D83-BD0E9C4F1949}" type="sibTrans" cxnId="{4EA6C630-C20B-4FA2-9A3F-55CDF507F09B}">
      <dgm:prSet/>
      <dgm:spPr/>
      <dgm:t>
        <a:bodyPr/>
        <a:lstStyle/>
        <a:p>
          <a:endParaRPr lang="en-US"/>
        </a:p>
      </dgm:t>
    </dgm:pt>
    <dgm:pt modelId="{D1914AC8-C192-4B69-A4F5-841A9EBFA43E}">
      <dgm:prSet/>
      <dgm:spPr/>
      <dgm:t>
        <a:bodyPr/>
        <a:lstStyle/>
        <a:p>
          <a:r>
            <a:rPr lang="en-US" baseline="0"/>
            <a:t>Develop quality, safety, efficacy and multidisciplinary guidelines for clinical research</a:t>
          </a:r>
          <a:endParaRPr lang="en-US"/>
        </a:p>
      </dgm:t>
    </dgm:pt>
    <dgm:pt modelId="{418CB59C-7724-4B96-A964-53B43F1BA5E8}" type="parTrans" cxnId="{9C596A94-3C6E-413D-B3CF-6F2C25016208}">
      <dgm:prSet/>
      <dgm:spPr/>
      <dgm:t>
        <a:bodyPr/>
        <a:lstStyle/>
        <a:p>
          <a:endParaRPr lang="en-US"/>
        </a:p>
      </dgm:t>
    </dgm:pt>
    <dgm:pt modelId="{6B787373-7BFC-4675-932B-9E1DF26A57D0}" type="sibTrans" cxnId="{9C596A94-3C6E-413D-B3CF-6F2C25016208}">
      <dgm:prSet/>
      <dgm:spPr/>
      <dgm:t>
        <a:bodyPr/>
        <a:lstStyle/>
        <a:p>
          <a:endParaRPr lang="en-US"/>
        </a:p>
      </dgm:t>
    </dgm:pt>
    <dgm:pt modelId="{A6374FFF-5DA8-4F5A-AD9C-470BB30EFA3F}">
      <dgm:prSet/>
      <dgm:spPr/>
      <dgm:t>
        <a:bodyPr/>
        <a:lstStyle/>
        <a:p>
          <a:r>
            <a:rPr lang="en-US" baseline="0"/>
            <a:t>Guidelines have been adopted by the FDA</a:t>
          </a:r>
          <a:endParaRPr lang="en-US"/>
        </a:p>
      </dgm:t>
    </dgm:pt>
    <dgm:pt modelId="{8DAE6D5B-BED6-4095-82D2-F4A5653494DD}" type="parTrans" cxnId="{2D9AC623-BDF1-433C-BAE6-A93BD0943C04}">
      <dgm:prSet/>
      <dgm:spPr/>
      <dgm:t>
        <a:bodyPr/>
        <a:lstStyle/>
        <a:p>
          <a:endParaRPr lang="en-US"/>
        </a:p>
      </dgm:t>
    </dgm:pt>
    <dgm:pt modelId="{32522CB6-D879-4A85-951A-3D44572999FF}" type="sibTrans" cxnId="{2D9AC623-BDF1-433C-BAE6-A93BD0943C04}">
      <dgm:prSet/>
      <dgm:spPr/>
      <dgm:t>
        <a:bodyPr/>
        <a:lstStyle/>
        <a:p>
          <a:endParaRPr lang="en-US"/>
        </a:p>
      </dgm:t>
    </dgm:pt>
    <dgm:pt modelId="{E68D88DA-684D-4A44-80AD-389A8B4843C1}">
      <dgm:prSet/>
      <dgm:spPr/>
      <dgm:t>
        <a:bodyPr/>
        <a:lstStyle/>
        <a:p>
          <a:r>
            <a:rPr lang="en-US"/>
            <a:t>GCP - Good Clinical Practice</a:t>
          </a:r>
        </a:p>
      </dgm:t>
    </dgm:pt>
    <dgm:pt modelId="{5D242311-E709-4216-B0CA-A7474F728640}" type="parTrans" cxnId="{5AA9C50B-A48A-41AB-8D74-C08F6DA54CB6}">
      <dgm:prSet/>
      <dgm:spPr/>
      <dgm:t>
        <a:bodyPr/>
        <a:lstStyle/>
        <a:p>
          <a:endParaRPr lang="en-US"/>
        </a:p>
      </dgm:t>
    </dgm:pt>
    <dgm:pt modelId="{CA439D96-CCEC-4DDD-82AC-D7B55353376E}" type="sibTrans" cxnId="{5AA9C50B-A48A-41AB-8D74-C08F6DA54CB6}">
      <dgm:prSet/>
      <dgm:spPr/>
      <dgm:t>
        <a:bodyPr/>
        <a:lstStyle/>
        <a:p>
          <a:endParaRPr lang="en-US"/>
        </a:p>
      </dgm:t>
    </dgm:pt>
    <dgm:pt modelId="{197268EA-A152-4E5F-ADBB-FAD4BB92BAFE}">
      <dgm:prSet/>
      <dgm:spPr/>
      <dgm:t>
        <a:bodyPr/>
        <a:lstStyle/>
        <a:p>
          <a:r>
            <a:rPr lang="en-US" baseline="0" dirty="0"/>
            <a:t>Ethical and scientific quality standards for designing, conducting, recording, and reporting trials that involve the participation of human subjects to ensure they are protected</a:t>
          </a:r>
          <a:endParaRPr lang="en-US" dirty="0"/>
        </a:p>
      </dgm:t>
    </dgm:pt>
    <dgm:pt modelId="{6AC8BD04-76FD-4D90-8A0F-516DF7ABD99B}" type="parTrans" cxnId="{F44ED461-DE86-47DB-B46A-D00718DC2784}">
      <dgm:prSet/>
      <dgm:spPr/>
      <dgm:t>
        <a:bodyPr/>
        <a:lstStyle/>
        <a:p>
          <a:endParaRPr lang="en-US"/>
        </a:p>
      </dgm:t>
    </dgm:pt>
    <dgm:pt modelId="{1B646613-C0A1-4B8A-9D61-A0396F24C118}" type="sibTrans" cxnId="{F44ED461-DE86-47DB-B46A-D00718DC2784}">
      <dgm:prSet/>
      <dgm:spPr/>
      <dgm:t>
        <a:bodyPr/>
        <a:lstStyle/>
        <a:p>
          <a:endParaRPr lang="en-US"/>
        </a:p>
      </dgm:t>
    </dgm:pt>
    <dgm:pt modelId="{F14E75E1-BB4C-4069-B756-D0E46D70A894}">
      <dgm:prSet/>
      <dgm:spPr/>
      <dgm:t>
        <a:bodyPr/>
        <a:lstStyle/>
        <a:p>
          <a:r>
            <a:rPr lang="en-US" dirty="0"/>
            <a:t>As of September 16, 2016, GCP compliance is required in all NIH funded trials </a:t>
          </a:r>
        </a:p>
      </dgm:t>
    </dgm:pt>
    <dgm:pt modelId="{8542203D-4170-46AA-907B-D18B5285D457}" type="parTrans" cxnId="{DC98F8D3-A50C-409A-8A92-368561FE255A}">
      <dgm:prSet/>
      <dgm:spPr/>
      <dgm:t>
        <a:bodyPr/>
        <a:lstStyle/>
        <a:p>
          <a:endParaRPr lang="en-US"/>
        </a:p>
      </dgm:t>
    </dgm:pt>
    <dgm:pt modelId="{46C91028-991B-407B-BAB7-6646368F8974}" type="sibTrans" cxnId="{DC98F8D3-A50C-409A-8A92-368561FE255A}">
      <dgm:prSet/>
      <dgm:spPr/>
      <dgm:t>
        <a:bodyPr/>
        <a:lstStyle/>
        <a:p>
          <a:endParaRPr lang="en-US"/>
        </a:p>
      </dgm:t>
    </dgm:pt>
    <dgm:pt modelId="{BEFF1995-FC4D-49C4-BA22-5D13A794AA9B}" type="pres">
      <dgm:prSet presAssocID="{A405D45F-F51B-4777-B9FC-C649FC0DC39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A7650E-C8AA-410F-AB7B-14468905D7A8}" type="pres">
      <dgm:prSet presAssocID="{55315BC2-FC87-4A50-BD65-1AECABD54E9E}" presName="parentLin" presStyleCnt="0"/>
      <dgm:spPr/>
    </dgm:pt>
    <dgm:pt modelId="{2CB52A99-A072-4BEB-B711-83057C5E00B4}" type="pres">
      <dgm:prSet presAssocID="{55315BC2-FC87-4A50-BD65-1AECABD54E9E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6195F77-1D54-4194-8CAA-E4BE0CCA67F5}" type="pres">
      <dgm:prSet presAssocID="{55315BC2-FC87-4A50-BD65-1AECABD54E9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840927-E3E9-461C-A2BE-90F4FE204FDC}" type="pres">
      <dgm:prSet presAssocID="{55315BC2-FC87-4A50-BD65-1AECABD54E9E}" presName="negativeSpace" presStyleCnt="0"/>
      <dgm:spPr/>
    </dgm:pt>
    <dgm:pt modelId="{9A7D9759-D610-4CC4-9914-4EDEC6B2B71F}" type="pres">
      <dgm:prSet presAssocID="{55315BC2-FC87-4A50-BD65-1AECABD54E9E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DC816A-0987-45C4-8A5D-86A95FE5D52F}" type="pres">
      <dgm:prSet presAssocID="{9563F03E-A31F-4245-B02F-1A908F017882}" presName="spaceBetweenRectangles" presStyleCnt="0"/>
      <dgm:spPr/>
    </dgm:pt>
    <dgm:pt modelId="{B9653E4F-A094-4445-9A47-CE0198235EF2}" type="pres">
      <dgm:prSet presAssocID="{E68D88DA-684D-4A44-80AD-389A8B4843C1}" presName="parentLin" presStyleCnt="0"/>
      <dgm:spPr/>
    </dgm:pt>
    <dgm:pt modelId="{0827584C-39FB-4211-80E3-51B770C9FE6C}" type="pres">
      <dgm:prSet presAssocID="{E68D88DA-684D-4A44-80AD-389A8B4843C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DF838D1-69DA-4141-9888-3D812D588FF4}" type="pres">
      <dgm:prSet presAssocID="{E68D88DA-684D-4A44-80AD-389A8B4843C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2EA232-24D2-4241-9E99-8C174D139A8B}" type="pres">
      <dgm:prSet presAssocID="{E68D88DA-684D-4A44-80AD-389A8B4843C1}" presName="negativeSpace" presStyleCnt="0"/>
      <dgm:spPr/>
    </dgm:pt>
    <dgm:pt modelId="{0E892A84-4A66-4E79-B1FC-7F535F93E693}" type="pres">
      <dgm:prSet presAssocID="{E68D88DA-684D-4A44-80AD-389A8B4843C1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EA1BE2-2DDD-4B1C-A3A3-78B5164CF8DF}" type="pres">
      <dgm:prSet presAssocID="{CA439D96-CCEC-4DDD-82AC-D7B55353376E}" presName="spaceBetweenRectangles" presStyleCnt="0"/>
      <dgm:spPr/>
    </dgm:pt>
    <dgm:pt modelId="{11F0681E-CA8A-43CE-AF48-29B485447B41}" type="pres">
      <dgm:prSet presAssocID="{F14E75E1-BB4C-4069-B756-D0E46D70A894}" presName="parentLin" presStyleCnt="0"/>
      <dgm:spPr/>
    </dgm:pt>
    <dgm:pt modelId="{D70048AF-9203-4D1D-9F86-BBE5798E3507}" type="pres">
      <dgm:prSet presAssocID="{F14E75E1-BB4C-4069-B756-D0E46D70A894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EF6419F2-1E65-4E74-AC0E-29FDC7F3026A}" type="pres">
      <dgm:prSet presAssocID="{F14E75E1-BB4C-4069-B756-D0E46D70A89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FCFF8E-B0C0-497D-B8CD-8D5B015D7408}" type="pres">
      <dgm:prSet presAssocID="{F14E75E1-BB4C-4069-B756-D0E46D70A894}" presName="negativeSpace" presStyleCnt="0"/>
      <dgm:spPr/>
    </dgm:pt>
    <dgm:pt modelId="{E8978B0F-00E0-4B2C-B41E-E5E596FDBC08}" type="pres">
      <dgm:prSet presAssocID="{F14E75E1-BB4C-4069-B756-D0E46D70A89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B437177-919D-4D1D-9D27-3C9AB3029146}" type="presOf" srcId="{E68D88DA-684D-4A44-80AD-389A8B4843C1}" destId="{0827584C-39FB-4211-80E3-51B770C9FE6C}" srcOrd="0" destOrd="0" presId="urn:microsoft.com/office/officeart/2005/8/layout/list1"/>
    <dgm:cxn modelId="{5F74D09B-C16F-4EC1-976A-CE3D0FE89BA8}" type="presOf" srcId="{197268EA-A152-4E5F-ADBB-FAD4BB92BAFE}" destId="{0E892A84-4A66-4E79-B1FC-7F535F93E693}" srcOrd="0" destOrd="0" presId="urn:microsoft.com/office/officeart/2005/8/layout/list1"/>
    <dgm:cxn modelId="{5AA9C50B-A48A-41AB-8D74-C08F6DA54CB6}" srcId="{A405D45F-F51B-4777-B9FC-C649FC0DC39E}" destId="{E68D88DA-684D-4A44-80AD-389A8B4843C1}" srcOrd="1" destOrd="0" parTransId="{5D242311-E709-4216-B0CA-A7474F728640}" sibTransId="{CA439D96-CCEC-4DDD-82AC-D7B55353376E}"/>
    <dgm:cxn modelId="{1CBE5397-D400-4923-ACA1-8FEAAC4BFC55}" type="presOf" srcId="{A6374FFF-5DA8-4F5A-AD9C-470BB30EFA3F}" destId="{9A7D9759-D610-4CC4-9914-4EDEC6B2B71F}" srcOrd="0" destOrd="2" presId="urn:microsoft.com/office/officeart/2005/8/layout/list1"/>
    <dgm:cxn modelId="{3FB0996F-EDA0-4DE2-BBC6-9266236E2516}" type="presOf" srcId="{55315BC2-FC87-4A50-BD65-1AECABD54E9E}" destId="{2CB52A99-A072-4BEB-B711-83057C5E00B4}" srcOrd="0" destOrd="0" presId="urn:microsoft.com/office/officeart/2005/8/layout/list1"/>
    <dgm:cxn modelId="{F44ED461-DE86-47DB-B46A-D00718DC2784}" srcId="{E68D88DA-684D-4A44-80AD-389A8B4843C1}" destId="{197268EA-A152-4E5F-ADBB-FAD4BB92BAFE}" srcOrd="0" destOrd="0" parTransId="{6AC8BD04-76FD-4D90-8A0F-516DF7ABD99B}" sibTransId="{1B646613-C0A1-4B8A-9D61-A0396F24C118}"/>
    <dgm:cxn modelId="{BD0F93AB-D245-4153-8CE8-E2993EF5A8B4}" type="presOf" srcId="{D1914AC8-C192-4B69-A4F5-841A9EBFA43E}" destId="{9A7D9759-D610-4CC4-9914-4EDEC6B2B71F}" srcOrd="0" destOrd="1" presId="urn:microsoft.com/office/officeart/2005/8/layout/list1"/>
    <dgm:cxn modelId="{77B1F66D-7ADC-48B7-AA32-519A2E905A80}" type="presOf" srcId="{55315BC2-FC87-4A50-BD65-1AECABD54E9E}" destId="{76195F77-1D54-4194-8CAA-E4BE0CCA67F5}" srcOrd="1" destOrd="0" presId="urn:microsoft.com/office/officeart/2005/8/layout/list1"/>
    <dgm:cxn modelId="{959D3834-D995-475A-A59B-505A278C9164}" type="presOf" srcId="{E68D88DA-684D-4A44-80AD-389A8B4843C1}" destId="{ADF838D1-69DA-4141-9888-3D812D588FF4}" srcOrd="1" destOrd="0" presId="urn:microsoft.com/office/officeart/2005/8/layout/list1"/>
    <dgm:cxn modelId="{2D9AC623-BDF1-433C-BAE6-A93BD0943C04}" srcId="{55315BC2-FC87-4A50-BD65-1AECABD54E9E}" destId="{A6374FFF-5DA8-4F5A-AD9C-470BB30EFA3F}" srcOrd="2" destOrd="0" parTransId="{8DAE6D5B-BED6-4095-82D2-F4A5653494DD}" sibTransId="{32522CB6-D879-4A85-951A-3D44572999FF}"/>
    <dgm:cxn modelId="{DC98F8D3-A50C-409A-8A92-368561FE255A}" srcId="{A405D45F-F51B-4777-B9FC-C649FC0DC39E}" destId="{F14E75E1-BB4C-4069-B756-D0E46D70A894}" srcOrd="2" destOrd="0" parTransId="{8542203D-4170-46AA-907B-D18B5285D457}" sibTransId="{46C91028-991B-407B-BAB7-6646368F8974}"/>
    <dgm:cxn modelId="{947AC279-8DEE-4F17-9534-23B8D436016D}" type="presOf" srcId="{A405D45F-F51B-4777-B9FC-C649FC0DC39E}" destId="{BEFF1995-FC4D-49C4-BA22-5D13A794AA9B}" srcOrd="0" destOrd="0" presId="urn:microsoft.com/office/officeart/2005/8/layout/list1"/>
    <dgm:cxn modelId="{0B33A7F5-6FE9-41D4-81C4-EF2F2C98FCFB}" type="presOf" srcId="{F1129C94-0AAF-4BD0-866A-73800548FC98}" destId="{9A7D9759-D610-4CC4-9914-4EDEC6B2B71F}" srcOrd="0" destOrd="0" presId="urn:microsoft.com/office/officeart/2005/8/layout/list1"/>
    <dgm:cxn modelId="{7E5CD615-0D31-49F1-AE9F-150C06233308}" srcId="{A405D45F-F51B-4777-B9FC-C649FC0DC39E}" destId="{55315BC2-FC87-4A50-BD65-1AECABD54E9E}" srcOrd="0" destOrd="0" parTransId="{EDDD3E58-B9FE-4C2C-BF48-1C26D5BA2725}" sibTransId="{9563F03E-A31F-4245-B02F-1A908F017882}"/>
    <dgm:cxn modelId="{44D9769B-FBBD-47B1-A87B-56CC7572ACF5}" type="presOf" srcId="{F14E75E1-BB4C-4069-B756-D0E46D70A894}" destId="{EF6419F2-1E65-4E74-AC0E-29FDC7F3026A}" srcOrd="1" destOrd="0" presId="urn:microsoft.com/office/officeart/2005/8/layout/list1"/>
    <dgm:cxn modelId="{36D64023-C9BB-42C4-BDA6-7ED36591F226}" type="presOf" srcId="{F14E75E1-BB4C-4069-B756-D0E46D70A894}" destId="{D70048AF-9203-4D1D-9F86-BBE5798E3507}" srcOrd="0" destOrd="0" presId="urn:microsoft.com/office/officeart/2005/8/layout/list1"/>
    <dgm:cxn modelId="{9C596A94-3C6E-413D-B3CF-6F2C25016208}" srcId="{55315BC2-FC87-4A50-BD65-1AECABD54E9E}" destId="{D1914AC8-C192-4B69-A4F5-841A9EBFA43E}" srcOrd="1" destOrd="0" parTransId="{418CB59C-7724-4B96-A964-53B43F1BA5E8}" sibTransId="{6B787373-7BFC-4675-932B-9E1DF26A57D0}"/>
    <dgm:cxn modelId="{4EA6C630-C20B-4FA2-9A3F-55CDF507F09B}" srcId="{55315BC2-FC87-4A50-BD65-1AECABD54E9E}" destId="{F1129C94-0AAF-4BD0-866A-73800548FC98}" srcOrd="0" destOrd="0" parTransId="{B074468F-EC87-47C9-8F74-B989DE5B8605}" sibTransId="{10685AE2-25BF-4300-9D83-BD0E9C4F1949}"/>
    <dgm:cxn modelId="{7175662E-C5DF-4EDE-9B8A-DFB93703A3EA}" type="presParOf" srcId="{BEFF1995-FC4D-49C4-BA22-5D13A794AA9B}" destId="{95A7650E-C8AA-410F-AB7B-14468905D7A8}" srcOrd="0" destOrd="0" presId="urn:microsoft.com/office/officeart/2005/8/layout/list1"/>
    <dgm:cxn modelId="{A4E747CC-0B41-4DD5-887E-DE6A946D0C73}" type="presParOf" srcId="{95A7650E-C8AA-410F-AB7B-14468905D7A8}" destId="{2CB52A99-A072-4BEB-B711-83057C5E00B4}" srcOrd="0" destOrd="0" presId="urn:microsoft.com/office/officeart/2005/8/layout/list1"/>
    <dgm:cxn modelId="{6D229B0F-BA2D-492F-B47C-5C8D875C498B}" type="presParOf" srcId="{95A7650E-C8AA-410F-AB7B-14468905D7A8}" destId="{76195F77-1D54-4194-8CAA-E4BE0CCA67F5}" srcOrd="1" destOrd="0" presId="urn:microsoft.com/office/officeart/2005/8/layout/list1"/>
    <dgm:cxn modelId="{E2D158FF-AC8C-4378-9ADB-258272F3AD95}" type="presParOf" srcId="{BEFF1995-FC4D-49C4-BA22-5D13A794AA9B}" destId="{CD840927-E3E9-461C-A2BE-90F4FE204FDC}" srcOrd="1" destOrd="0" presId="urn:microsoft.com/office/officeart/2005/8/layout/list1"/>
    <dgm:cxn modelId="{E8870761-805A-4019-B8AF-B26902A1CA7B}" type="presParOf" srcId="{BEFF1995-FC4D-49C4-BA22-5D13A794AA9B}" destId="{9A7D9759-D610-4CC4-9914-4EDEC6B2B71F}" srcOrd="2" destOrd="0" presId="urn:microsoft.com/office/officeart/2005/8/layout/list1"/>
    <dgm:cxn modelId="{5D9DF481-184F-4D88-84E1-CC9EC2A7D8EC}" type="presParOf" srcId="{BEFF1995-FC4D-49C4-BA22-5D13A794AA9B}" destId="{4ADC816A-0987-45C4-8A5D-86A95FE5D52F}" srcOrd="3" destOrd="0" presId="urn:microsoft.com/office/officeart/2005/8/layout/list1"/>
    <dgm:cxn modelId="{395BE80F-2E13-42E5-A6B9-60622AD12C40}" type="presParOf" srcId="{BEFF1995-FC4D-49C4-BA22-5D13A794AA9B}" destId="{B9653E4F-A094-4445-9A47-CE0198235EF2}" srcOrd="4" destOrd="0" presId="urn:microsoft.com/office/officeart/2005/8/layout/list1"/>
    <dgm:cxn modelId="{08243905-22BA-4679-BCC9-CFB9D582C2D0}" type="presParOf" srcId="{B9653E4F-A094-4445-9A47-CE0198235EF2}" destId="{0827584C-39FB-4211-80E3-51B770C9FE6C}" srcOrd="0" destOrd="0" presId="urn:microsoft.com/office/officeart/2005/8/layout/list1"/>
    <dgm:cxn modelId="{78652BFB-B664-4718-8D8B-A5EE65C1F6EA}" type="presParOf" srcId="{B9653E4F-A094-4445-9A47-CE0198235EF2}" destId="{ADF838D1-69DA-4141-9888-3D812D588FF4}" srcOrd="1" destOrd="0" presId="urn:microsoft.com/office/officeart/2005/8/layout/list1"/>
    <dgm:cxn modelId="{5EF64026-4CC4-4882-AEF0-E693691DDF7A}" type="presParOf" srcId="{BEFF1995-FC4D-49C4-BA22-5D13A794AA9B}" destId="{702EA232-24D2-4241-9E99-8C174D139A8B}" srcOrd="5" destOrd="0" presId="urn:microsoft.com/office/officeart/2005/8/layout/list1"/>
    <dgm:cxn modelId="{1A015BA0-F048-474E-AEE8-516136D88332}" type="presParOf" srcId="{BEFF1995-FC4D-49C4-BA22-5D13A794AA9B}" destId="{0E892A84-4A66-4E79-B1FC-7F535F93E693}" srcOrd="6" destOrd="0" presId="urn:microsoft.com/office/officeart/2005/8/layout/list1"/>
    <dgm:cxn modelId="{ECE77247-AEA3-41FB-A9E7-6C034A6ED609}" type="presParOf" srcId="{BEFF1995-FC4D-49C4-BA22-5D13A794AA9B}" destId="{D7EA1BE2-2DDD-4B1C-A3A3-78B5164CF8DF}" srcOrd="7" destOrd="0" presId="urn:microsoft.com/office/officeart/2005/8/layout/list1"/>
    <dgm:cxn modelId="{D5045689-0D8B-4A74-A2A6-DF1FEFCF122F}" type="presParOf" srcId="{BEFF1995-FC4D-49C4-BA22-5D13A794AA9B}" destId="{11F0681E-CA8A-43CE-AF48-29B485447B41}" srcOrd="8" destOrd="0" presId="urn:microsoft.com/office/officeart/2005/8/layout/list1"/>
    <dgm:cxn modelId="{C8BC3969-634A-4F2D-8CEC-776822F9F413}" type="presParOf" srcId="{11F0681E-CA8A-43CE-AF48-29B485447B41}" destId="{D70048AF-9203-4D1D-9F86-BBE5798E3507}" srcOrd="0" destOrd="0" presId="urn:microsoft.com/office/officeart/2005/8/layout/list1"/>
    <dgm:cxn modelId="{4E988E3D-4D81-4602-A712-BD8933B14AD0}" type="presParOf" srcId="{11F0681E-CA8A-43CE-AF48-29B485447B41}" destId="{EF6419F2-1E65-4E74-AC0E-29FDC7F3026A}" srcOrd="1" destOrd="0" presId="urn:microsoft.com/office/officeart/2005/8/layout/list1"/>
    <dgm:cxn modelId="{868A2C09-1EF1-41B4-B632-017B8D16BDDC}" type="presParOf" srcId="{BEFF1995-FC4D-49C4-BA22-5D13A794AA9B}" destId="{2FFCFF8E-B0C0-497D-B8CD-8D5B015D7408}" srcOrd="9" destOrd="0" presId="urn:microsoft.com/office/officeart/2005/8/layout/list1"/>
    <dgm:cxn modelId="{C25E286D-EC79-47AF-80FB-2BA0382E261A}" type="presParOf" srcId="{BEFF1995-FC4D-49C4-BA22-5D13A794AA9B}" destId="{E8978B0F-00E0-4B2C-B41E-E5E596FDBC0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A2C571-D68A-4CE8-A3EE-A8BE2486EA85}" type="doc">
      <dgm:prSet loTypeId="urn:microsoft.com/office/officeart/2005/8/layout/vList2" loCatId="Inbox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2B2698A-3D21-401A-9F59-53149EEA350E}">
      <dgm:prSet/>
      <dgm:spPr/>
      <dgm:t>
        <a:bodyPr/>
        <a:lstStyle/>
        <a:p>
          <a:r>
            <a:rPr lang="en-US" dirty="0"/>
            <a:t>Attributable</a:t>
          </a:r>
        </a:p>
      </dgm:t>
    </dgm:pt>
    <dgm:pt modelId="{43388A7A-EC80-46DD-AD5A-7666E53B85B6}" type="parTrans" cxnId="{8E29BB50-F4BC-44B5-A34D-CFC1777EE15C}">
      <dgm:prSet/>
      <dgm:spPr/>
      <dgm:t>
        <a:bodyPr/>
        <a:lstStyle/>
        <a:p>
          <a:endParaRPr lang="en-US"/>
        </a:p>
      </dgm:t>
    </dgm:pt>
    <dgm:pt modelId="{74BF04C1-893F-4E70-97F5-C34EC74647EC}" type="sibTrans" cxnId="{8E29BB50-F4BC-44B5-A34D-CFC1777EE15C}">
      <dgm:prSet/>
      <dgm:spPr/>
      <dgm:t>
        <a:bodyPr/>
        <a:lstStyle/>
        <a:p>
          <a:endParaRPr lang="en-US"/>
        </a:p>
      </dgm:t>
    </dgm:pt>
    <dgm:pt modelId="{5C07C153-5CE1-4BDC-97C8-51CC1E1E2357}">
      <dgm:prSet/>
      <dgm:spPr/>
      <dgm:t>
        <a:bodyPr/>
        <a:lstStyle/>
        <a:p>
          <a:r>
            <a:rPr lang="en-US"/>
            <a:t>Legible</a:t>
          </a:r>
        </a:p>
      </dgm:t>
    </dgm:pt>
    <dgm:pt modelId="{A8A8E6C8-AF57-4A16-9076-AB4C0EC5B0A8}" type="parTrans" cxnId="{3FCF2C72-ADD0-448E-B6B7-904056A24834}">
      <dgm:prSet/>
      <dgm:spPr/>
      <dgm:t>
        <a:bodyPr/>
        <a:lstStyle/>
        <a:p>
          <a:endParaRPr lang="en-US"/>
        </a:p>
      </dgm:t>
    </dgm:pt>
    <dgm:pt modelId="{B2BEEDFA-B1FC-433E-B742-AA038BFE9BD2}" type="sibTrans" cxnId="{3FCF2C72-ADD0-448E-B6B7-904056A24834}">
      <dgm:prSet/>
      <dgm:spPr/>
      <dgm:t>
        <a:bodyPr/>
        <a:lstStyle/>
        <a:p>
          <a:endParaRPr lang="en-US"/>
        </a:p>
      </dgm:t>
    </dgm:pt>
    <dgm:pt modelId="{DC6873F0-C9CE-44E2-B7FD-56DEC7E7DAAB}">
      <dgm:prSet/>
      <dgm:spPr/>
      <dgm:t>
        <a:bodyPr/>
        <a:lstStyle/>
        <a:p>
          <a:r>
            <a:rPr lang="en-US" dirty="0"/>
            <a:t>Contemporaneous</a:t>
          </a:r>
        </a:p>
      </dgm:t>
    </dgm:pt>
    <dgm:pt modelId="{BDB84DF9-74CA-44FB-B907-B31BEFA5BEDF}" type="parTrans" cxnId="{D2B98E26-D0A5-45D2-9E2A-8CCF3E6ED413}">
      <dgm:prSet/>
      <dgm:spPr/>
      <dgm:t>
        <a:bodyPr/>
        <a:lstStyle/>
        <a:p>
          <a:endParaRPr lang="en-US"/>
        </a:p>
      </dgm:t>
    </dgm:pt>
    <dgm:pt modelId="{69D5C001-BF49-47B2-9920-DC4EFB437A7B}" type="sibTrans" cxnId="{D2B98E26-D0A5-45D2-9E2A-8CCF3E6ED413}">
      <dgm:prSet/>
      <dgm:spPr/>
      <dgm:t>
        <a:bodyPr/>
        <a:lstStyle/>
        <a:p>
          <a:endParaRPr lang="en-US"/>
        </a:p>
      </dgm:t>
    </dgm:pt>
    <dgm:pt modelId="{A1F03DEC-2B4F-47B1-8EAD-60635186CFE2}">
      <dgm:prSet/>
      <dgm:spPr/>
      <dgm:t>
        <a:bodyPr/>
        <a:lstStyle/>
        <a:p>
          <a:r>
            <a:rPr lang="en-US" dirty="0"/>
            <a:t>Original</a:t>
          </a:r>
        </a:p>
      </dgm:t>
    </dgm:pt>
    <dgm:pt modelId="{BEE6FDC4-6194-47AB-BDBE-F653DAA3D3FA}" type="parTrans" cxnId="{AE76756D-6ED7-4480-9476-EB55651F9447}">
      <dgm:prSet/>
      <dgm:spPr/>
      <dgm:t>
        <a:bodyPr/>
        <a:lstStyle/>
        <a:p>
          <a:endParaRPr lang="en-US"/>
        </a:p>
      </dgm:t>
    </dgm:pt>
    <dgm:pt modelId="{FD4E1AA7-64CC-4824-B5E2-7ABF8B9940A0}" type="sibTrans" cxnId="{AE76756D-6ED7-4480-9476-EB55651F9447}">
      <dgm:prSet/>
      <dgm:spPr/>
      <dgm:t>
        <a:bodyPr/>
        <a:lstStyle/>
        <a:p>
          <a:endParaRPr lang="en-US"/>
        </a:p>
      </dgm:t>
    </dgm:pt>
    <dgm:pt modelId="{6A15B304-475A-49F3-97B3-4380156DE3C9}">
      <dgm:prSet/>
      <dgm:spPr/>
      <dgm:t>
        <a:bodyPr/>
        <a:lstStyle/>
        <a:p>
          <a:r>
            <a:rPr lang="en-US" dirty="0"/>
            <a:t>Accurate</a:t>
          </a:r>
        </a:p>
      </dgm:t>
    </dgm:pt>
    <dgm:pt modelId="{B4297429-4108-4BB7-BA94-BF75B54C5C0E}" type="parTrans" cxnId="{F2ED349D-2C78-4D88-9C01-5D47EDA5E0F8}">
      <dgm:prSet/>
      <dgm:spPr/>
      <dgm:t>
        <a:bodyPr/>
        <a:lstStyle/>
        <a:p>
          <a:endParaRPr lang="en-US"/>
        </a:p>
      </dgm:t>
    </dgm:pt>
    <dgm:pt modelId="{50B70070-8E5C-4B94-8F09-133F7A07C754}" type="sibTrans" cxnId="{F2ED349D-2C78-4D88-9C01-5D47EDA5E0F8}">
      <dgm:prSet/>
      <dgm:spPr/>
      <dgm:t>
        <a:bodyPr/>
        <a:lstStyle/>
        <a:p>
          <a:endParaRPr lang="en-US"/>
        </a:p>
      </dgm:t>
    </dgm:pt>
    <dgm:pt modelId="{A5BA7777-7D2D-4201-9D7A-059340238FCD}">
      <dgm:prSet/>
      <dgm:spPr/>
      <dgm:t>
        <a:bodyPr/>
        <a:lstStyle/>
        <a:p>
          <a:r>
            <a:rPr lang="en-US" dirty="0"/>
            <a:t>Complete</a:t>
          </a:r>
        </a:p>
      </dgm:t>
    </dgm:pt>
    <dgm:pt modelId="{053A8025-3957-4514-BA8B-215BF75863E7}" type="parTrans" cxnId="{8831F314-FD30-4E46-A7AB-83C0EE5B0247}">
      <dgm:prSet/>
      <dgm:spPr/>
      <dgm:t>
        <a:bodyPr/>
        <a:lstStyle/>
        <a:p>
          <a:endParaRPr lang="en-US"/>
        </a:p>
      </dgm:t>
    </dgm:pt>
    <dgm:pt modelId="{8EB7BA10-E610-48D9-A849-BF3A594D59F4}" type="sibTrans" cxnId="{8831F314-FD30-4E46-A7AB-83C0EE5B0247}">
      <dgm:prSet/>
      <dgm:spPr/>
      <dgm:t>
        <a:bodyPr/>
        <a:lstStyle/>
        <a:p>
          <a:endParaRPr lang="en-US"/>
        </a:p>
      </dgm:t>
    </dgm:pt>
    <dgm:pt modelId="{CD8A34F2-6D94-4A83-ACD0-C3CBB0D89612}" type="pres">
      <dgm:prSet presAssocID="{E8A2C571-D68A-4CE8-A3EE-A8BE2486EA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59DABB-4DED-4E46-B699-9E85239A0156}" type="pres">
      <dgm:prSet presAssocID="{12B2698A-3D21-401A-9F59-53149EEA350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5AC24F-E2B8-4926-B601-A45F21D73A54}" type="pres">
      <dgm:prSet presAssocID="{74BF04C1-893F-4E70-97F5-C34EC74647EC}" presName="spacer" presStyleCnt="0"/>
      <dgm:spPr/>
    </dgm:pt>
    <dgm:pt modelId="{46C356EE-DBC1-4F85-862C-DC688E764052}" type="pres">
      <dgm:prSet presAssocID="{5C07C153-5CE1-4BDC-97C8-51CC1E1E2357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A0754-6F87-439F-8B2E-AFE00FE91239}" type="pres">
      <dgm:prSet presAssocID="{B2BEEDFA-B1FC-433E-B742-AA038BFE9BD2}" presName="spacer" presStyleCnt="0"/>
      <dgm:spPr/>
    </dgm:pt>
    <dgm:pt modelId="{4D4CC176-F089-4FC5-8D4B-7EDC1CFAB529}" type="pres">
      <dgm:prSet presAssocID="{DC6873F0-C9CE-44E2-B7FD-56DEC7E7DAAB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8665FC-A35A-4300-9B95-64BC4A521D23}" type="pres">
      <dgm:prSet presAssocID="{69D5C001-BF49-47B2-9920-DC4EFB437A7B}" presName="spacer" presStyleCnt="0"/>
      <dgm:spPr/>
    </dgm:pt>
    <dgm:pt modelId="{68D0BE39-F10C-4EA1-9409-63B2C1D43FCE}" type="pres">
      <dgm:prSet presAssocID="{A1F03DEC-2B4F-47B1-8EAD-60635186CFE2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00D44-81C4-4196-8A38-CB50ACB6BFE8}" type="pres">
      <dgm:prSet presAssocID="{FD4E1AA7-64CC-4824-B5E2-7ABF8B9940A0}" presName="spacer" presStyleCnt="0"/>
      <dgm:spPr/>
    </dgm:pt>
    <dgm:pt modelId="{944A2309-56EC-4217-9219-FE029A43D4B2}" type="pres">
      <dgm:prSet presAssocID="{6A15B304-475A-49F3-97B3-4380156DE3C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3DEDE4-B905-45FE-AD21-E654FABCFA01}" type="pres">
      <dgm:prSet presAssocID="{50B70070-8E5C-4B94-8F09-133F7A07C754}" presName="spacer" presStyleCnt="0"/>
      <dgm:spPr/>
    </dgm:pt>
    <dgm:pt modelId="{DE807B7E-BCEC-4572-B5DE-2F652C0AA09C}" type="pres">
      <dgm:prSet presAssocID="{A5BA7777-7D2D-4201-9D7A-059340238FC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C76172-5DBC-4281-81AC-5DB903AB864C}" type="presOf" srcId="{E8A2C571-D68A-4CE8-A3EE-A8BE2486EA85}" destId="{CD8A34F2-6D94-4A83-ACD0-C3CBB0D89612}" srcOrd="0" destOrd="0" presId="urn:microsoft.com/office/officeart/2005/8/layout/vList2"/>
    <dgm:cxn modelId="{58E7B7C2-E131-4D56-A83B-EF128BDF8A60}" type="presOf" srcId="{A5BA7777-7D2D-4201-9D7A-059340238FCD}" destId="{DE807B7E-BCEC-4572-B5DE-2F652C0AA09C}" srcOrd="0" destOrd="0" presId="urn:microsoft.com/office/officeart/2005/8/layout/vList2"/>
    <dgm:cxn modelId="{3FCF2C72-ADD0-448E-B6B7-904056A24834}" srcId="{E8A2C571-D68A-4CE8-A3EE-A8BE2486EA85}" destId="{5C07C153-5CE1-4BDC-97C8-51CC1E1E2357}" srcOrd="1" destOrd="0" parTransId="{A8A8E6C8-AF57-4A16-9076-AB4C0EC5B0A8}" sibTransId="{B2BEEDFA-B1FC-433E-B742-AA038BFE9BD2}"/>
    <dgm:cxn modelId="{CD43D682-AD61-4160-AD32-61D78903ED83}" type="presOf" srcId="{12B2698A-3D21-401A-9F59-53149EEA350E}" destId="{A259DABB-4DED-4E46-B699-9E85239A0156}" srcOrd="0" destOrd="0" presId="urn:microsoft.com/office/officeart/2005/8/layout/vList2"/>
    <dgm:cxn modelId="{F2ED349D-2C78-4D88-9C01-5D47EDA5E0F8}" srcId="{E8A2C571-D68A-4CE8-A3EE-A8BE2486EA85}" destId="{6A15B304-475A-49F3-97B3-4380156DE3C9}" srcOrd="4" destOrd="0" parTransId="{B4297429-4108-4BB7-BA94-BF75B54C5C0E}" sibTransId="{50B70070-8E5C-4B94-8F09-133F7A07C754}"/>
    <dgm:cxn modelId="{D2B98E26-D0A5-45D2-9E2A-8CCF3E6ED413}" srcId="{E8A2C571-D68A-4CE8-A3EE-A8BE2486EA85}" destId="{DC6873F0-C9CE-44E2-B7FD-56DEC7E7DAAB}" srcOrd="2" destOrd="0" parTransId="{BDB84DF9-74CA-44FB-B907-B31BEFA5BEDF}" sibTransId="{69D5C001-BF49-47B2-9920-DC4EFB437A7B}"/>
    <dgm:cxn modelId="{8831F314-FD30-4E46-A7AB-83C0EE5B0247}" srcId="{E8A2C571-D68A-4CE8-A3EE-A8BE2486EA85}" destId="{A5BA7777-7D2D-4201-9D7A-059340238FCD}" srcOrd="5" destOrd="0" parTransId="{053A8025-3957-4514-BA8B-215BF75863E7}" sibTransId="{8EB7BA10-E610-48D9-A849-BF3A594D59F4}"/>
    <dgm:cxn modelId="{CA0019E1-ADDE-4A21-A2C6-E0824648B3A2}" type="presOf" srcId="{6A15B304-475A-49F3-97B3-4380156DE3C9}" destId="{944A2309-56EC-4217-9219-FE029A43D4B2}" srcOrd="0" destOrd="0" presId="urn:microsoft.com/office/officeart/2005/8/layout/vList2"/>
    <dgm:cxn modelId="{8E29BB50-F4BC-44B5-A34D-CFC1777EE15C}" srcId="{E8A2C571-D68A-4CE8-A3EE-A8BE2486EA85}" destId="{12B2698A-3D21-401A-9F59-53149EEA350E}" srcOrd="0" destOrd="0" parTransId="{43388A7A-EC80-46DD-AD5A-7666E53B85B6}" sibTransId="{74BF04C1-893F-4E70-97F5-C34EC74647EC}"/>
    <dgm:cxn modelId="{C3B410D5-CB57-4409-A12B-FF44685C616C}" type="presOf" srcId="{DC6873F0-C9CE-44E2-B7FD-56DEC7E7DAAB}" destId="{4D4CC176-F089-4FC5-8D4B-7EDC1CFAB529}" srcOrd="0" destOrd="0" presId="urn:microsoft.com/office/officeart/2005/8/layout/vList2"/>
    <dgm:cxn modelId="{76C7C460-604E-4426-9587-A0726664CBFF}" type="presOf" srcId="{5C07C153-5CE1-4BDC-97C8-51CC1E1E2357}" destId="{46C356EE-DBC1-4F85-862C-DC688E764052}" srcOrd="0" destOrd="0" presId="urn:microsoft.com/office/officeart/2005/8/layout/vList2"/>
    <dgm:cxn modelId="{AE76756D-6ED7-4480-9476-EB55651F9447}" srcId="{E8A2C571-D68A-4CE8-A3EE-A8BE2486EA85}" destId="{A1F03DEC-2B4F-47B1-8EAD-60635186CFE2}" srcOrd="3" destOrd="0" parTransId="{BEE6FDC4-6194-47AB-BDBE-F653DAA3D3FA}" sibTransId="{FD4E1AA7-64CC-4824-B5E2-7ABF8B9940A0}"/>
    <dgm:cxn modelId="{0E78BFB9-55D0-4E75-BA31-8A6AABC5CDC4}" type="presOf" srcId="{A1F03DEC-2B4F-47B1-8EAD-60635186CFE2}" destId="{68D0BE39-F10C-4EA1-9409-63B2C1D43FCE}" srcOrd="0" destOrd="0" presId="urn:microsoft.com/office/officeart/2005/8/layout/vList2"/>
    <dgm:cxn modelId="{42BF9932-C771-4A94-9F52-040EBE90DFA8}" type="presParOf" srcId="{CD8A34F2-6D94-4A83-ACD0-C3CBB0D89612}" destId="{A259DABB-4DED-4E46-B699-9E85239A0156}" srcOrd="0" destOrd="0" presId="urn:microsoft.com/office/officeart/2005/8/layout/vList2"/>
    <dgm:cxn modelId="{4C5494E8-8F43-46AC-A50B-32191665DF75}" type="presParOf" srcId="{CD8A34F2-6D94-4A83-ACD0-C3CBB0D89612}" destId="{485AC24F-E2B8-4926-B601-A45F21D73A54}" srcOrd="1" destOrd="0" presId="urn:microsoft.com/office/officeart/2005/8/layout/vList2"/>
    <dgm:cxn modelId="{30C8C4A3-7704-492E-8B5F-E3E15D4C0295}" type="presParOf" srcId="{CD8A34F2-6D94-4A83-ACD0-C3CBB0D89612}" destId="{46C356EE-DBC1-4F85-862C-DC688E764052}" srcOrd="2" destOrd="0" presId="urn:microsoft.com/office/officeart/2005/8/layout/vList2"/>
    <dgm:cxn modelId="{35CD83B5-5C74-41CD-B5D8-1FE08E71F4D8}" type="presParOf" srcId="{CD8A34F2-6D94-4A83-ACD0-C3CBB0D89612}" destId="{A88A0754-6F87-439F-8B2E-AFE00FE91239}" srcOrd="3" destOrd="0" presId="urn:microsoft.com/office/officeart/2005/8/layout/vList2"/>
    <dgm:cxn modelId="{10172A2C-1198-44EC-877C-9CF3CD07753C}" type="presParOf" srcId="{CD8A34F2-6D94-4A83-ACD0-C3CBB0D89612}" destId="{4D4CC176-F089-4FC5-8D4B-7EDC1CFAB529}" srcOrd="4" destOrd="0" presId="urn:microsoft.com/office/officeart/2005/8/layout/vList2"/>
    <dgm:cxn modelId="{E895D318-0FFC-426A-9CBF-1D199E59FAB7}" type="presParOf" srcId="{CD8A34F2-6D94-4A83-ACD0-C3CBB0D89612}" destId="{428665FC-A35A-4300-9B95-64BC4A521D23}" srcOrd="5" destOrd="0" presId="urn:microsoft.com/office/officeart/2005/8/layout/vList2"/>
    <dgm:cxn modelId="{DD92225D-2217-4BA1-85EA-A702E4710E0A}" type="presParOf" srcId="{CD8A34F2-6D94-4A83-ACD0-C3CBB0D89612}" destId="{68D0BE39-F10C-4EA1-9409-63B2C1D43FCE}" srcOrd="6" destOrd="0" presId="urn:microsoft.com/office/officeart/2005/8/layout/vList2"/>
    <dgm:cxn modelId="{6A157CAF-25AC-4371-8A75-975FB6A1F056}" type="presParOf" srcId="{CD8A34F2-6D94-4A83-ACD0-C3CBB0D89612}" destId="{15C00D44-81C4-4196-8A38-CB50ACB6BFE8}" srcOrd="7" destOrd="0" presId="urn:microsoft.com/office/officeart/2005/8/layout/vList2"/>
    <dgm:cxn modelId="{DD61B95E-23DB-4AA6-96A6-A4A2235F04FE}" type="presParOf" srcId="{CD8A34F2-6D94-4A83-ACD0-C3CBB0D89612}" destId="{944A2309-56EC-4217-9219-FE029A43D4B2}" srcOrd="8" destOrd="0" presId="urn:microsoft.com/office/officeart/2005/8/layout/vList2"/>
    <dgm:cxn modelId="{98F0DA71-230F-481C-9CAF-375088BF9AB7}" type="presParOf" srcId="{CD8A34F2-6D94-4A83-ACD0-C3CBB0D89612}" destId="{D43DEDE4-B905-45FE-AD21-E654FABCFA01}" srcOrd="9" destOrd="0" presId="urn:microsoft.com/office/officeart/2005/8/layout/vList2"/>
    <dgm:cxn modelId="{BE71D5F0-D7A3-49CF-9B56-79757D61A3AE}" type="presParOf" srcId="{CD8A34F2-6D94-4A83-ACD0-C3CBB0D89612}" destId="{DE807B7E-BCEC-4572-B5DE-2F652C0AA09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2364F8-6720-41F6-938E-639D8FEE839E}" type="doc">
      <dgm:prSet loTypeId="urn:microsoft.com/office/officeart/2005/8/layout/list1" loCatId="Inbo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CB8B1B3-58CD-4BF4-A9C2-213224F020CC}">
      <dgm:prSet/>
      <dgm:spPr/>
      <dgm:t>
        <a:bodyPr/>
        <a:lstStyle/>
        <a:p>
          <a:r>
            <a:rPr lang="en-US"/>
            <a:t>Original records</a:t>
          </a:r>
        </a:p>
      </dgm:t>
    </dgm:pt>
    <dgm:pt modelId="{7AFC1AA9-FAAC-45F2-BB5C-05D92A5AFE7F}" type="parTrans" cxnId="{5E54DB52-70B3-4475-8591-08EFDAE3ED54}">
      <dgm:prSet/>
      <dgm:spPr/>
      <dgm:t>
        <a:bodyPr/>
        <a:lstStyle/>
        <a:p>
          <a:endParaRPr lang="en-US"/>
        </a:p>
      </dgm:t>
    </dgm:pt>
    <dgm:pt modelId="{B0129CB3-330D-4311-B94B-5C0C62A06B67}" type="sibTrans" cxnId="{5E54DB52-70B3-4475-8591-08EFDAE3ED54}">
      <dgm:prSet/>
      <dgm:spPr/>
      <dgm:t>
        <a:bodyPr/>
        <a:lstStyle/>
        <a:p>
          <a:endParaRPr lang="en-US"/>
        </a:p>
      </dgm:t>
    </dgm:pt>
    <dgm:pt modelId="{698DA963-FA4D-45B8-B326-557E1B060D5A}">
      <dgm:prSet/>
      <dgm:spPr/>
      <dgm:t>
        <a:bodyPr/>
        <a:lstStyle/>
        <a:p>
          <a:r>
            <a:rPr lang="en-US"/>
            <a:t>May be electronic or paper</a:t>
          </a:r>
        </a:p>
      </dgm:t>
    </dgm:pt>
    <dgm:pt modelId="{462BDFEC-9358-467F-B1BA-FD44DF6C4615}" type="parTrans" cxnId="{80D7441F-4854-4988-AF0D-F55CCE75E358}">
      <dgm:prSet/>
      <dgm:spPr/>
      <dgm:t>
        <a:bodyPr/>
        <a:lstStyle/>
        <a:p>
          <a:endParaRPr lang="en-US"/>
        </a:p>
      </dgm:t>
    </dgm:pt>
    <dgm:pt modelId="{C1011C84-061D-482D-966C-67D5A9EBCE8E}" type="sibTrans" cxnId="{80D7441F-4854-4988-AF0D-F55CCE75E358}">
      <dgm:prSet/>
      <dgm:spPr/>
      <dgm:t>
        <a:bodyPr/>
        <a:lstStyle/>
        <a:p>
          <a:endParaRPr lang="en-US"/>
        </a:p>
      </dgm:t>
    </dgm:pt>
    <dgm:pt modelId="{EE60C7F0-4D62-4EAA-BEAB-F971C41A001F}">
      <dgm:prSet/>
      <dgm:spPr/>
      <dgm:t>
        <a:bodyPr/>
        <a:lstStyle/>
        <a:p>
          <a:r>
            <a:rPr lang="en-US" baseline="0" dirty="0"/>
            <a:t>Forms created by the site to collect data; correlate to EDC</a:t>
          </a:r>
          <a:endParaRPr lang="en-US" dirty="0"/>
        </a:p>
      </dgm:t>
    </dgm:pt>
    <dgm:pt modelId="{3EBB9C8B-310C-4B4A-8184-E3509B7E4D69}" type="parTrans" cxnId="{9BEBD811-4483-4016-A2B7-F56775A729F8}">
      <dgm:prSet/>
      <dgm:spPr/>
      <dgm:t>
        <a:bodyPr/>
        <a:lstStyle/>
        <a:p>
          <a:endParaRPr lang="en-US"/>
        </a:p>
      </dgm:t>
    </dgm:pt>
    <dgm:pt modelId="{6D53A0D9-8DB0-47C6-AA57-8C091E2BBE62}" type="sibTrans" cxnId="{9BEBD811-4483-4016-A2B7-F56775A729F8}">
      <dgm:prSet/>
      <dgm:spPr/>
      <dgm:t>
        <a:bodyPr/>
        <a:lstStyle/>
        <a:p>
          <a:endParaRPr lang="en-US"/>
        </a:p>
      </dgm:t>
    </dgm:pt>
    <dgm:pt modelId="{5BD395BF-2060-447E-B8E2-1B471A847FE9}">
      <dgm:prSet/>
      <dgm:spPr/>
      <dgm:t>
        <a:bodyPr/>
        <a:lstStyle/>
        <a:p>
          <a:r>
            <a:rPr lang="en-US" baseline="0"/>
            <a:t>Medical records from various encounters including lab, pharmacy and others</a:t>
          </a:r>
          <a:endParaRPr lang="en-US"/>
        </a:p>
      </dgm:t>
    </dgm:pt>
    <dgm:pt modelId="{554C2728-324E-4EB4-97CC-CC73DA026F32}" type="parTrans" cxnId="{38CDB16F-A19E-4235-A76E-4710D63E8AC8}">
      <dgm:prSet/>
      <dgm:spPr/>
      <dgm:t>
        <a:bodyPr/>
        <a:lstStyle/>
        <a:p>
          <a:endParaRPr lang="en-US"/>
        </a:p>
      </dgm:t>
    </dgm:pt>
    <dgm:pt modelId="{18459BB1-0CE0-4773-97B2-B169518BBB6B}" type="sibTrans" cxnId="{38CDB16F-A19E-4235-A76E-4710D63E8AC8}">
      <dgm:prSet/>
      <dgm:spPr/>
      <dgm:t>
        <a:bodyPr/>
        <a:lstStyle/>
        <a:p>
          <a:endParaRPr lang="en-US"/>
        </a:p>
      </dgm:t>
    </dgm:pt>
    <dgm:pt modelId="{27A7C818-9F5B-4D73-957F-49518E950B94}">
      <dgm:prSet/>
      <dgm:spPr/>
      <dgm:t>
        <a:bodyPr/>
        <a:lstStyle/>
        <a:p>
          <a:r>
            <a:rPr lang="en-US" baseline="0" dirty="0"/>
            <a:t>Progress notes from an encounter or phone call</a:t>
          </a:r>
          <a:endParaRPr lang="en-US" dirty="0"/>
        </a:p>
      </dgm:t>
    </dgm:pt>
    <dgm:pt modelId="{1537A5DC-2AE2-4659-B1EA-FF15138B930B}" type="parTrans" cxnId="{76C45448-F517-4EE4-B8C7-207D68319193}">
      <dgm:prSet/>
      <dgm:spPr/>
      <dgm:t>
        <a:bodyPr/>
        <a:lstStyle/>
        <a:p>
          <a:endParaRPr lang="en-US"/>
        </a:p>
      </dgm:t>
    </dgm:pt>
    <dgm:pt modelId="{DE98D56F-6D66-4221-B077-9888D3BD113E}" type="sibTrans" cxnId="{76C45448-F517-4EE4-B8C7-207D68319193}">
      <dgm:prSet/>
      <dgm:spPr/>
      <dgm:t>
        <a:bodyPr/>
        <a:lstStyle/>
        <a:p>
          <a:endParaRPr lang="en-US"/>
        </a:p>
      </dgm:t>
    </dgm:pt>
    <dgm:pt modelId="{E47C25B5-EFD9-4E57-97AE-E3F3DEB75FAE}">
      <dgm:prSet/>
      <dgm:spPr/>
      <dgm:t>
        <a:bodyPr/>
        <a:lstStyle/>
        <a:p>
          <a:r>
            <a:rPr lang="en-US" baseline="0" dirty="0"/>
            <a:t>Telephone scripts with responses</a:t>
          </a:r>
          <a:endParaRPr lang="en-US" dirty="0"/>
        </a:p>
      </dgm:t>
    </dgm:pt>
    <dgm:pt modelId="{CF072664-66A2-42F2-A4ED-DF6C71149B28}" type="parTrans" cxnId="{87663573-5B3D-46C1-8127-B1A6A99AAA87}">
      <dgm:prSet/>
      <dgm:spPr/>
      <dgm:t>
        <a:bodyPr/>
        <a:lstStyle/>
        <a:p>
          <a:endParaRPr lang="en-US"/>
        </a:p>
      </dgm:t>
    </dgm:pt>
    <dgm:pt modelId="{EE1C6343-E5EC-44D1-85D6-F62A77DFB64F}" type="sibTrans" cxnId="{87663573-5B3D-46C1-8127-B1A6A99AAA87}">
      <dgm:prSet/>
      <dgm:spPr/>
      <dgm:t>
        <a:bodyPr/>
        <a:lstStyle/>
        <a:p>
          <a:endParaRPr lang="en-US"/>
        </a:p>
      </dgm:t>
    </dgm:pt>
    <dgm:pt modelId="{B53F6E15-E6F2-43A8-91D6-5C1628DD753A}">
      <dgm:prSet/>
      <dgm:spPr/>
      <dgm:t>
        <a:bodyPr/>
        <a:lstStyle/>
        <a:p>
          <a:r>
            <a:rPr lang="en-US" baseline="0" dirty="0"/>
            <a:t>X-rays</a:t>
          </a:r>
          <a:endParaRPr lang="en-US" dirty="0"/>
        </a:p>
      </dgm:t>
    </dgm:pt>
    <dgm:pt modelId="{2CD0B3BC-7819-4F0D-B683-E1B87FB38397}" type="parTrans" cxnId="{D1B44D02-07DB-45DB-9057-79571ADB062C}">
      <dgm:prSet/>
      <dgm:spPr/>
      <dgm:t>
        <a:bodyPr/>
        <a:lstStyle/>
        <a:p>
          <a:endParaRPr lang="en-US"/>
        </a:p>
      </dgm:t>
    </dgm:pt>
    <dgm:pt modelId="{E584A1B7-7A52-4783-BFCF-8DB163F600FA}" type="sibTrans" cxnId="{D1B44D02-07DB-45DB-9057-79571ADB062C}">
      <dgm:prSet/>
      <dgm:spPr/>
      <dgm:t>
        <a:bodyPr/>
        <a:lstStyle/>
        <a:p>
          <a:endParaRPr lang="en-US"/>
        </a:p>
      </dgm:t>
    </dgm:pt>
    <dgm:pt modelId="{91BF9A36-4674-42F7-A803-28A52ABFA71E}">
      <dgm:prSet/>
      <dgm:spPr/>
      <dgm:t>
        <a:bodyPr/>
        <a:lstStyle/>
        <a:p>
          <a:r>
            <a:rPr lang="en-US" baseline="0" dirty="0"/>
            <a:t>Print off’s from electronic devices</a:t>
          </a:r>
          <a:endParaRPr lang="en-US" dirty="0"/>
        </a:p>
      </dgm:t>
    </dgm:pt>
    <dgm:pt modelId="{91300DA8-FA99-41EB-9837-478DBC8703C0}" type="parTrans" cxnId="{5AA8ED8C-AD5E-4381-8B1D-C277B1E6F6D0}">
      <dgm:prSet/>
      <dgm:spPr/>
      <dgm:t>
        <a:bodyPr/>
        <a:lstStyle/>
        <a:p>
          <a:endParaRPr lang="en-US"/>
        </a:p>
      </dgm:t>
    </dgm:pt>
    <dgm:pt modelId="{500EDA85-A992-4344-883D-7A0FDC91EE28}" type="sibTrans" cxnId="{5AA8ED8C-AD5E-4381-8B1D-C277B1E6F6D0}">
      <dgm:prSet/>
      <dgm:spPr/>
      <dgm:t>
        <a:bodyPr/>
        <a:lstStyle/>
        <a:p>
          <a:endParaRPr lang="en-US"/>
        </a:p>
      </dgm:t>
    </dgm:pt>
    <dgm:pt modelId="{C06CADEC-7CD6-4F1D-AB70-E031F5BEBFD6}" type="pres">
      <dgm:prSet presAssocID="{852364F8-6720-41F6-938E-639D8FEE839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92168F-6B57-47C6-95F3-D89E175DE98F}" type="pres">
      <dgm:prSet presAssocID="{FCB8B1B3-58CD-4BF4-A9C2-213224F020CC}" presName="parentLin" presStyleCnt="0"/>
      <dgm:spPr/>
    </dgm:pt>
    <dgm:pt modelId="{E8E3450C-4EAA-4F09-9022-9D194A317AA8}" type="pres">
      <dgm:prSet presAssocID="{FCB8B1B3-58CD-4BF4-A9C2-213224F020CC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78888F6B-3B53-4698-8459-977308607BB1}" type="pres">
      <dgm:prSet presAssocID="{FCB8B1B3-58CD-4BF4-A9C2-213224F020C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AE1CB5-E420-4B30-9025-C305A96DE6A9}" type="pres">
      <dgm:prSet presAssocID="{FCB8B1B3-58CD-4BF4-A9C2-213224F020CC}" presName="negativeSpace" presStyleCnt="0"/>
      <dgm:spPr/>
    </dgm:pt>
    <dgm:pt modelId="{29C99C3A-BE5C-4963-880F-7D9EB74E88B6}" type="pres">
      <dgm:prSet presAssocID="{FCB8B1B3-58CD-4BF4-A9C2-213224F020CC}" presName="childText" presStyleLbl="conFgAcc1" presStyleIdx="0" presStyleCnt="2">
        <dgm:presLayoutVars>
          <dgm:bulletEnabled val="1"/>
        </dgm:presLayoutVars>
      </dgm:prSet>
      <dgm:spPr/>
    </dgm:pt>
    <dgm:pt modelId="{ACBB8A53-F395-439C-A429-A28AC2D59AEA}" type="pres">
      <dgm:prSet presAssocID="{B0129CB3-330D-4311-B94B-5C0C62A06B67}" presName="spaceBetweenRectangles" presStyleCnt="0"/>
      <dgm:spPr/>
    </dgm:pt>
    <dgm:pt modelId="{5540B6AF-7812-4C49-A67B-0765CA7EBE08}" type="pres">
      <dgm:prSet presAssocID="{698DA963-FA4D-45B8-B326-557E1B060D5A}" presName="parentLin" presStyleCnt="0"/>
      <dgm:spPr/>
    </dgm:pt>
    <dgm:pt modelId="{DE5E6B82-9DF2-4A08-AD7C-114D907A87A1}" type="pres">
      <dgm:prSet presAssocID="{698DA963-FA4D-45B8-B326-557E1B060D5A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86017DF-E950-47B1-9327-FE28D10CC61E}" type="pres">
      <dgm:prSet presAssocID="{698DA963-FA4D-45B8-B326-557E1B060D5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6FCE34-3DA9-4A58-B332-1F0CC0B52B6E}" type="pres">
      <dgm:prSet presAssocID="{698DA963-FA4D-45B8-B326-557E1B060D5A}" presName="negativeSpace" presStyleCnt="0"/>
      <dgm:spPr/>
    </dgm:pt>
    <dgm:pt modelId="{073B1CC3-9124-4A1B-ABDD-D31A6736BE17}" type="pres">
      <dgm:prSet presAssocID="{698DA963-FA4D-45B8-B326-557E1B060D5A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CDB16F-A19E-4235-A76E-4710D63E8AC8}" srcId="{698DA963-FA4D-45B8-B326-557E1B060D5A}" destId="{5BD395BF-2060-447E-B8E2-1B471A847FE9}" srcOrd="1" destOrd="0" parTransId="{554C2728-324E-4EB4-97CC-CC73DA026F32}" sibTransId="{18459BB1-0CE0-4773-97B2-B169518BBB6B}"/>
    <dgm:cxn modelId="{5E54DB52-70B3-4475-8591-08EFDAE3ED54}" srcId="{852364F8-6720-41F6-938E-639D8FEE839E}" destId="{FCB8B1B3-58CD-4BF4-A9C2-213224F020CC}" srcOrd="0" destOrd="0" parTransId="{7AFC1AA9-FAAC-45F2-BB5C-05D92A5AFE7F}" sibTransId="{B0129CB3-330D-4311-B94B-5C0C62A06B67}"/>
    <dgm:cxn modelId="{76C45448-F517-4EE4-B8C7-207D68319193}" srcId="{698DA963-FA4D-45B8-B326-557E1B060D5A}" destId="{27A7C818-9F5B-4D73-957F-49518E950B94}" srcOrd="2" destOrd="0" parTransId="{1537A5DC-2AE2-4659-B1EA-FF15138B930B}" sibTransId="{DE98D56F-6D66-4221-B077-9888D3BD113E}"/>
    <dgm:cxn modelId="{5AA8ED8C-AD5E-4381-8B1D-C277B1E6F6D0}" srcId="{698DA963-FA4D-45B8-B326-557E1B060D5A}" destId="{91BF9A36-4674-42F7-A803-28A52ABFA71E}" srcOrd="5" destOrd="0" parTransId="{91300DA8-FA99-41EB-9837-478DBC8703C0}" sibTransId="{500EDA85-A992-4344-883D-7A0FDC91EE28}"/>
    <dgm:cxn modelId="{419AD249-EE3A-46DC-9478-B4728BD11B63}" type="presOf" srcId="{B53F6E15-E6F2-43A8-91D6-5C1628DD753A}" destId="{073B1CC3-9124-4A1B-ABDD-D31A6736BE17}" srcOrd="0" destOrd="4" presId="urn:microsoft.com/office/officeart/2005/8/layout/list1"/>
    <dgm:cxn modelId="{E81444CA-FBD3-410A-A193-8BA825415FEE}" type="presOf" srcId="{27A7C818-9F5B-4D73-957F-49518E950B94}" destId="{073B1CC3-9124-4A1B-ABDD-D31A6736BE17}" srcOrd="0" destOrd="2" presId="urn:microsoft.com/office/officeart/2005/8/layout/list1"/>
    <dgm:cxn modelId="{65F5F5F2-807C-4234-9132-E024255943C9}" type="presOf" srcId="{FCB8B1B3-58CD-4BF4-A9C2-213224F020CC}" destId="{E8E3450C-4EAA-4F09-9022-9D194A317AA8}" srcOrd="0" destOrd="0" presId="urn:microsoft.com/office/officeart/2005/8/layout/list1"/>
    <dgm:cxn modelId="{46C73C6E-300C-4AB9-89E6-067FF14B7038}" type="presOf" srcId="{5BD395BF-2060-447E-B8E2-1B471A847FE9}" destId="{073B1CC3-9124-4A1B-ABDD-D31A6736BE17}" srcOrd="0" destOrd="1" presId="urn:microsoft.com/office/officeart/2005/8/layout/list1"/>
    <dgm:cxn modelId="{A35CD14D-93D9-438A-8097-90B2E39BF1BD}" type="presOf" srcId="{698DA963-FA4D-45B8-B326-557E1B060D5A}" destId="{DE5E6B82-9DF2-4A08-AD7C-114D907A87A1}" srcOrd="0" destOrd="0" presId="urn:microsoft.com/office/officeart/2005/8/layout/list1"/>
    <dgm:cxn modelId="{D1B44D02-07DB-45DB-9057-79571ADB062C}" srcId="{698DA963-FA4D-45B8-B326-557E1B060D5A}" destId="{B53F6E15-E6F2-43A8-91D6-5C1628DD753A}" srcOrd="4" destOrd="0" parTransId="{2CD0B3BC-7819-4F0D-B683-E1B87FB38397}" sibTransId="{E584A1B7-7A52-4783-BFCF-8DB163F600FA}"/>
    <dgm:cxn modelId="{567B87B3-D86D-4904-8FE1-DE78D4BCE56E}" type="presOf" srcId="{698DA963-FA4D-45B8-B326-557E1B060D5A}" destId="{286017DF-E950-47B1-9327-FE28D10CC61E}" srcOrd="1" destOrd="0" presId="urn:microsoft.com/office/officeart/2005/8/layout/list1"/>
    <dgm:cxn modelId="{9BEBD811-4483-4016-A2B7-F56775A729F8}" srcId="{698DA963-FA4D-45B8-B326-557E1B060D5A}" destId="{EE60C7F0-4D62-4EAA-BEAB-F971C41A001F}" srcOrd="0" destOrd="0" parTransId="{3EBB9C8B-310C-4B4A-8184-E3509B7E4D69}" sibTransId="{6D53A0D9-8DB0-47C6-AA57-8C091E2BBE62}"/>
    <dgm:cxn modelId="{5C39BA81-3D84-4622-ADE0-DB35EF8A7250}" type="presOf" srcId="{EE60C7F0-4D62-4EAA-BEAB-F971C41A001F}" destId="{073B1CC3-9124-4A1B-ABDD-D31A6736BE17}" srcOrd="0" destOrd="0" presId="urn:microsoft.com/office/officeart/2005/8/layout/list1"/>
    <dgm:cxn modelId="{87663573-5B3D-46C1-8127-B1A6A99AAA87}" srcId="{698DA963-FA4D-45B8-B326-557E1B060D5A}" destId="{E47C25B5-EFD9-4E57-97AE-E3F3DEB75FAE}" srcOrd="3" destOrd="0" parTransId="{CF072664-66A2-42F2-A4ED-DF6C71149B28}" sibTransId="{EE1C6343-E5EC-44D1-85D6-F62A77DFB64F}"/>
    <dgm:cxn modelId="{0341C768-3FDC-41B6-BA4E-7E835303C29F}" type="presOf" srcId="{FCB8B1B3-58CD-4BF4-A9C2-213224F020CC}" destId="{78888F6B-3B53-4698-8459-977308607BB1}" srcOrd="1" destOrd="0" presId="urn:microsoft.com/office/officeart/2005/8/layout/list1"/>
    <dgm:cxn modelId="{BC328DEE-0337-41BD-ABD7-0BE4F7FC9E6A}" type="presOf" srcId="{852364F8-6720-41F6-938E-639D8FEE839E}" destId="{C06CADEC-7CD6-4F1D-AB70-E031F5BEBFD6}" srcOrd="0" destOrd="0" presId="urn:microsoft.com/office/officeart/2005/8/layout/list1"/>
    <dgm:cxn modelId="{80D7441F-4854-4988-AF0D-F55CCE75E358}" srcId="{852364F8-6720-41F6-938E-639D8FEE839E}" destId="{698DA963-FA4D-45B8-B326-557E1B060D5A}" srcOrd="1" destOrd="0" parTransId="{462BDFEC-9358-467F-B1BA-FD44DF6C4615}" sibTransId="{C1011C84-061D-482D-966C-67D5A9EBCE8E}"/>
    <dgm:cxn modelId="{1F1E0225-77FC-41B2-BA6D-8603A946FA65}" type="presOf" srcId="{91BF9A36-4674-42F7-A803-28A52ABFA71E}" destId="{073B1CC3-9124-4A1B-ABDD-D31A6736BE17}" srcOrd="0" destOrd="5" presId="urn:microsoft.com/office/officeart/2005/8/layout/list1"/>
    <dgm:cxn modelId="{6B48D85E-A116-4B8A-823C-33BCB397E4EB}" type="presOf" srcId="{E47C25B5-EFD9-4E57-97AE-E3F3DEB75FAE}" destId="{073B1CC3-9124-4A1B-ABDD-D31A6736BE17}" srcOrd="0" destOrd="3" presId="urn:microsoft.com/office/officeart/2005/8/layout/list1"/>
    <dgm:cxn modelId="{77589F6D-5DCD-439C-8BA9-ECEA3BE84114}" type="presParOf" srcId="{C06CADEC-7CD6-4F1D-AB70-E031F5BEBFD6}" destId="{FA92168F-6B57-47C6-95F3-D89E175DE98F}" srcOrd="0" destOrd="0" presId="urn:microsoft.com/office/officeart/2005/8/layout/list1"/>
    <dgm:cxn modelId="{1794919B-CE1D-40F8-BF95-509CB60F2573}" type="presParOf" srcId="{FA92168F-6B57-47C6-95F3-D89E175DE98F}" destId="{E8E3450C-4EAA-4F09-9022-9D194A317AA8}" srcOrd="0" destOrd="0" presId="urn:microsoft.com/office/officeart/2005/8/layout/list1"/>
    <dgm:cxn modelId="{684D4DAB-CBB0-47CB-B1C1-74D25E26B60C}" type="presParOf" srcId="{FA92168F-6B57-47C6-95F3-D89E175DE98F}" destId="{78888F6B-3B53-4698-8459-977308607BB1}" srcOrd="1" destOrd="0" presId="urn:microsoft.com/office/officeart/2005/8/layout/list1"/>
    <dgm:cxn modelId="{D240B78E-EC25-40FC-AE20-618C5CBC7A05}" type="presParOf" srcId="{C06CADEC-7CD6-4F1D-AB70-E031F5BEBFD6}" destId="{CBAE1CB5-E420-4B30-9025-C305A96DE6A9}" srcOrd="1" destOrd="0" presId="urn:microsoft.com/office/officeart/2005/8/layout/list1"/>
    <dgm:cxn modelId="{61336956-8D8A-4CA5-930E-724FF509B6F6}" type="presParOf" srcId="{C06CADEC-7CD6-4F1D-AB70-E031F5BEBFD6}" destId="{29C99C3A-BE5C-4963-880F-7D9EB74E88B6}" srcOrd="2" destOrd="0" presId="urn:microsoft.com/office/officeart/2005/8/layout/list1"/>
    <dgm:cxn modelId="{AB31C382-6EE3-4F5E-8C67-798214FE638D}" type="presParOf" srcId="{C06CADEC-7CD6-4F1D-AB70-E031F5BEBFD6}" destId="{ACBB8A53-F395-439C-A429-A28AC2D59AEA}" srcOrd="3" destOrd="0" presId="urn:microsoft.com/office/officeart/2005/8/layout/list1"/>
    <dgm:cxn modelId="{7625FDCC-23ED-412F-AAAD-4EE2322ED8D3}" type="presParOf" srcId="{C06CADEC-7CD6-4F1D-AB70-E031F5BEBFD6}" destId="{5540B6AF-7812-4C49-A67B-0765CA7EBE08}" srcOrd="4" destOrd="0" presId="urn:microsoft.com/office/officeart/2005/8/layout/list1"/>
    <dgm:cxn modelId="{83E1F8CA-9DF4-4192-9FAC-F2D42FF699FD}" type="presParOf" srcId="{5540B6AF-7812-4C49-A67B-0765CA7EBE08}" destId="{DE5E6B82-9DF2-4A08-AD7C-114D907A87A1}" srcOrd="0" destOrd="0" presId="urn:microsoft.com/office/officeart/2005/8/layout/list1"/>
    <dgm:cxn modelId="{57CA662F-9786-46EB-95BC-40CA4E8541C9}" type="presParOf" srcId="{5540B6AF-7812-4C49-A67B-0765CA7EBE08}" destId="{286017DF-E950-47B1-9327-FE28D10CC61E}" srcOrd="1" destOrd="0" presId="urn:microsoft.com/office/officeart/2005/8/layout/list1"/>
    <dgm:cxn modelId="{7556FD54-A558-4F38-AEC6-B400071D4A37}" type="presParOf" srcId="{C06CADEC-7CD6-4F1D-AB70-E031F5BEBFD6}" destId="{536FCE34-3DA9-4A58-B332-1F0CC0B52B6E}" srcOrd="5" destOrd="0" presId="urn:microsoft.com/office/officeart/2005/8/layout/list1"/>
    <dgm:cxn modelId="{06471F8A-A549-4F9F-93B9-6707FB386F8B}" type="presParOf" srcId="{C06CADEC-7CD6-4F1D-AB70-E031F5BEBFD6}" destId="{073B1CC3-9124-4A1B-ABDD-D31A6736BE1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DC5761-9CD7-4927-A3DB-CEEBBCE03F9F}" type="doc">
      <dgm:prSet loTypeId="urn:microsoft.com/office/officeart/2005/8/layout/chevron1" loCatId="Inbo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854A978-D1CF-4672-91A4-7ADD5EADE17A}">
      <dgm:prSet/>
      <dgm:spPr/>
      <dgm:t>
        <a:bodyPr/>
        <a:lstStyle/>
        <a:p>
          <a:r>
            <a:rPr lang="en-US"/>
            <a:t>Eligibility criteria could not be confirmed</a:t>
          </a:r>
        </a:p>
      </dgm:t>
    </dgm:pt>
    <dgm:pt modelId="{4ACC784F-4125-4EEC-9926-28EDD198AB46}" type="parTrans" cxnId="{B503A6EF-08F9-450A-AF53-C602B0FACD5D}">
      <dgm:prSet/>
      <dgm:spPr/>
      <dgm:t>
        <a:bodyPr/>
        <a:lstStyle/>
        <a:p>
          <a:endParaRPr lang="en-US"/>
        </a:p>
      </dgm:t>
    </dgm:pt>
    <dgm:pt modelId="{D6944189-A439-46C9-A8B8-4238E744EA2B}" type="sibTrans" cxnId="{B503A6EF-08F9-450A-AF53-C602B0FACD5D}">
      <dgm:prSet/>
      <dgm:spPr/>
      <dgm:t>
        <a:bodyPr/>
        <a:lstStyle/>
        <a:p>
          <a:endParaRPr lang="en-US"/>
        </a:p>
      </dgm:t>
    </dgm:pt>
    <dgm:pt modelId="{7E00EF85-62B3-439C-9DAE-3410C575CA5C}">
      <dgm:prSet/>
      <dgm:spPr/>
      <dgm:t>
        <a:bodyPr/>
        <a:lstStyle/>
        <a:p>
          <a:r>
            <a:rPr lang="en-US" baseline="0"/>
            <a:t>Certified copies?  Specifically reference source you are using</a:t>
          </a:r>
          <a:endParaRPr lang="en-US"/>
        </a:p>
      </dgm:t>
    </dgm:pt>
    <dgm:pt modelId="{0800CB1A-0A7D-4569-BEE0-11C06833D9B6}" type="parTrans" cxnId="{4AE91D7E-FB62-47D2-833C-D49BAB46EB52}">
      <dgm:prSet/>
      <dgm:spPr/>
      <dgm:t>
        <a:bodyPr/>
        <a:lstStyle/>
        <a:p>
          <a:endParaRPr lang="en-US"/>
        </a:p>
      </dgm:t>
    </dgm:pt>
    <dgm:pt modelId="{38ED0049-F5B7-46EC-9560-3FF26179FDE7}" type="sibTrans" cxnId="{4AE91D7E-FB62-47D2-833C-D49BAB46EB52}">
      <dgm:prSet/>
      <dgm:spPr/>
      <dgm:t>
        <a:bodyPr/>
        <a:lstStyle/>
        <a:p>
          <a:endParaRPr lang="en-US"/>
        </a:p>
      </dgm:t>
    </dgm:pt>
    <dgm:pt modelId="{663EA410-BDB1-40AB-998A-9A62E0F89CB0}">
      <dgm:prSet/>
      <dgm:spPr/>
      <dgm:t>
        <a:bodyPr/>
        <a:lstStyle/>
        <a:p>
          <a:r>
            <a:rPr lang="en-US"/>
            <a:t>Clinical significance not clearly documented </a:t>
          </a:r>
        </a:p>
      </dgm:t>
    </dgm:pt>
    <dgm:pt modelId="{CC8B4A41-6C77-4792-80BE-076067D04464}" type="parTrans" cxnId="{15312D52-D2B0-40E1-9430-1DF98F7062DE}">
      <dgm:prSet/>
      <dgm:spPr/>
      <dgm:t>
        <a:bodyPr/>
        <a:lstStyle/>
        <a:p>
          <a:endParaRPr lang="en-US"/>
        </a:p>
      </dgm:t>
    </dgm:pt>
    <dgm:pt modelId="{9880E683-5808-4DAA-A9F3-EB7C91915CDD}" type="sibTrans" cxnId="{15312D52-D2B0-40E1-9430-1DF98F7062DE}">
      <dgm:prSet/>
      <dgm:spPr/>
      <dgm:t>
        <a:bodyPr/>
        <a:lstStyle/>
        <a:p>
          <a:endParaRPr lang="en-US"/>
        </a:p>
      </dgm:t>
    </dgm:pt>
    <dgm:pt modelId="{41D63736-628C-449F-9CD2-AF497DFC2BB5}">
      <dgm:prSet/>
      <dgm:spPr/>
      <dgm:t>
        <a:bodyPr/>
        <a:lstStyle/>
        <a:p>
          <a:r>
            <a:rPr lang="en-US" baseline="0" dirty="0"/>
            <a:t>Generation of data comes responsibility</a:t>
          </a:r>
          <a:endParaRPr lang="en-US" dirty="0"/>
        </a:p>
      </dgm:t>
    </dgm:pt>
    <dgm:pt modelId="{8E116B8A-46D2-4CE8-87E5-5787370D2ABC}" type="parTrans" cxnId="{7CD63855-DEF5-487F-A350-7623D8F8C320}">
      <dgm:prSet/>
      <dgm:spPr/>
      <dgm:t>
        <a:bodyPr/>
        <a:lstStyle/>
        <a:p>
          <a:endParaRPr lang="en-US"/>
        </a:p>
      </dgm:t>
    </dgm:pt>
    <dgm:pt modelId="{35ED903D-F42C-4784-AC62-EBD037C5E6C1}" type="sibTrans" cxnId="{7CD63855-DEF5-487F-A350-7623D8F8C320}">
      <dgm:prSet/>
      <dgm:spPr/>
      <dgm:t>
        <a:bodyPr/>
        <a:lstStyle/>
        <a:p>
          <a:endParaRPr lang="en-US"/>
        </a:p>
      </dgm:t>
    </dgm:pt>
    <dgm:pt modelId="{CAE43A91-AE48-4E27-8CC9-BDB42D30950B}">
      <dgm:prSet/>
      <dgm:spPr/>
      <dgm:t>
        <a:bodyPr/>
        <a:lstStyle/>
        <a:p>
          <a:r>
            <a:rPr lang="en-US" baseline="0" dirty="0"/>
            <a:t>What happened then?</a:t>
          </a:r>
          <a:endParaRPr lang="en-US" dirty="0"/>
        </a:p>
      </dgm:t>
    </dgm:pt>
    <dgm:pt modelId="{008B9CFA-5A30-47BF-8771-6ADD4ED847DA}" type="parTrans" cxnId="{00B67A9B-CD61-4DD7-B67F-F79443A66F55}">
      <dgm:prSet/>
      <dgm:spPr/>
      <dgm:t>
        <a:bodyPr/>
        <a:lstStyle/>
        <a:p>
          <a:endParaRPr lang="en-US"/>
        </a:p>
      </dgm:t>
    </dgm:pt>
    <dgm:pt modelId="{01C38FD6-117D-4AB1-80ED-CAE06AE22436}" type="sibTrans" cxnId="{00B67A9B-CD61-4DD7-B67F-F79443A66F55}">
      <dgm:prSet/>
      <dgm:spPr/>
      <dgm:t>
        <a:bodyPr/>
        <a:lstStyle/>
        <a:p>
          <a:endParaRPr lang="en-US"/>
        </a:p>
      </dgm:t>
    </dgm:pt>
    <dgm:pt modelId="{4EA39F2A-7AC2-4069-9938-E37CA659ECA6}">
      <dgm:prSet/>
      <dgm:spPr/>
      <dgm:t>
        <a:bodyPr/>
        <a:lstStyle/>
        <a:p>
          <a:r>
            <a:rPr lang="en-US"/>
            <a:t>Multiple documents conflict on the same data point</a:t>
          </a:r>
        </a:p>
      </dgm:t>
    </dgm:pt>
    <dgm:pt modelId="{7B6DB20D-A658-44E8-BD9E-27D75E8B1457}" type="parTrans" cxnId="{3C562B36-DFD8-44AC-B1BE-2F08C577B2B1}">
      <dgm:prSet/>
      <dgm:spPr/>
      <dgm:t>
        <a:bodyPr/>
        <a:lstStyle/>
        <a:p>
          <a:endParaRPr lang="en-US"/>
        </a:p>
      </dgm:t>
    </dgm:pt>
    <dgm:pt modelId="{13545012-D975-4013-9A7F-5A75C0F13C9A}" type="sibTrans" cxnId="{3C562B36-DFD8-44AC-B1BE-2F08C577B2B1}">
      <dgm:prSet/>
      <dgm:spPr/>
      <dgm:t>
        <a:bodyPr/>
        <a:lstStyle/>
        <a:p>
          <a:endParaRPr lang="en-US"/>
        </a:p>
      </dgm:t>
    </dgm:pt>
    <dgm:pt modelId="{A76974EF-F140-429D-9A99-5CA46A9CDBFA}">
      <dgm:prSet/>
      <dgm:spPr/>
      <dgm:t>
        <a:bodyPr/>
        <a:lstStyle/>
        <a:p>
          <a:r>
            <a:rPr lang="en-US" baseline="0" dirty="0"/>
            <a:t>Clearly ID the source you are using</a:t>
          </a:r>
          <a:endParaRPr lang="en-US" dirty="0"/>
        </a:p>
      </dgm:t>
    </dgm:pt>
    <dgm:pt modelId="{47D0AC5C-6D38-424C-A630-AA7F07E1A6A1}" type="parTrans" cxnId="{4D910250-8EB5-4A25-81E5-1CFDE7DE181A}">
      <dgm:prSet/>
      <dgm:spPr/>
      <dgm:t>
        <a:bodyPr/>
        <a:lstStyle/>
        <a:p>
          <a:endParaRPr lang="en-US"/>
        </a:p>
      </dgm:t>
    </dgm:pt>
    <dgm:pt modelId="{7FF288E2-68EF-4779-90B4-D928956B0C8E}" type="sibTrans" cxnId="{4D910250-8EB5-4A25-81E5-1CFDE7DE181A}">
      <dgm:prSet/>
      <dgm:spPr/>
      <dgm:t>
        <a:bodyPr/>
        <a:lstStyle/>
        <a:p>
          <a:endParaRPr lang="en-US"/>
        </a:p>
      </dgm:t>
    </dgm:pt>
    <dgm:pt modelId="{E1C909A6-CCDB-4F26-91FE-857C16850AA2}">
      <dgm:prSet/>
      <dgm:spPr/>
      <dgm:t>
        <a:bodyPr/>
        <a:lstStyle/>
        <a:p>
          <a:r>
            <a:rPr lang="en-US"/>
            <a:t>Numerous AE’s not reported</a:t>
          </a:r>
        </a:p>
      </dgm:t>
    </dgm:pt>
    <dgm:pt modelId="{7C9E524E-7F74-4B03-9D49-0EDB351C6416}" type="parTrans" cxnId="{8D39FE64-E870-4B33-B090-24F4A4A49ED4}">
      <dgm:prSet/>
      <dgm:spPr/>
      <dgm:t>
        <a:bodyPr/>
        <a:lstStyle/>
        <a:p>
          <a:endParaRPr lang="en-US"/>
        </a:p>
      </dgm:t>
    </dgm:pt>
    <dgm:pt modelId="{4B7133EA-08C2-482B-A1A4-2DB9EB7F6222}" type="sibTrans" cxnId="{8D39FE64-E870-4B33-B090-24F4A4A49ED4}">
      <dgm:prSet/>
      <dgm:spPr/>
      <dgm:t>
        <a:bodyPr/>
        <a:lstStyle/>
        <a:p>
          <a:endParaRPr lang="en-US"/>
        </a:p>
      </dgm:t>
    </dgm:pt>
    <dgm:pt modelId="{EE223408-9F22-427D-A11C-88B648BFECFC}">
      <dgm:prSet/>
      <dgm:spPr/>
      <dgm:t>
        <a:bodyPr/>
        <a:lstStyle/>
        <a:p>
          <a:r>
            <a:rPr lang="en-US" baseline="0" dirty="0"/>
            <a:t>Visit to the doctor?  = new diagnosis = AE</a:t>
          </a:r>
          <a:endParaRPr lang="en-US" dirty="0"/>
        </a:p>
      </dgm:t>
    </dgm:pt>
    <dgm:pt modelId="{68C8714C-D581-42D0-AA8B-CE1289EC2E15}" type="parTrans" cxnId="{A1E205CC-8156-4236-A957-02F2B7EBA6EE}">
      <dgm:prSet/>
      <dgm:spPr/>
      <dgm:t>
        <a:bodyPr/>
        <a:lstStyle/>
        <a:p>
          <a:endParaRPr lang="en-US"/>
        </a:p>
      </dgm:t>
    </dgm:pt>
    <dgm:pt modelId="{0CFEF42B-80F0-403D-A4B1-7B755F5E03BB}" type="sibTrans" cxnId="{A1E205CC-8156-4236-A957-02F2B7EBA6EE}">
      <dgm:prSet/>
      <dgm:spPr/>
      <dgm:t>
        <a:bodyPr/>
        <a:lstStyle/>
        <a:p>
          <a:endParaRPr lang="en-US"/>
        </a:p>
      </dgm:t>
    </dgm:pt>
    <dgm:pt modelId="{68DC7F23-1C4B-43AE-941C-9ADBD8CEB7E6}">
      <dgm:prSet/>
      <dgm:spPr/>
      <dgm:t>
        <a:bodyPr/>
        <a:lstStyle/>
        <a:p>
          <a:r>
            <a:rPr lang="en-US" baseline="0" dirty="0"/>
            <a:t>New prescription?   = new diagnosis = AE</a:t>
          </a:r>
          <a:endParaRPr lang="en-US" dirty="0"/>
        </a:p>
      </dgm:t>
    </dgm:pt>
    <dgm:pt modelId="{0B3EB82E-ED51-462A-AD81-07A7DBA55F83}" type="parTrans" cxnId="{FA9B2019-37BA-46C6-91A4-813101E3DCA4}">
      <dgm:prSet/>
      <dgm:spPr/>
      <dgm:t>
        <a:bodyPr/>
        <a:lstStyle/>
        <a:p>
          <a:endParaRPr lang="en-US"/>
        </a:p>
      </dgm:t>
    </dgm:pt>
    <dgm:pt modelId="{8453D21C-9053-4EEF-9396-B91695300102}" type="sibTrans" cxnId="{FA9B2019-37BA-46C6-91A4-813101E3DCA4}">
      <dgm:prSet/>
      <dgm:spPr/>
      <dgm:t>
        <a:bodyPr/>
        <a:lstStyle/>
        <a:p>
          <a:endParaRPr lang="en-US"/>
        </a:p>
      </dgm:t>
    </dgm:pt>
    <dgm:pt modelId="{BFA517E3-6C79-4904-B8DA-C3B331D79611}">
      <dgm:prSet/>
      <dgm:spPr/>
      <dgm:t>
        <a:bodyPr/>
        <a:lstStyle/>
        <a:p>
          <a:r>
            <a:rPr lang="en-US" baseline="0" dirty="0"/>
            <a:t>CS data?                 = new diagnosis = AE</a:t>
          </a:r>
          <a:endParaRPr lang="en-US" dirty="0"/>
        </a:p>
      </dgm:t>
    </dgm:pt>
    <dgm:pt modelId="{8A578D0E-EA58-4CAF-9697-5ADFD29DF6BA}" type="parTrans" cxnId="{EE59EF28-1582-4D82-B330-63FC8B7F728A}">
      <dgm:prSet/>
      <dgm:spPr/>
      <dgm:t>
        <a:bodyPr/>
        <a:lstStyle/>
        <a:p>
          <a:endParaRPr lang="en-US"/>
        </a:p>
      </dgm:t>
    </dgm:pt>
    <dgm:pt modelId="{02C93143-C027-4F12-8CBC-B3D173D1C229}" type="sibTrans" cxnId="{EE59EF28-1582-4D82-B330-63FC8B7F728A}">
      <dgm:prSet/>
      <dgm:spPr/>
      <dgm:t>
        <a:bodyPr/>
        <a:lstStyle/>
        <a:p>
          <a:endParaRPr lang="en-US"/>
        </a:p>
      </dgm:t>
    </dgm:pt>
    <dgm:pt modelId="{BFB634D5-1738-4678-A034-8B9915FB580E}">
      <dgm:prSet/>
      <dgm:spPr/>
      <dgm:t>
        <a:bodyPr/>
        <a:lstStyle/>
        <a:p>
          <a:r>
            <a:rPr lang="en-US" baseline="0" dirty="0"/>
            <a:t>Comprehensive medical history is essential</a:t>
          </a:r>
          <a:endParaRPr lang="en-US" dirty="0"/>
        </a:p>
      </dgm:t>
    </dgm:pt>
    <dgm:pt modelId="{51DE78E8-EB8C-4D8A-8157-6272ED4BF4F1}" type="parTrans" cxnId="{BE58E8DA-F045-4B0D-921E-108C1A3B8351}">
      <dgm:prSet/>
      <dgm:spPr/>
      <dgm:t>
        <a:bodyPr/>
        <a:lstStyle/>
        <a:p>
          <a:endParaRPr lang="en-US"/>
        </a:p>
      </dgm:t>
    </dgm:pt>
    <dgm:pt modelId="{5570F5A8-2A3E-4C2C-AA3E-0FB04C88427B}" type="sibTrans" cxnId="{BE58E8DA-F045-4B0D-921E-108C1A3B8351}">
      <dgm:prSet/>
      <dgm:spPr/>
      <dgm:t>
        <a:bodyPr/>
        <a:lstStyle/>
        <a:p>
          <a:endParaRPr lang="en-US"/>
        </a:p>
      </dgm:t>
    </dgm:pt>
    <dgm:pt modelId="{85B86CA4-3E87-4CB3-ADBD-74C167EF782B}">
      <dgm:prSet/>
      <dgm:spPr/>
      <dgm:t>
        <a:bodyPr/>
        <a:lstStyle/>
        <a:p>
          <a:r>
            <a:rPr lang="en-US" baseline="0" dirty="0"/>
            <a:t>CS or NCS signed promptly by PI</a:t>
          </a:r>
          <a:endParaRPr lang="en-US" dirty="0"/>
        </a:p>
      </dgm:t>
    </dgm:pt>
    <dgm:pt modelId="{D7639F4C-46FA-46A6-889D-15D8D477E60F}" type="parTrans" cxnId="{AE5D67CE-96FE-40A3-B07C-80C63C25B190}">
      <dgm:prSet/>
      <dgm:spPr/>
      <dgm:t>
        <a:bodyPr/>
        <a:lstStyle/>
        <a:p>
          <a:endParaRPr lang="en-US"/>
        </a:p>
      </dgm:t>
    </dgm:pt>
    <dgm:pt modelId="{5D342ACC-2496-4A16-94A4-503C5B231CEC}" type="sibTrans" cxnId="{AE5D67CE-96FE-40A3-B07C-80C63C25B190}">
      <dgm:prSet/>
      <dgm:spPr/>
      <dgm:t>
        <a:bodyPr/>
        <a:lstStyle/>
        <a:p>
          <a:endParaRPr lang="en-US"/>
        </a:p>
      </dgm:t>
    </dgm:pt>
    <dgm:pt modelId="{2EFD3075-97CF-431A-B3B4-8BDE67FB40E7}">
      <dgm:prSet/>
      <dgm:spPr/>
      <dgm:t>
        <a:bodyPr/>
        <a:lstStyle/>
        <a:p>
          <a:r>
            <a:rPr lang="en-US" baseline="0" dirty="0"/>
            <a:t>verify participant reported data when possible</a:t>
          </a:r>
          <a:endParaRPr lang="en-US" dirty="0"/>
        </a:p>
      </dgm:t>
    </dgm:pt>
    <dgm:pt modelId="{7A3E5733-2ED6-4901-A0AC-2F9B2811609D}" type="parTrans" cxnId="{6A68A799-834B-4989-AE0B-3F6F70153F82}">
      <dgm:prSet/>
      <dgm:spPr/>
      <dgm:t>
        <a:bodyPr/>
        <a:lstStyle/>
        <a:p>
          <a:endParaRPr lang="en-US"/>
        </a:p>
      </dgm:t>
    </dgm:pt>
    <dgm:pt modelId="{F4917824-E6F8-4CFA-9069-D9A2F3F5C1B2}" type="sibTrans" cxnId="{6A68A799-834B-4989-AE0B-3F6F70153F82}">
      <dgm:prSet/>
      <dgm:spPr/>
    </dgm:pt>
    <dgm:pt modelId="{A886024D-D1B3-4555-8E43-08752006CA73}" type="pres">
      <dgm:prSet presAssocID="{19DC5761-9CD7-4927-A3DB-CEEBBCE03F9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91F0BC-7699-4A73-A025-D1181C5D5618}" type="pres">
      <dgm:prSet presAssocID="{1854A978-D1CF-4672-91A4-7ADD5EADE17A}" presName="composite" presStyleCnt="0"/>
      <dgm:spPr/>
    </dgm:pt>
    <dgm:pt modelId="{769C1CBB-FA8C-4C80-AA89-6B5D82F7F1F6}" type="pres">
      <dgm:prSet presAssocID="{1854A978-D1CF-4672-91A4-7ADD5EADE17A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0195AD-D255-45EB-8682-48A40EF48204}" type="pres">
      <dgm:prSet presAssocID="{1854A978-D1CF-4672-91A4-7ADD5EADE17A}" presName="desTx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427114-03FC-4818-A300-83A84EE2B531}" type="pres">
      <dgm:prSet presAssocID="{D6944189-A439-46C9-A8B8-4238E744EA2B}" presName="space" presStyleCnt="0"/>
      <dgm:spPr/>
    </dgm:pt>
    <dgm:pt modelId="{12052599-71EA-4A14-A751-E2BA384B21ED}" type="pres">
      <dgm:prSet presAssocID="{663EA410-BDB1-40AB-998A-9A62E0F89CB0}" presName="composite" presStyleCnt="0"/>
      <dgm:spPr/>
    </dgm:pt>
    <dgm:pt modelId="{AF00FC4F-D566-4259-8996-511728C91148}" type="pres">
      <dgm:prSet presAssocID="{663EA410-BDB1-40AB-998A-9A62E0F89CB0}" presName="par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DF4DE0-C067-46F3-859D-396848AA0CB5}" type="pres">
      <dgm:prSet presAssocID="{663EA410-BDB1-40AB-998A-9A62E0F89CB0}" presName="desTx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56EF68-CA1F-40ED-8416-99ABF9D17626}" type="pres">
      <dgm:prSet presAssocID="{9880E683-5808-4DAA-A9F3-EB7C91915CDD}" presName="space" presStyleCnt="0"/>
      <dgm:spPr/>
    </dgm:pt>
    <dgm:pt modelId="{DD10766C-5BE7-4D22-8316-79674F078A0B}" type="pres">
      <dgm:prSet presAssocID="{4EA39F2A-7AC2-4069-9938-E37CA659ECA6}" presName="composite" presStyleCnt="0"/>
      <dgm:spPr/>
    </dgm:pt>
    <dgm:pt modelId="{3B57AAF8-89E1-4855-9A78-03C6C6A23522}" type="pres">
      <dgm:prSet presAssocID="{4EA39F2A-7AC2-4069-9938-E37CA659ECA6}" presName="par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17BB3F-7D27-49C6-98FC-C2CBF70BB590}" type="pres">
      <dgm:prSet presAssocID="{4EA39F2A-7AC2-4069-9938-E37CA659ECA6}" presName="desTx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20EC04-834F-499D-9C31-B2770876772B}" type="pres">
      <dgm:prSet presAssocID="{13545012-D975-4013-9A7F-5A75C0F13C9A}" presName="space" presStyleCnt="0"/>
      <dgm:spPr/>
    </dgm:pt>
    <dgm:pt modelId="{0633E81D-B155-43DC-9C7F-3987E095E61E}" type="pres">
      <dgm:prSet presAssocID="{E1C909A6-CCDB-4F26-91FE-857C16850AA2}" presName="composite" presStyleCnt="0"/>
      <dgm:spPr/>
    </dgm:pt>
    <dgm:pt modelId="{91A294F8-3F11-476C-982E-A2F9D3473682}" type="pres">
      <dgm:prSet presAssocID="{E1C909A6-CCDB-4F26-91FE-857C16850AA2}" presName="par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335F60-AAAC-4799-A560-99BEBD83B4AC}" type="pres">
      <dgm:prSet presAssocID="{E1C909A6-CCDB-4F26-91FE-857C16850AA2}" presName="desTx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14EDD0-1888-4F96-80EE-D63CC7A34FD6}" type="presOf" srcId="{19DC5761-9CD7-4927-A3DB-CEEBBCE03F9F}" destId="{A886024D-D1B3-4555-8E43-08752006CA73}" srcOrd="0" destOrd="0" presId="urn:microsoft.com/office/officeart/2005/8/layout/chevron1"/>
    <dgm:cxn modelId="{FA9B2019-37BA-46C6-91A4-813101E3DCA4}" srcId="{E1C909A6-CCDB-4F26-91FE-857C16850AA2}" destId="{68DC7F23-1C4B-43AE-941C-9ADBD8CEB7E6}" srcOrd="1" destOrd="0" parTransId="{0B3EB82E-ED51-462A-AD81-07A7DBA55F83}" sibTransId="{8453D21C-9053-4EEF-9396-B91695300102}"/>
    <dgm:cxn modelId="{B3B35D58-9952-46A7-94D3-FD1D7562CF6D}" type="presOf" srcId="{CAE43A91-AE48-4E27-8CC9-BDB42D30950B}" destId="{C5DF4DE0-C067-46F3-859D-396848AA0CB5}" srcOrd="0" destOrd="2" presId="urn:microsoft.com/office/officeart/2005/8/layout/chevron1"/>
    <dgm:cxn modelId="{3C562B36-DFD8-44AC-B1BE-2F08C577B2B1}" srcId="{19DC5761-9CD7-4927-A3DB-CEEBBCE03F9F}" destId="{4EA39F2A-7AC2-4069-9938-E37CA659ECA6}" srcOrd="2" destOrd="0" parTransId="{7B6DB20D-A658-44E8-BD9E-27D75E8B1457}" sibTransId="{13545012-D975-4013-9A7F-5A75C0F13C9A}"/>
    <dgm:cxn modelId="{BE58E8DA-F045-4B0D-921E-108C1A3B8351}" srcId="{E1C909A6-CCDB-4F26-91FE-857C16850AA2}" destId="{BFB634D5-1738-4678-A034-8B9915FB580E}" srcOrd="3" destOrd="0" parTransId="{51DE78E8-EB8C-4D8A-8157-6272ED4BF4F1}" sibTransId="{5570F5A8-2A3E-4C2C-AA3E-0FB04C88427B}"/>
    <dgm:cxn modelId="{A8BD3084-6B22-442A-B585-E8468B46F812}" type="presOf" srcId="{7E00EF85-62B3-439C-9DAE-3410C575CA5C}" destId="{A70195AD-D255-45EB-8682-48A40EF48204}" srcOrd="0" destOrd="0" presId="urn:microsoft.com/office/officeart/2005/8/layout/chevron1"/>
    <dgm:cxn modelId="{7CD63855-DEF5-487F-A350-7623D8F8C320}" srcId="{663EA410-BDB1-40AB-998A-9A62E0F89CB0}" destId="{41D63736-628C-449F-9CD2-AF497DFC2BB5}" srcOrd="0" destOrd="0" parTransId="{8E116B8A-46D2-4CE8-87E5-5787370D2ABC}" sibTransId="{35ED903D-F42C-4784-AC62-EBD037C5E6C1}"/>
    <dgm:cxn modelId="{AE5D67CE-96FE-40A3-B07C-80C63C25B190}" srcId="{663EA410-BDB1-40AB-998A-9A62E0F89CB0}" destId="{85B86CA4-3E87-4CB3-ADBD-74C167EF782B}" srcOrd="1" destOrd="0" parTransId="{D7639F4C-46FA-46A6-889D-15D8D477E60F}" sibTransId="{5D342ACC-2496-4A16-94A4-503C5B231CEC}"/>
    <dgm:cxn modelId="{6F8253CC-CED1-4905-A6A8-E2687B5B486F}" type="presOf" srcId="{A76974EF-F140-429D-9A99-5CA46A9CDBFA}" destId="{F017BB3F-7D27-49C6-98FC-C2CBF70BB590}" srcOrd="0" destOrd="0" presId="urn:microsoft.com/office/officeart/2005/8/layout/chevron1"/>
    <dgm:cxn modelId="{59A39720-3D24-462E-B670-4663E24A58C1}" type="presOf" srcId="{1854A978-D1CF-4672-91A4-7ADD5EADE17A}" destId="{769C1CBB-FA8C-4C80-AA89-6B5D82F7F1F6}" srcOrd="0" destOrd="0" presId="urn:microsoft.com/office/officeart/2005/8/layout/chevron1"/>
    <dgm:cxn modelId="{83EA1703-C9AE-402F-9846-672E09F054B6}" type="presOf" srcId="{E1C909A6-CCDB-4F26-91FE-857C16850AA2}" destId="{91A294F8-3F11-476C-982E-A2F9D3473682}" srcOrd="0" destOrd="0" presId="urn:microsoft.com/office/officeart/2005/8/layout/chevron1"/>
    <dgm:cxn modelId="{5168AE26-BD17-4171-9F7D-89507B29AB6F}" type="presOf" srcId="{41D63736-628C-449F-9CD2-AF497DFC2BB5}" destId="{C5DF4DE0-C067-46F3-859D-396848AA0CB5}" srcOrd="0" destOrd="0" presId="urn:microsoft.com/office/officeart/2005/8/layout/chevron1"/>
    <dgm:cxn modelId="{B503A6EF-08F9-450A-AF53-C602B0FACD5D}" srcId="{19DC5761-9CD7-4927-A3DB-CEEBBCE03F9F}" destId="{1854A978-D1CF-4672-91A4-7ADD5EADE17A}" srcOrd="0" destOrd="0" parTransId="{4ACC784F-4125-4EEC-9926-28EDD198AB46}" sibTransId="{D6944189-A439-46C9-A8B8-4238E744EA2B}"/>
    <dgm:cxn modelId="{15312D52-D2B0-40E1-9430-1DF98F7062DE}" srcId="{19DC5761-9CD7-4927-A3DB-CEEBBCE03F9F}" destId="{663EA410-BDB1-40AB-998A-9A62E0F89CB0}" srcOrd="1" destOrd="0" parTransId="{CC8B4A41-6C77-4792-80BE-076067D04464}" sibTransId="{9880E683-5808-4DAA-A9F3-EB7C91915CDD}"/>
    <dgm:cxn modelId="{5A314551-02D4-48C5-A5C0-EE05E497C957}" type="presOf" srcId="{4EA39F2A-7AC2-4069-9938-E37CA659ECA6}" destId="{3B57AAF8-89E1-4855-9A78-03C6C6A23522}" srcOrd="0" destOrd="0" presId="urn:microsoft.com/office/officeart/2005/8/layout/chevron1"/>
    <dgm:cxn modelId="{4AE91D7E-FB62-47D2-833C-D49BAB46EB52}" srcId="{1854A978-D1CF-4672-91A4-7ADD5EADE17A}" destId="{7E00EF85-62B3-439C-9DAE-3410C575CA5C}" srcOrd="0" destOrd="0" parTransId="{0800CB1A-0A7D-4569-BEE0-11C06833D9B6}" sibTransId="{38ED0049-F5B7-46EC-9560-3FF26179FDE7}"/>
    <dgm:cxn modelId="{AC4898FD-026D-4E7C-B69D-74EE740A2E55}" type="presOf" srcId="{663EA410-BDB1-40AB-998A-9A62E0F89CB0}" destId="{AF00FC4F-D566-4259-8996-511728C91148}" srcOrd="0" destOrd="0" presId="urn:microsoft.com/office/officeart/2005/8/layout/chevron1"/>
    <dgm:cxn modelId="{9AB33DE8-E0F2-4BCB-990E-B4B682CDC36C}" type="presOf" srcId="{BFB634D5-1738-4678-A034-8B9915FB580E}" destId="{46335F60-AAAC-4799-A560-99BEBD83B4AC}" srcOrd="0" destOrd="3" presId="urn:microsoft.com/office/officeart/2005/8/layout/chevron1"/>
    <dgm:cxn modelId="{8D39FE64-E870-4B33-B090-24F4A4A49ED4}" srcId="{19DC5761-9CD7-4927-A3DB-CEEBBCE03F9F}" destId="{E1C909A6-CCDB-4F26-91FE-857C16850AA2}" srcOrd="3" destOrd="0" parTransId="{7C9E524E-7F74-4B03-9D49-0EDB351C6416}" sibTransId="{4B7133EA-08C2-482B-A1A4-2DB9EB7F6222}"/>
    <dgm:cxn modelId="{A1E205CC-8156-4236-A957-02F2B7EBA6EE}" srcId="{E1C909A6-CCDB-4F26-91FE-857C16850AA2}" destId="{EE223408-9F22-427D-A11C-88B648BFECFC}" srcOrd="0" destOrd="0" parTransId="{68C8714C-D581-42D0-AA8B-CE1289EC2E15}" sibTransId="{0CFEF42B-80F0-403D-A4B1-7B755F5E03BB}"/>
    <dgm:cxn modelId="{7268B81F-EEB0-45F5-B547-3BA7B7D55EFA}" type="presOf" srcId="{85B86CA4-3E87-4CB3-ADBD-74C167EF782B}" destId="{C5DF4DE0-C067-46F3-859D-396848AA0CB5}" srcOrd="0" destOrd="1" presId="urn:microsoft.com/office/officeart/2005/8/layout/chevron1"/>
    <dgm:cxn modelId="{6A68A799-834B-4989-AE0B-3F6F70153F82}" srcId="{4EA39F2A-7AC2-4069-9938-E37CA659ECA6}" destId="{2EFD3075-97CF-431A-B3B4-8BDE67FB40E7}" srcOrd="1" destOrd="0" parTransId="{7A3E5733-2ED6-4901-A0AC-2F9B2811609D}" sibTransId="{F4917824-E6F8-4CFA-9069-D9A2F3F5C1B2}"/>
    <dgm:cxn modelId="{EE59EF28-1582-4D82-B330-63FC8B7F728A}" srcId="{E1C909A6-CCDB-4F26-91FE-857C16850AA2}" destId="{BFA517E3-6C79-4904-B8DA-C3B331D79611}" srcOrd="2" destOrd="0" parTransId="{8A578D0E-EA58-4CAF-9697-5ADFD29DF6BA}" sibTransId="{02C93143-C027-4F12-8CBC-B3D173D1C229}"/>
    <dgm:cxn modelId="{E55BD3A2-52F4-463E-8F45-B255D10645AC}" type="presOf" srcId="{68DC7F23-1C4B-43AE-941C-9ADBD8CEB7E6}" destId="{46335F60-AAAC-4799-A560-99BEBD83B4AC}" srcOrd="0" destOrd="1" presId="urn:microsoft.com/office/officeart/2005/8/layout/chevron1"/>
    <dgm:cxn modelId="{00B67A9B-CD61-4DD7-B67F-F79443A66F55}" srcId="{663EA410-BDB1-40AB-998A-9A62E0F89CB0}" destId="{CAE43A91-AE48-4E27-8CC9-BDB42D30950B}" srcOrd="2" destOrd="0" parTransId="{008B9CFA-5A30-47BF-8771-6ADD4ED847DA}" sibTransId="{01C38FD6-117D-4AB1-80ED-CAE06AE22436}"/>
    <dgm:cxn modelId="{220A5F9E-FA54-4C97-ABD0-32BE03E83A8A}" type="presOf" srcId="{EE223408-9F22-427D-A11C-88B648BFECFC}" destId="{46335F60-AAAC-4799-A560-99BEBD83B4AC}" srcOrd="0" destOrd="0" presId="urn:microsoft.com/office/officeart/2005/8/layout/chevron1"/>
    <dgm:cxn modelId="{84CE9F1E-65BB-4975-B24B-34EC612C6B90}" type="presOf" srcId="{2EFD3075-97CF-431A-B3B4-8BDE67FB40E7}" destId="{F017BB3F-7D27-49C6-98FC-C2CBF70BB590}" srcOrd="0" destOrd="1" presId="urn:microsoft.com/office/officeart/2005/8/layout/chevron1"/>
    <dgm:cxn modelId="{4D910250-8EB5-4A25-81E5-1CFDE7DE181A}" srcId="{4EA39F2A-7AC2-4069-9938-E37CA659ECA6}" destId="{A76974EF-F140-429D-9A99-5CA46A9CDBFA}" srcOrd="0" destOrd="0" parTransId="{47D0AC5C-6D38-424C-A630-AA7F07E1A6A1}" sibTransId="{7FF288E2-68EF-4779-90B4-D928956B0C8E}"/>
    <dgm:cxn modelId="{ED23AB77-7C69-4FB8-A59C-05894CC87949}" type="presOf" srcId="{BFA517E3-6C79-4904-B8DA-C3B331D79611}" destId="{46335F60-AAAC-4799-A560-99BEBD83B4AC}" srcOrd="0" destOrd="2" presId="urn:microsoft.com/office/officeart/2005/8/layout/chevron1"/>
    <dgm:cxn modelId="{E7CD76BF-7543-4C8B-A93D-0DCF28887A03}" type="presParOf" srcId="{A886024D-D1B3-4555-8E43-08752006CA73}" destId="{CE91F0BC-7699-4A73-A025-D1181C5D5618}" srcOrd="0" destOrd="0" presId="urn:microsoft.com/office/officeart/2005/8/layout/chevron1"/>
    <dgm:cxn modelId="{F96ACB43-FF86-448D-BC68-1C15C2CBE354}" type="presParOf" srcId="{CE91F0BC-7699-4A73-A025-D1181C5D5618}" destId="{769C1CBB-FA8C-4C80-AA89-6B5D82F7F1F6}" srcOrd="0" destOrd="0" presId="urn:microsoft.com/office/officeart/2005/8/layout/chevron1"/>
    <dgm:cxn modelId="{78BC8EF4-E7FA-4B81-91C2-AB0A1D32B7E7}" type="presParOf" srcId="{CE91F0BC-7699-4A73-A025-D1181C5D5618}" destId="{A70195AD-D255-45EB-8682-48A40EF48204}" srcOrd="1" destOrd="0" presId="urn:microsoft.com/office/officeart/2005/8/layout/chevron1"/>
    <dgm:cxn modelId="{63DBB9C7-1F28-4F3A-8C1A-94B924D80F6D}" type="presParOf" srcId="{A886024D-D1B3-4555-8E43-08752006CA73}" destId="{15427114-03FC-4818-A300-83A84EE2B531}" srcOrd="1" destOrd="0" presId="urn:microsoft.com/office/officeart/2005/8/layout/chevron1"/>
    <dgm:cxn modelId="{6F42BABC-E97B-46AD-AC23-7664C3C60E32}" type="presParOf" srcId="{A886024D-D1B3-4555-8E43-08752006CA73}" destId="{12052599-71EA-4A14-A751-E2BA384B21ED}" srcOrd="2" destOrd="0" presId="urn:microsoft.com/office/officeart/2005/8/layout/chevron1"/>
    <dgm:cxn modelId="{81F1B99E-C871-468D-8B51-BF167603F269}" type="presParOf" srcId="{12052599-71EA-4A14-A751-E2BA384B21ED}" destId="{AF00FC4F-D566-4259-8996-511728C91148}" srcOrd="0" destOrd="0" presId="urn:microsoft.com/office/officeart/2005/8/layout/chevron1"/>
    <dgm:cxn modelId="{A089B09C-2DCA-4206-BE8A-5BFF68B255AE}" type="presParOf" srcId="{12052599-71EA-4A14-A751-E2BA384B21ED}" destId="{C5DF4DE0-C067-46F3-859D-396848AA0CB5}" srcOrd="1" destOrd="0" presId="urn:microsoft.com/office/officeart/2005/8/layout/chevron1"/>
    <dgm:cxn modelId="{6B49CF56-2A30-401E-A72F-CF022A940FA5}" type="presParOf" srcId="{A886024D-D1B3-4555-8E43-08752006CA73}" destId="{3F56EF68-CA1F-40ED-8416-99ABF9D17626}" srcOrd="3" destOrd="0" presId="urn:microsoft.com/office/officeart/2005/8/layout/chevron1"/>
    <dgm:cxn modelId="{9DE6C965-5F2B-498A-B7E6-5D8E89E5491C}" type="presParOf" srcId="{A886024D-D1B3-4555-8E43-08752006CA73}" destId="{DD10766C-5BE7-4D22-8316-79674F078A0B}" srcOrd="4" destOrd="0" presId="urn:microsoft.com/office/officeart/2005/8/layout/chevron1"/>
    <dgm:cxn modelId="{7BA06F8D-4403-4C4C-BC6D-36B0F1A03835}" type="presParOf" srcId="{DD10766C-5BE7-4D22-8316-79674F078A0B}" destId="{3B57AAF8-89E1-4855-9A78-03C6C6A23522}" srcOrd="0" destOrd="0" presId="urn:microsoft.com/office/officeart/2005/8/layout/chevron1"/>
    <dgm:cxn modelId="{CE3E88CD-DB4B-48A6-8D7D-5D779972DFB5}" type="presParOf" srcId="{DD10766C-5BE7-4D22-8316-79674F078A0B}" destId="{F017BB3F-7D27-49C6-98FC-C2CBF70BB590}" srcOrd="1" destOrd="0" presId="urn:microsoft.com/office/officeart/2005/8/layout/chevron1"/>
    <dgm:cxn modelId="{7699A375-75A6-47CE-B8F4-150C85A7984D}" type="presParOf" srcId="{A886024D-D1B3-4555-8E43-08752006CA73}" destId="{F320EC04-834F-499D-9C31-B2770876772B}" srcOrd="5" destOrd="0" presId="urn:microsoft.com/office/officeart/2005/8/layout/chevron1"/>
    <dgm:cxn modelId="{9E0CBB86-68D3-41A9-BBB8-18ED49B2ED9A}" type="presParOf" srcId="{A886024D-D1B3-4555-8E43-08752006CA73}" destId="{0633E81D-B155-43DC-9C7F-3987E095E61E}" srcOrd="6" destOrd="0" presId="urn:microsoft.com/office/officeart/2005/8/layout/chevron1"/>
    <dgm:cxn modelId="{FAB5F6E3-5861-4A66-A4D3-F578DE13E6F9}" type="presParOf" srcId="{0633E81D-B155-43DC-9C7F-3987E095E61E}" destId="{91A294F8-3F11-476C-982E-A2F9D3473682}" srcOrd="0" destOrd="0" presId="urn:microsoft.com/office/officeart/2005/8/layout/chevron1"/>
    <dgm:cxn modelId="{E0720E70-9234-4DA6-B53C-2731B1D6246D}" type="presParOf" srcId="{0633E81D-B155-43DC-9C7F-3987E095E61E}" destId="{46335F60-AAAC-4799-A560-99BEBD83B4AC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D9759-D610-4CC4-9914-4EDEC6B2B71F}">
      <dsp:nvSpPr>
        <dsp:cNvPr id="0" name=""/>
        <dsp:cNvSpPr/>
      </dsp:nvSpPr>
      <dsp:spPr>
        <a:xfrm>
          <a:off x="0" y="1071149"/>
          <a:ext cx="960437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406" tIns="145796" rIns="745406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700" kern="1200" baseline="0"/>
            <a:t>Industry and regulatory experts</a:t>
          </a:r>
          <a:endParaRPr lang="en-US" sz="700" kern="120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700" kern="1200" baseline="0"/>
            <a:t>Develop quality, safety, efficacy and multidisciplinary guidelines for clinical research</a:t>
          </a:r>
          <a:endParaRPr lang="en-US" sz="700" kern="120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700" kern="1200" baseline="0"/>
            <a:t>Guidelines have been adopted by the FDA</a:t>
          </a:r>
          <a:endParaRPr lang="en-US" sz="700" kern="1200"/>
        </a:p>
      </dsp:txBody>
      <dsp:txXfrm>
        <a:off x="0" y="1071149"/>
        <a:ext cx="9604375" cy="529200"/>
      </dsp:txXfrm>
    </dsp:sp>
    <dsp:sp modelId="{76195F77-1D54-4194-8CAA-E4BE0CCA67F5}">
      <dsp:nvSpPr>
        <dsp:cNvPr id="0" name=""/>
        <dsp:cNvSpPr/>
      </dsp:nvSpPr>
      <dsp:spPr>
        <a:xfrm>
          <a:off x="480218" y="967829"/>
          <a:ext cx="6723062" cy="206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116" tIns="0" rIns="254116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/>
            <a:t>Developed by the International Council for Harmonisation of Technical Requirements for Pharmaceuticals for Human Use (ICH) founded in 1990</a:t>
          </a:r>
        </a:p>
      </dsp:txBody>
      <dsp:txXfrm>
        <a:off x="490305" y="977916"/>
        <a:ext cx="6702888" cy="186466"/>
      </dsp:txXfrm>
    </dsp:sp>
    <dsp:sp modelId="{0E892A84-4A66-4E79-B1FC-7F535F93E693}">
      <dsp:nvSpPr>
        <dsp:cNvPr id="0" name=""/>
        <dsp:cNvSpPr/>
      </dsp:nvSpPr>
      <dsp:spPr>
        <a:xfrm>
          <a:off x="0" y="1741469"/>
          <a:ext cx="9604375" cy="297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406" tIns="145796" rIns="745406" bIns="49784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700" kern="1200" baseline="0" dirty="0"/>
            <a:t>Ethical and scientific quality standards for designing, conducting, recording, and reporting trials that involve the participation of human subjects to ensure they are protected</a:t>
          </a:r>
          <a:endParaRPr lang="en-US" sz="700" kern="1200" dirty="0"/>
        </a:p>
      </dsp:txBody>
      <dsp:txXfrm>
        <a:off x="0" y="1741469"/>
        <a:ext cx="9604375" cy="297675"/>
      </dsp:txXfrm>
    </dsp:sp>
    <dsp:sp modelId="{ADF838D1-69DA-4141-9888-3D812D588FF4}">
      <dsp:nvSpPr>
        <dsp:cNvPr id="0" name=""/>
        <dsp:cNvSpPr/>
      </dsp:nvSpPr>
      <dsp:spPr>
        <a:xfrm>
          <a:off x="480218" y="1638149"/>
          <a:ext cx="6723062" cy="206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116" tIns="0" rIns="254116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/>
            <a:t>GCP - Good Clinical Practice</a:t>
          </a:r>
        </a:p>
      </dsp:txBody>
      <dsp:txXfrm>
        <a:off x="490305" y="1648236"/>
        <a:ext cx="6702888" cy="186466"/>
      </dsp:txXfrm>
    </dsp:sp>
    <dsp:sp modelId="{E8978B0F-00E0-4B2C-B41E-E5E596FDBC08}">
      <dsp:nvSpPr>
        <dsp:cNvPr id="0" name=""/>
        <dsp:cNvSpPr/>
      </dsp:nvSpPr>
      <dsp:spPr>
        <a:xfrm>
          <a:off x="0" y="2180264"/>
          <a:ext cx="9604375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6419F2-1E65-4E74-AC0E-29FDC7F3026A}">
      <dsp:nvSpPr>
        <dsp:cNvPr id="0" name=""/>
        <dsp:cNvSpPr/>
      </dsp:nvSpPr>
      <dsp:spPr>
        <a:xfrm>
          <a:off x="480218" y="2076944"/>
          <a:ext cx="6723062" cy="206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116" tIns="0" rIns="254116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/>
            <a:t>As of September 16, 2016, GCP compliance is required in all NIH funded trials </a:t>
          </a:r>
        </a:p>
      </dsp:txBody>
      <dsp:txXfrm>
        <a:off x="490305" y="2087031"/>
        <a:ext cx="6702888" cy="1864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9DABB-4DED-4E46-B699-9E85239A0156}">
      <dsp:nvSpPr>
        <dsp:cNvPr id="0" name=""/>
        <dsp:cNvSpPr/>
      </dsp:nvSpPr>
      <dsp:spPr>
        <a:xfrm>
          <a:off x="0" y="23048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Attributable</a:t>
          </a:r>
        </a:p>
      </dsp:txBody>
      <dsp:txXfrm>
        <a:off x="33955" y="57003"/>
        <a:ext cx="5845527" cy="627655"/>
      </dsp:txXfrm>
    </dsp:sp>
    <dsp:sp modelId="{46C356EE-DBC1-4F85-862C-DC688E764052}">
      <dsp:nvSpPr>
        <dsp:cNvPr id="0" name=""/>
        <dsp:cNvSpPr/>
      </dsp:nvSpPr>
      <dsp:spPr>
        <a:xfrm>
          <a:off x="0" y="802133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/>
            <a:t>Legible</a:t>
          </a:r>
        </a:p>
      </dsp:txBody>
      <dsp:txXfrm>
        <a:off x="33955" y="836088"/>
        <a:ext cx="5845527" cy="627655"/>
      </dsp:txXfrm>
    </dsp:sp>
    <dsp:sp modelId="{4D4CC176-F089-4FC5-8D4B-7EDC1CFAB529}">
      <dsp:nvSpPr>
        <dsp:cNvPr id="0" name=""/>
        <dsp:cNvSpPr/>
      </dsp:nvSpPr>
      <dsp:spPr>
        <a:xfrm>
          <a:off x="0" y="1581218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Contemporaneous</a:t>
          </a:r>
        </a:p>
      </dsp:txBody>
      <dsp:txXfrm>
        <a:off x="33955" y="1615173"/>
        <a:ext cx="5845527" cy="627655"/>
      </dsp:txXfrm>
    </dsp:sp>
    <dsp:sp modelId="{68D0BE39-F10C-4EA1-9409-63B2C1D43FCE}">
      <dsp:nvSpPr>
        <dsp:cNvPr id="0" name=""/>
        <dsp:cNvSpPr/>
      </dsp:nvSpPr>
      <dsp:spPr>
        <a:xfrm>
          <a:off x="0" y="2360303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Original</a:t>
          </a:r>
        </a:p>
      </dsp:txBody>
      <dsp:txXfrm>
        <a:off x="33955" y="2394258"/>
        <a:ext cx="5845527" cy="627655"/>
      </dsp:txXfrm>
    </dsp:sp>
    <dsp:sp modelId="{944A2309-56EC-4217-9219-FE029A43D4B2}">
      <dsp:nvSpPr>
        <dsp:cNvPr id="0" name=""/>
        <dsp:cNvSpPr/>
      </dsp:nvSpPr>
      <dsp:spPr>
        <a:xfrm>
          <a:off x="0" y="3139389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Accurate</a:t>
          </a:r>
        </a:p>
      </dsp:txBody>
      <dsp:txXfrm>
        <a:off x="33955" y="3173344"/>
        <a:ext cx="5845527" cy="627655"/>
      </dsp:txXfrm>
    </dsp:sp>
    <dsp:sp modelId="{DE807B7E-BCEC-4572-B5DE-2F652C0AA09C}">
      <dsp:nvSpPr>
        <dsp:cNvPr id="0" name=""/>
        <dsp:cNvSpPr/>
      </dsp:nvSpPr>
      <dsp:spPr>
        <a:xfrm>
          <a:off x="0" y="3918474"/>
          <a:ext cx="5913437" cy="6955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Complete</a:t>
          </a:r>
        </a:p>
      </dsp:txBody>
      <dsp:txXfrm>
        <a:off x="33955" y="3952429"/>
        <a:ext cx="5845527" cy="6276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C99C3A-BE5C-4963-880F-7D9EB74E88B6}">
      <dsp:nvSpPr>
        <dsp:cNvPr id="0" name=""/>
        <dsp:cNvSpPr/>
      </dsp:nvSpPr>
      <dsp:spPr>
        <a:xfrm>
          <a:off x="0" y="338813"/>
          <a:ext cx="9604375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888F6B-3B53-4698-8459-977308607BB1}">
      <dsp:nvSpPr>
        <dsp:cNvPr id="0" name=""/>
        <dsp:cNvSpPr/>
      </dsp:nvSpPr>
      <dsp:spPr>
        <a:xfrm>
          <a:off x="480218" y="73133"/>
          <a:ext cx="672306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116" tIns="0" rIns="25411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Original records</a:t>
          </a:r>
        </a:p>
      </dsp:txBody>
      <dsp:txXfrm>
        <a:off x="506157" y="99072"/>
        <a:ext cx="6671184" cy="479482"/>
      </dsp:txXfrm>
    </dsp:sp>
    <dsp:sp modelId="{073B1CC3-9124-4A1B-ABDD-D31A6736BE17}">
      <dsp:nvSpPr>
        <dsp:cNvPr id="0" name=""/>
        <dsp:cNvSpPr/>
      </dsp:nvSpPr>
      <dsp:spPr>
        <a:xfrm>
          <a:off x="0" y="1155293"/>
          <a:ext cx="9604375" cy="2494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5406" tIns="374904" rIns="74540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 dirty="0"/>
            <a:t>Forms created by the site to collect data; correlate to EDC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/>
            <a:t>Medical records from various encounters including lab, pharmacy and others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 dirty="0"/>
            <a:t>Progress notes from an encounter or phone call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 dirty="0"/>
            <a:t>Telephone scripts with responses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 dirty="0"/>
            <a:t>X-rays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baseline="0" dirty="0"/>
            <a:t>Print off’s from electronic devices</a:t>
          </a:r>
          <a:endParaRPr lang="en-US" sz="1800" kern="1200" dirty="0"/>
        </a:p>
      </dsp:txBody>
      <dsp:txXfrm>
        <a:off x="0" y="1155293"/>
        <a:ext cx="9604375" cy="2494800"/>
      </dsp:txXfrm>
    </dsp:sp>
    <dsp:sp modelId="{286017DF-E950-47B1-9327-FE28D10CC61E}">
      <dsp:nvSpPr>
        <dsp:cNvPr id="0" name=""/>
        <dsp:cNvSpPr/>
      </dsp:nvSpPr>
      <dsp:spPr>
        <a:xfrm>
          <a:off x="480218" y="889613"/>
          <a:ext cx="672306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116" tIns="0" rIns="25411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May be electronic or paper</a:t>
          </a:r>
        </a:p>
      </dsp:txBody>
      <dsp:txXfrm>
        <a:off x="506157" y="915552"/>
        <a:ext cx="6671184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9C1CBB-FA8C-4C80-AA89-6B5D82F7F1F6}">
      <dsp:nvSpPr>
        <dsp:cNvPr id="0" name=""/>
        <dsp:cNvSpPr/>
      </dsp:nvSpPr>
      <dsp:spPr>
        <a:xfrm>
          <a:off x="5104" y="145909"/>
          <a:ext cx="2560541" cy="88363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Eligibility criteria could not be confirmed</a:t>
          </a:r>
        </a:p>
      </dsp:txBody>
      <dsp:txXfrm>
        <a:off x="446922" y="145909"/>
        <a:ext cx="1676905" cy="883636"/>
      </dsp:txXfrm>
    </dsp:sp>
    <dsp:sp modelId="{A70195AD-D255-45EB-8682-48A40EF48204}">
      <dsp:nvSpPr>
        <dsp:cNvPr id="0" name=""/>
        <dsp:cNvSpPr/>
      </dsp:nvSpPr>
      <dsp:spPr>
        <a:xfrm>
          <a:off x="5104" y="1140000"/>
          <a:ext cx="2048433" cy="2437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/>
            <a:t>Certified copies?  Specifically reference source you are using</a:t>
          </a:r>
          <a:endParaRPr lang="en-US" sz="1500" kern="1200"/>
        </a:p>
      </dsp:txBody>
      <dsp:txXfrm>
        <a:off x="5104" y="1140000"/>
        <a:ext cx="2048433" cy="2437316"/>
      </dsp:txXfrm>
    </dsp:sp>
    <dsp:sp modelId="{AF00FC4F-D566-4259-8996-511728C91148}">
      <dsp:nvSpPr>
        <dsp:cNvPr id="0" name=""/>
        <dsp:cNvSpPr/>
      </dsp:nvSpPr>
      <dsp:spPr>
        <a:xfrm>
          <a:off x="2349646" y="145909"/>
          <a:ext cx="2560541" cy="88363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Clinical significance not clearly documented </a:t>
          </a:r>
        </a:p>
      </dsp:txBody>
      <dsp:txXfrm>
        <a:off x="2791464" y="145909"/>
        <a:ext cx="1676905" cy="883636"/>
      </dsp:txXfrm>
    </dsp:sp>
    <dsp:sp modelId="{C5DF4DE0-C067-46F3-859D-396848AA0CB5}">
      <dsp:nvSpPr>
        <dsp:cNvPr id="0" name=""/>
        <dsp:cNvSpPr/>
      </dsp:nvSpPr>
      <dsp:spPr>
        <a:xfrm>
          <a:off x="2349646" y="1140000"/>
          <a:ext cx="2048433" cy="2437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Generation of data comes responsibility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CS or NCS signed promptly by PI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What happened then?</a:t>
          </a:r>
          <a:endParaRPr lang="en-US" sz="1500" kern="1200" dirty="0"/>
        </a:p>
      </dsp:txBody>
      <dsp:txXfrm>
        <a:off x="2349646" y="1140000"/>
        <a:ext cx="2048433" cy="2437316"/>
      </dsp:txXfrm>
    </dsp:sp>
    <dsp:sp modelId="{3B57AAF8-89E1-4855-9A78-03C6C6A23522}">
      <dsp:nvSpPr>
        <dsp:cNvPr id="0" name=""/>
        <dsp:cNvSpPr/>
      </dsp:nvSpPr>
      <dsp:spPr>
        <a:xfrm>
          <a:off x="4694187" y="145909"/>
          <a:ext cx="2560541" cy="88363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Multiple documents conflict on the same data point</a:t>
          </a:r>
        </a:p>
      </dsp:txBody>
      <dsp:txXfrm>
        <a:off x="5136005" y="145909"/>
        <a:ext cx="1676905" cy="883636"/>
      </dsp:txXfrm>
    </dsp:sp>
    <dsp:sp modelId="{F017BB3F-7D27-49C6-98FC-C2CBF70BB590}">
      <dsp:nvSpPr>
        <dsp:cNvPr id="0" name=""/>
        <dsp:cNvSpPr/>
      </dsp:nvSpPr>
      <dsp:spPr>
        <a:xfrm>
          <a:off x="4694187" y="1140000"/>
          <a:ext cx="2048433" cy="2437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Clearly ID the source you are using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verify participant reported data when possible</a:t>
          </a:r>
          <a:endParaRPr lang="en-US" sz="1500" kern="1200" dirty="0"/>
        </a:p>
      </dsp:txBody>
      <dsp:txXfrm>
        <a:off x="4694187" y="1140000"/>
        <a:ext cx="2048433" cy="2437316"/>
      </dsp:txXfrm>
    </dsp:sp>
    <dsp:sp modelId="{91A294F8-3F11-476C-982E-A2F9D3473682}">
      <dsp:nvSpPr>
        <dsp:cNvPr id="0" name=""/>
        <dsp:cNvSpPr/>
      </dsp:nvSpPr>
      <dsp:spPr>
        <a:xfrm>
          <a:off x="7038728" y="145909"/>
          <a:ext cx="2560541" cy="88363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Numerous AE’s not reported</a:t>
          </a:r>
        </a:p>
      </dsp:txBody>
      <dsp:txXfrm>
        <a:off x="7480546" y="145909"/>
        <a:ext cx="1676905" cy="883636"/>
      </dsp:txXfrm>
    </dsp:sp>
    <dsp:sp modelId="{46335F60-AAAC-4799-A560-99BEBD83B4AC}">
      <dsp:nvSpPr>
        <dsp:cNvPr id="0" name=""/>
        <dsp:cNvSpPr/>
      </dsp:nvSpPr>
      <dsp:spPr>
        <a:xfrm>
          <a:off x="7038728" y="1140000"/>
          <a:ext cx="2048433" cy="2437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Visit to the doctor?  = new diagnosis = AE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New prescription?   = new diagnosis = AE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CS data?                 = new diagnosis = AE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baseline="0" dirty="0"/>
            <a:t>Comprehensive medical history is essential</a:t>
          </a:r>
          <a:endParaRPr lang="en-US" sz="1500" kern="1200" dirty="0"/>
        </a:p>
      </dsp:txBody>
      <dsp:txXfrm>
        <a:off x="7038728" y="1140000"/>
        <a:ext cx="2048433" cy="2437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1AA65-6682-204D-A64E-78FB82337288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B46EF-E1C0-C44D-AC48-E2AE1A93A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29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E9CB7-4988-A94A-80F9-F360D3A3A0D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A4A5D-3367-1048-87FF-BA730818F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12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</a:t>
            </a:r>
            <a:r>
              <a:rPr lang="en-US" baseline="0" dirty="0" smtClean="0"/>
              <a:t> you stress progress notes from phone calls (even logging your attempts at phone calls).  Emails sent or from participants/letters sent to from participants that are study related.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033CD3-1354-4F9E-B055-D2513D7E8533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839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basics.  Other information of relevance reported by a participant should be included.  E.g. – “participant moving on mm/</a:t>
            </a:r>
            <a:r>
              <a:rPr lang="en-US" dirty="0" err="1" smtClean="0"/>
              <a:t>dd</a:t>
            </a:r>
            <a:r>
              <a:rPr lang="en-US" dirty="0" smtClean="0"/>
              <a:t>/</a:t>
            </a:r>
            <a:r>
              <a:rPr lang="en-US" dirty="0" err="1" smtClean="0"/>
              <a:t>yy</a:t>
            </a:r>
            <a:r>
              <a:rPr lang="en-US" dirty="0" smtClean="0"/>
              <a:t>- use</a:t>
            </a:r>
            <a:r>
              <a:rPr lang="en-US" baseline="0" dirty="0" smtClean="0"/>
              <a:t> cell phone until she provides new best land line #”</a:t>
            </a:r>
          </a:p>
          <a:p>
            <a:endParaRPr lang="en-US" baseline="0" dirty="0" smtClean="0"/>
          </a:p>
          <a:p>
            <a:r>
              <a:rPr lang="en-US" baseline="0" dirty="0" smtClean="0"/>
              <a:t>Husband – major surgery next week.  Plan- Call mm/</a:t>
            </a:r>
            <a:r>
              <a:rPr lang="en-US" baseline="0" dirty="0" err="1" smtClean="0"/>
              <a:t>dd</a:t>
            </a:r>
            <a:r>
              <a:rPr lang="en-US" baseline="0" dirty="0" smtClean="0"/>
              <a:t>/</a:t>
            </a:r>
            <a:r>
              <a:rPr lang="en-US" baseline="0" dirty="0" err="1" smtClean="0"/>
              <a:t>yyyy</a:t>
            </a:r>
            <a:r>
              <a:rPr lang="en-US" baseline="0" dirty="0" smtClean="0"/>
              <a:t> to check on her and him.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033CD3-1354-4F9E-B055-D2513D7E8533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596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great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033CD3-1354-4F9E-B055-D2513D7E8533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11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Initial and</a:t>
            </a:r>
            <a:r>
              <a:rPr lang="en-US" baseline="0" dirty="0" smtClean="0"/>
              <a:t> subsequent forms with cancer questions are in MOP 13.  For each “yes” response, collect relevant records and submit to CC.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4A5D-3367-1048-87FF-BA730818F98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14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other types of</a:t>
            </a:r>
            <a:r>
              <a:rPr lang="en-US" baseline="0" dirty="0" smtClean="0"/>
              <a:t> cancer, there may or may not be a pathology report (e.g. if diagnosis was based on imaging instead).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4A5D-3367-1048-87FF-BA730818F98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49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If a colonoscopy is normal and it says “no specimens collected”, there will not be a pathology report – on the coversheet, check “no,” and in the comments section, write “normal, no pathology done.”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4A5D-3367-1048-87FF-BA730818F98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95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a polyp</a:t>
            </a:r>
            <a:r>
              <a:rPr lang="en-US" baseline="0" dirty="0" smtClean="0"/>
              <a:t> was removed or a biopsy taken, look for the pathology report.  Medical record systems all have unique formats and appearances.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4A5D-3367-1048-87FF-BA730818F98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14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4A5D-3367-1048-87FF-BA730818F98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92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eCRF</a:t>
            </a:r>
            <a:r>
              <a:rPr lang="en-US" baseline="0" dirty="0" smtClean="0"/>
              <a:t> is found in the Add Events drop down menu.  Only the top fields above the red line need to be completed:  Event, diagnosis type (if relevant), date of event, and date document sent to CC.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is a log form so you can add a new log line if a participant has multiple events.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4A5D-3367-1048-87FF-BA730818F98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47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768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 smtClean="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="0" baseline="0" dirty="0" smtClean="0">
                <a:solidFill>
                  <a:schemeClr val="bg1"/>
                </a:solidFill>
              </a:rPr>
              <a:t> | d2d@tuftsmedicalcenter.org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63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119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 smtClean="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36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56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016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658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776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12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125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49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07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66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716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9508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694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4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4766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smtClean="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aseline="0" smtClean="0">
                <a:solidFill>
                  <a:schemeClr val="bg1"/>
                </a:solidFill>
              </a:rPr>
              <a:t> 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68439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475239"/>
            <a:ext cx="4937760" cy="47058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475240"/>
            <a:ext cx="4937760" cy="47058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1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75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214194"/>
            <a:ext cx="4937760" cy="4004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214193"/>
            <a:ext cx="4937760" cy="4004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949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7430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087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727557" y="6572053"/>
            <a:ext cx="74385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| d2d@tuftsmedicalcenter.org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518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379523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79525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35" y="594358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32" y="594358"/>
            <a:ext cx="7780214" cy="571084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435" y="2926079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97435" y="2896560"/>
            <a:ext cx="32004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7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4400" b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97280" y="5881307"/>
            <a:ext cx="1011326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6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860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82291"/>
            <a:ext cx="10058400" cy="438680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88720" y="1297172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 smtClean="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77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12E6E-4FA8-4CAA-B2B1-51EA475E1C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2E119C6-7D22-44A5-8AB9-2CAE5CAA067A}" type="slidenum">
              <a:rPr lang="en-US" smtClean="0">
                <a:solidFill>
                  <a:srgbClr val="B71E42"/>
                </a:solidFill>
              </a:rPr>
              <a:pPr/>
              <a:t>‹#›</a:t>
            </a:fld>
            <a:endParaRPr lang="en-US">
              <a:solidFill>
                <a:srgbClr val="B71E42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64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&amp;ehk=1Z7i61KlWCpxFKQGkeShHw&amp;r=0&amp;pid=OfficeInsert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selleenglishclass.wikispaces.com/Traditional+Language+Art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d2d@tuftsmedicalcenter.org" TargetMode="Externa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Research Coordinator Breakout Session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0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C63C853E-3842-4594-86A9-051FFAF4D34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B591CDC5-6B61-4116-B3B5-0FF42B6E60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25B08984-5BEB-422F-A364-2B41E6A516E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A8F413B1-54E0-4B16-92AB-1CC5C7D645B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4DF9831-3F11-4598-9F33-2C48B2521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t="15728" r="-1" b="-1"/>
          <a:stretch/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95633E59-CFCD-4CB3-AB4B-F13B8BA438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96785" y="4907589"/>
            <a:ext cx="8295215" cy="1452929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7FFB1710-F59A-4B72-91E4-53C2300B705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65509" y="5075836"/>
            <a:ext cx="6832499" cy="0"/>
          </a:xfrm>
          <a:prstGeom prst="line">
            <a:avLst/>
          </a:prstGeom>
          <a:ln>
            <a:solidFill>
              <a:srgbClr val="C59B57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50EEB2-3BDA-4862-8809-776F761E9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512" y="5241371"/>
            <a:ext cx="6835556" cy="9545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500" dirty="0">
                <a:solidFill>
                  <a:srgbClr val="FFFFFE"/>
                </a:solidFill>
              </a:rPr>
              <a:t>Source documents </a:t>
            </a:r>
            <a:br>
              <a:rPr lang="en-US" sz="1500" dirty="0">
                <a:solidFill>
                  <a:srgbClr val="FFFFFE"/>
                </a:solidFill>
              </a:rPr>
            </a:br>
            <a:r>
              <a:rPr lang="en-US" sz="1500" dirty="0">
                <a:solidFill>
                  <a:srgbClr val="FFFFFE"/>
                </a:solidFill>
              </a:rPr>
              <a:t>should tell the complete story </a:t>
            </a:r>
            <a:br>
              <a:rPr lang="en-US" sz="1500" dirty="0">
                <a:solidFill>
                  <a:srgbClr val="FFFFFE"/>
                </a:solidFill>
              </a:rPr>
            </a:br>
            <a:r>
              <a:rPr lang="en-US" sz="1500" dirty="0">
                <a:solidFill>
                  <a:srgbClr val="FFFFFE"/>
                </a:solidFill>
              </a:rPr>
              <a:t>of a person’s participation on a clinical trial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EAB9B13-9726-4102-9819-7EC7A8808FD6}"/>
              </a:ext>
            </a:extLst>
          </p:cNvPr>
          <p:cNvSpPr txBox="1"/>
          <p:nvPr/>
        </p:nvSpPr>
        <p:spPr>
          <a:xfrm>
            <a:off x="9770839" y="6657945"/>
            <a:ext cx="242085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://selleenglishclass.wikispaces.com/Traditional+Language+Arts"/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sa/3.0/"/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497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32D32A60-013B-47A8-8833-D2424080917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E27932B-B694-4C4C-90D7-A0333A7C587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13" descr="A picture containing indoor, furniture&#10;&#10;Description generated with high confidence">
            <a:extLst>
              <a:ext uri="{FF2B5EF4-FFF2-40B4-BE49-F238E27FC236}">
                <a16:creationId xmlns:a16="http://schemas.microsoft.com/office/drawing/2014/main" xmlns="" id="{DF63C9AD-AE6E-4512-8171-91612E84CC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FE1A49CE-B63D-457A-A180-1C883E1A63D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EBB0476-5CF0-4F44-8D68-5D42D7AEE43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A9DA474E-6B91-4200-840F-0257B2358A75}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ECBECB-65BA-481B-BB1F-1A8C9209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r>
              <a:rPr lang="en-US" dirty="0"/>
              <a:t>ALCOAC 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082327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8379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9">
            <a:extLst>
              <a:ext uri="{FF2B5EF4-FFF2-40B4-BE49-F238E27FC236}">
                <a16:creationId xmlns:a16="http://schemas.microsoft.com/office/drawing/2014/main" xmlns="" id="{482E7304-2AC2-4A5C-924D-A6AC3FFC5E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Rectangle 11">
            <a:extLst>
              <a:ext uri="{FF2B5EF4-FFF2-40B4-BE49-F238E27FC236}">
                <a16:creationId xmlns:a16="http://schemas.microsoft.com/office/drawing/2014/main" xmlns="" id="{A3C183B1-1D4B-4E3D-A02E-A426E3BFA01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3" name="Straight Connector 13">
            <a:extLst>
              <a:ext uri="{FF2B5EF4-FFF2-40B4-BE49-F238E27FC236}">
                <a16:creationId xmlns:a16="http://schemas.microsoft.com/office/drawing/2014/main" xmlns="" id="{D259FEF2-F6A5-442F-BA10-4E39EECD0AB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35E5BE-AE11-4177-B727-CCEB6AD83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Examples of source</a:t>
            </a:r>
          </a:p>
        </p:txBody>
      </p:sp>
      <p:graphicFrame>
        <p:nvGraphicFramePr>
          <p:cNvPr id="34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6682954"/>
              </p:ext>
            </p:extLst>
          </p:nvPr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1531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63C853E-3842-4594-86A9-051FFAF4D34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591CDC5-6B61-4116-B3B5-0FF42B6E60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25B08984-5BEB-422F-A364-2B41E6A516E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A8F413B1-54E0-4B16-92AB-1CC5C7D645B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xmlns="" id="{23D1D44A-8F1D-4FDF-93C7-C32B9B7FC47E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12536" t="11205" r="8233" b="49220"/>
          <a:stretch/>
        </p:blipFill>
        <p:spPr bwMode="auto">
          <a:xfrm>
            <a:off x="671210" y="603115"/>
            <a:ext cx="10846340" cy="407237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5633E59-CFCD-4CB3-AB4B-F13B8BA438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96785" y="4907589"/>
            <a:ext cx="8295215" cy="1452929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7FFB1710-F59A-4B72-91E4-53C2300B705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65509" y="5075836"/>
            <a:ext cx="6832499" cy="0"/>
          </a:xfrm>
          <a:prstGeom prst="line">
            <a:avLst/>
          </a:prstGeom>
          <a:ln>
            <a:solidFill>
              <a:srgbClr val="10D5F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E1C319-3E2D-4959-9E7E-825DD556C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512" y="5241371"/>
            <a:ext cx="6835556" cy="9545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>
                <a:solidFill>
                  <a:srgbClr val="FFFFFE"/>
                </a:solidFill>
              </a:rPr>
              <a:t>Start with the data points required by study</a:t>
            </a:r>
          </a:p>
        </p:txBody>
      </p:sp>
    </p:spTree>
    <p:extLst>
      <p:ext uri="{BB962C8B-B14F-4D97-AF65-F5344CB8AC3E}">
        <p14:creationId xmlns:p14="http://schemas.microsoft.com/office/powerpoint/2010/main" val="1264926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C63C853E-3842-4594-86A9-051FFAF4D34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B591CDC5-6B61-4116-B3B5-0FF42B6E60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25B08984-5BEB-422F-A364-2B41E6A516E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A8F413B1-54E0-4B16-92AB-1CC5C7D645B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E96BC202-0227-4F88-A165-75133A574B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21222" t="29929" r="18299" b="22582"/>
          <a:stretch/>
        </p:blipFill>
        <p:spPr>
          <a:xfrm>
            <a:off x="566359" y="390105"/>
            <a:ext cx="10981085" cy="485020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95633E59-CFCD-4CB3-AB4B-F13B8BA438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96785" y="4907589"/>
            <a:ext cx="8295215" cy="1452929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7FFB1710-F59A-4B72-91E4-53C2300B705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65509" y="5075836"/>
            <a:ext cx="6832499" cy="0"/>
          </a:xfrm>
          <a:prstGeom prst="line">
            <a:avLst/>
          </a:prstGeom>
          <a:ln>
            <a:solidFill>
              <a:srgbClr val="F9562E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B03800-78C7-40BB-9631-A0F419E9E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512" y="5241371"/>
            <a:ext cx="6835556" cy="9545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dirty="0">
                <a:solidFill>
                  <a:srgbClr val="FFFFFE"/>
                </a:solidFill>
              </a:rPr>
              <a:t>Create a basic checklist; </a:t>
            </a:r>
            <a:br>
              <a:rPr lang="en-US" sz="3000" dirty="0">
                <a:solidFill>
                  <a:srgbClr val="FFFFFE"/>
                </a:solidFill>
              </a:rPr>
            </a:br>
            <a:r>
              <a:rPr lang="en-US" sz="3000" dirty="0">
                <a:solidFill>
                  <a:srgbClr val="FFFFFE"/>
                </a:solidFill>
              </a:rPr>
              <a:t>compare it to the protocol</a:t>
            </a:r>
          </a:p>
        </p:txBody>
      </p:sp>
    </p:spTree>
    <p:extLst>
      <p:ext uri="{BB962C8B-B14F-4D97-AF65-F5344CB8AC3E}">
        <p14:creationId xmlns:p14="http://schemas.microsoft.com/office/powerpoint/2010/main" val="295932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63C853E-3842-4594-86A9-051FFAF4D34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591CDC5-6B61-4116-B3B5-0FF42B6E60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25B08984-5BEB-422F-A364-2B41E6A516E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A8F413B1-54E0-4B16-92AB-1CC5C7D645B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5633E59-CFCD-4CB3-AB4B-F13B8BA438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96785" y="4907589"/>
            <a:ext cx="8295215" cy="1452929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7FFB1710-F59A-4B72-91E4-53C2300B705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65509" y="5075836"/>
            <a:ext cx="6832499" cy="0"/>
          </a:xfrm>
          <a:prstGeom prst="line">
            <a:avLst/>
          </a:prstGeom>
          <a:ln>
            <a:solidFill>
              <a:srgbClr val="10D5F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E1C319-3E2D-4959-9E7E-825DD556C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512" y="5241371"/>
            <a:ext cx="6835556" cy="9545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dirty="0">
                <a:solidFill>
                  <a:srgbClr val="FFFFFE"/>
                </a:solidFill>
              </a:rPr>
              <a:t>Add in ALCOAC elements</a:t>
            </a:r>
            <a:br>
              <a:rPr lang="en-US" sz="3000" dirty="0">
                <a:solidFill>
                  <a:srgbClr val="FFFFFE"/>
                </a:solidFill>
              </a:rPr>
            </a:br>
            <a:r>
              <a:rPr lang="en-US" sz="3000" dirty="0">
                <a:solidFill>
                  <a:srgbClr val="FFFFFE"/>
                </a:solidFill>
              </a:rPr>
              <a:t>and workflow edits</a:t>
            </a:r>
          </a:p>
        </p:txBody>
      </p:sp>
      <p:pic>
        <p:nvPicPr>
          <p:cNvPr id="11" name="Content Placeholder 3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xmlns="" id="{CB4B2FE2-FE5D-4270-9866-FA073D3C3A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54" t="20676" r="26022" b="13224"/>
          <a:stretch/>
        </p:blipFill>
        <p:spPr>
          <a:xfrm>
            <a:off x="2461097" y="215366"/>
            <a:ext cx="7042825" cy="467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77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43000" r="43000" b="100000"/>
            </a:path>
          </a:gradFill>
          <a:ln>
            <a:noFill/>
          </a:ln>
          <a:effectLst/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CABCAE3-64FC-4149-819F-2C181282415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012FDCFE-9AD2-4D8A-8CBF-B3AA37EBF6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FBD463FC-4CA8-4FF4-85A3-AF9F4B98D21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BECF35C3-8B44-4F4B-BD25-4C01823DB22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xmlns="" id="{2FA7AD0A-1871-4DF8-9235-F49D0513B9C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36B04CFB-FAE5-47DD-9B3E-4E9BA7A89CC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16EFE474-4FE0-4E8F-8F09-5ED2C9E76A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CF8B8C81-54DC-4AF5-B682-3A2C70A6B55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E8ACF89C-CFC3-4D68-B3C4-2BEFB7BBE5F7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3B770B7D-3C5C-4682-8DF0-20783592F3B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A6893E11-7EC1-4EB6-A2A8-0B693F8FE57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622F7FD7-8884-4FD5-95AB-0B5C6033ADF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EE68D41B-9286-479F-9AB7-678C8E348D71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7513E00-8F25-4FE9-ADBC-CC30F3CDB2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976" t="20533" r="26576" b="13249"/>
          <a:stretch/>
        </p:blipFill>
        <p:spPr>
          <a:xfrm>
            <a:off x="4455487" y="1048558"/>
            <a:ext cx="6615582" cy="39903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B03800-78C7-40BB-9631-A0F419E9E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600"/>
              <a:t>Fluff it up to tell the story</a:t>
            </a:r>
          </a:p>
        </p:txBody>
      </p:sp>
    </p:spTree>
    <p:extLst>
      <p:ext uri="{BB962C8B-B14F-4D97-AF65-F5344CB8AC3E}">
        <p14:creationId xmlns:p14="http://schemas.microsoft.com/office/powerpoint/2010/main" val="580905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482E7304-2AC2-4A5C-924D-A6AC3FFC5E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3C183B1-1D4B-4E3D-A02E-A426E3BFA01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D259FEF2-F6A5-442F-BA10-4E39EECD0AB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D663DF3B-4105-4170-A37B-AEC0B8DEB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Common findings in FDA audits</a:t>
            </a:r>
          </a:p>
        </p:txBody>
      </p:sp>
      <p:graphicFrame>
        <p:nvGraphicFramePr>
          <p:cNvPr id="12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821922"/>
              </p:ext>
            </p:extLst>
          </p:nvPr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6657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3522FE7-5A29-4EF6-B1EF-2CA55748A77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2192E09-EBC7-416C-B887-DFF915D7F4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2924498D-E084-44BE-A196-CFCE3556435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3BBC7667-C352-4842-9AFD-E5C16AD002F4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1BF0792A-0F2B-4A2E-AB38-0A4F18A3072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57DB18D-C2F1-4C8C-8808-9C01ECE6834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E5D935FA-3336-4941-9214-E250A5727F4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445671" y="644327"/>
            <a:ext cx="9299965" cy="4811366"/>
            <a:chOff x="7639235" y="600024"/>
            <a:chExt cx="3898557" cy="687892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45D9E2ED-FF90-4200-A7EE-6D41D6526F2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639235" y="600024"/>
              <a:ext cx="3898557" cy="6878929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3A4BEB8D-68AD-4314-8A2B-F8DC85A5301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770263" y="1062693"/>
              <a:ext cx="3635738" cy="59547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75CC23F7-9F20-4C4B-8608-BD4DE9728F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87F797D1-251E-41FE-9FF8-AD487DEF28A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391407" y="1416139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09A0CE28-0E59-4F4D-9855-8A8DCE9A8EF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391407" y="4435465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C955105D-D447-42A2-B5BF-BAB33B0EE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408" y="1534438"/>
            <a:ext cx="7405874" cy="2813775"/>
          </a:xfrm>
        </p:spPr>
        <p:txBody>
          <a:bodyPr vert="horz" lIns="91440" tIns="45720" rIns="91440" bIns="0" rtlCol="0" anchor="ctr">
            <a:normAutofit/>
          </a:bodyPr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Good source documentation 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>
                <a:solidFill>
                  <a:srgbClr val="000000"/>
                </a:solidFill>
              </a:rPr>
              <a:t>is the key 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>
                <a:solidFill>
                  <a:srgbClr val="000000"/>
                </a:solidFill>
              </a:rPr>
              <a:t>To running an efficient trial, collecting accurate data 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>
                <a:solidFill>
                  <a:srgbClr val="000000"/>
                </a:solidFill>
              </a:rPr>
              <a:t>and keeping participants safe </a:t>
            </a:r>
          </a:p>
        </p:txBody>
      </p:sp>
    </p:spTree>
    <p:extLst>
      <p:ext uri="{BB962C8B-B14F-4D97-AF65-F5344CB8AC3E}">
        <p14:creationId xmlns:p14="http://schemas.microsoft.com/office/powerpoint/2010/main" val="231947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B447DB-4A24-46F0-BCD3-43D79B534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B2DA1B-4071-42A6-B152-C97A9966C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ACRP 2017 Meeting &amp; Expo workshop in Seattle</a:t>
            </a:r>
          </a:p>
          <a:p>
            <a:pPr lvl="1"/>
            <a:r>
              <a:rPr lang="en-US" dirty="0"/>
              <a:t>John Rowell, RN, MSN, CCRC</a:t>
            </a:r>
          </a:p>
          <a:p>
            <a:pPr lvl="1"/>
            <a:r>
              <a:rPr lang="en-US" dirty="0"/>
              <a:t>Christina Ledbetter, PhD</a:t>
            </a:r>
          </a:p>
          <a:p>
            <a:pPr lvl="1"/>
            <a:r>
              <a:rPr lang="en-US" dirty="0"/>
              <a:t>Jill </a:t>
            </a:r>
            <a:r>
              <a:rPr lang="en-US" dirty="0" err="1"/>
              <a:t>Petro</a:t>
            </a:r>
            <a:r>
              <a:rPr lang="en-US" dirty="0"/>
              <a:t>, BS, CCRA, CCRC</a:t>
            </a:r>
          </a:p>
          <a:p>
            <a:pPr lvl="1"/>
            <a:endParaRPr lang="en-US" dirty="0"/>
          </a:p>
          <a:p>
            <a:pPr lvl="2"/>
            <a:r>
              <a:rPr lang="en-US" sz="1800" dirty="0"/>
              <a:t>Good documentation practice in clinical research</a:t>
            </a:r>
          </a:p>
          <a:p>
            <a:pPr lvl="3"/>
            <a:r>
              <a:rPr lang="en-US" sz="1600" dirty="0"/>
              <a:t>Perspectives in Clinical Research 2011 Apr-Jun; 2(2):  59-63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51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Connector 64"/>
          <p:cNvCxnSpPr/>
          <p:nvPr/>
        </p:nvCxnSpPr>
        <p:spPr>
          <a:xfrm>
            <a:off x="89045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75837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62629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9421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6213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23005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Study Process Recap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600201"/>
            <a:ext cx="7252063" cy="107846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Procedures will begin </a:t>
            </a:r>
            <a:r>
              <a:rPr lang="en-US" sz="2400" i="1" dirty="0" smtClean="0"/>
              <a:t>prior </a:t>
            </a:r>
            <a:r>
              <a:rPr lang="en-US" sz="2400" dirty="0" smtClean="0"/>
              <a:t>to 508 events being reached</a:t>
            </a:r>
            <a:endParaRPr lang="en-US" sz="2400" dirty="0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6"/>
          <p:cNvSpPr>
            <a:spLocks noChangeArrowheads="1"/>
          </p:cNvSpPr>
          <p:nvPr/>
        </p:nvSpPr>
        <p:spPr bwMode="auto">
          <a:xfrm>
            <a:off x="0" y="501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489707" y="39084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*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753359" y="4679293"/>
            <a:ext cx="1735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508 events reached</a:t>
            </a:r>
          </a:p>
          <a:p>
            <a:pPr algn="ctr"/>
            <a:r>
              <a:rPr lang="en-US" sz="1800" i="1" dirty="0" smtClean="0">
                <a:latin typeface="Calibri" panose="020F0502020204030204" pitchFamily="34" charset="0"/>
              </a:rPr>
              <a:t>(estimated)</a:t>
            </a:r>
          </a:p>
          <a:p>
            <a:pPr algn="ctr"/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21161" y="4724400"/>
            <a:ext cx="1729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Announcement to start EOS procedures</a:t>
            </a:r>
            <a:endParaRPr lang="en-US" sz="1800" dirty="0">
              <a:latin typeface="Calibri" panose="020F0502020204030204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674900" y="4213200"/>
            <a:ext cx="102870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9797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02253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9410332" y="4712732"/>
            <a:ext cx="1652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Data lock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20005" y="3843868"/>
            <a:ext cx="113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-2 months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766563" y="4712732"/>
            <a:ext cx="1652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</a:rPr>
              <a:t>C</a:t>
            </a:r>
            <a:r>
              <a:rPr lang="en-US" sz="1800" dirty="0" smtClean="0">
                <a:latin typeface="Calibri" panose="020F0502020204030204" pitchFamily="34" charset="0"/>
              </a:rPr>
              <a:t>omplete EOS visits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996783" y="3838603"/>
            <a:ext cx="118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+3 months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9628859" y="3853473"/>
            <a:ext cx="118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+5 months</a:t>
            </a:r>
            <a:endParaRPr lang="en-US" sz="1800" dirty="0">
              <a:latin typeface="Calibri" panose="020F0502020204030204" pitchFamily="34" charset="0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978396" y="3298800"/>
            <a:ext cx="6605304" cy="304800"/>
            <a:chOff x="1142022" y="3124200"/>
            <a:chExt cx="4953978" cy="304800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1142022" y="3276600"/>
              <a:ext cx="495397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1143000" y="3124200"/>
              <a:ext cx="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6096000" y="3124200"/>
              <a:ext cx="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Box 80"/>
          <p:cNvSpPr txBox="1"/>
          <p:nvPr/>
        </p:nvSpPr>
        <p:spPr>
          <a:xfrm>
            <a:off x="979700" y="3070200"/>
            <a:ext cx="660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Completion of EOS visits and UNCOs (as needed)</a:t>
            </a:r>
            <a:endParaRPr lang="en-US" sz="1800" dirty="0">
              <a:latin typeface="Calibri" panose="020F0502020204030204" pitchFamily="34" charset="0"/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7583700" y="3451200"/>
            <a:ext cx="264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10225300" y="32988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7685300" y="2841601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Data cleaning and UNCOs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97533" y="3967986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…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1340897" y="4217968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1586046" y="4224082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1082178" y="4712732"/>
            <a:ext cx="1018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Result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</a:rPr>
              <a:t>letter</a:t>
            </a:r>
            <a:endParaRPr lang="en-US" sz="1800" dirty="0" smtClean="0">
              <a:latin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423463" y="3843868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?</a:t>
            </a:r>
            <a:endParaRPr lang="en-US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33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2" grpId="0"/>
      <p:bldP spid="54" grpId="0"/>
      <p:bldP spid="70" grpId="0"/>
      <p:bldP spid="71" grpId="0"/>
      <p:bldP spid="72" grpId="0"/>
      <p:bldP spid="73" grpId="0"/>
      <p:bldP spid="74" grpId="0"/>
      <p:bldP spid="81" grpId="0"/>
      <p:bldP spid="86" grpId="0"/>
      <p:bldP spid="36" grpId="0"/>
      <p:bldP spid="3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Non-Diabetes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43548"/>
            <a:ext cx="10058400" cy="3786395"/>
          </a:xfrm>
        </p:spPr>
        <p:txBody>
          <a:bodyPr/>
          <a:lstStyle/>
          <a:p>
            <a:pPr algn="ctr"/>
            <a:r>
              <a:rPr lang="en-US" sz="2400" b="1" dirty="0" smtClean="0"/>
              <a:t>Tips (Revisited)</a:t>
            </a:r>
            <a:endParaRPr lang="en-US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If </a:t>
            </a:r>
            <a:r>
              <a:rPr lang="en-US" i="1" dirty="0"/>
              <a:t>all</a:t>
            </a:r>
            <a:r>
              <a:rPr lang="en-US" dirty="0"/>
              <a:t> the questions from the data collection form were answered “no”, then the </a:t>
            </a:r>
            <a:r>
              <a:rPr lang="en-US" dirty="0" err="1"/>
              <a:t>eCRF</a:t>
            </a:r>
            <a:r>
              <a:rPr lang="en-US" dirty="0"/>
              <a:t> does not need to be completed (and no records need to be submitted)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If a skin biopsy was done but it was </a:t>
            </a:r>
            <a:r>
              <a:rPr lang="en-US" i="1" dirty="0"/>
              <a:t>not</a:t>
            </a:r>
            <a:r>
              <a:rPr lang="en-US" dirty="0"/>
              <a:t> cancer, it does not need to be submitted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i="1" dirty="0"/>
              <a:t>All</a:t>
            </a:r>
            <a:r>
              <a:rPr lang="en-US" dirty="0"/>
              <a:t> colonoscopies should be submitted, even if normal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If a cancer diagnosis is reported, it also needs to be entered as an AE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Diagnostic or screening procedures by themselves are </a:t>
            </a:r>
            <a:r>
              <a:rPr lang="en-US" i="1" dirty="0"/>
              <a:t>not</a:t>
            </a:r>
            <a:r>
              <a:rPr lang="en-US" dirty="0"/>
              <a:t> AEs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0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Non-Diabetes Outcomes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3"/>
          <a:srcRect l="50971" t="61795" r="14090" b="17579"/>
          <a:stretch/>
        </p:blipFill>
        <p:spPr bwMode="auto">
          <a:xfrm>
            <a:off x="2877016" y="2382371"/>
            <a:ext cx="6389648" cy="2058994"/>
          </a:xfrm>
          <a:prstGeom prst="rect">
            <a:avLst/>
          </a:prstGeom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06286" y="1643743"/>
            <a:ext cx="477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Records to collect: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319412" y="4902365"/>
            <a:ext cx="7696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Coversheet is found in MOP 21 Appendix 2a (“CA Checklist”)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0666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Non-Diabetes Outcomes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/>
          <a:srcRect l="14514" t="45168" r="12917" b="42025"/>
          <a:stretch/>
        </p:blipFill>
        <p:spPr bwMode="auto">
          <a:xfrm>
            <a:off x="1227643" y="1534886"/>
            <a:ext cx="7763957" cy="1810980"/>
          </a:xfrm>
          <a:prstGeom prst="rect">
            <a:avLst/>
          </a:prstGeom>
          <a:ln>
            <a:solidFill>
              <a:srgbClr val="0432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/>
          <a:srcRect l="14520" t="34703" r="13030" b="51935"/>
          <a:stretch/>
        </p:blipFill>
        <p:spPr bwMode="auto">
          <a:xfrm>
            <a:off x="3026229" y="3740194"/>
            <a:ext cx="8741227" cy="2214291"/>
          </a:xfrm>
          <a:prstGeom prst="rect">
            <a:avLst/>
          </a:prstGeom>
          <a:ln>
            <a:solidFill>
              <a:srgbClr val="0432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79171" y="2667000"/>
            <a:ext cx="1665515" cy="370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31571" y="2296885"/>
            <a:ext cx="2144486" cy="555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47457" y="5203371"/>
            <a:ext cx="2394857" cy="609600"/>
          </a:xfrm>
          <a:prstGeom prst="ellipse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9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Non-Diabetes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Identifying the pathology report in the medical record: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3"/>
          <a:srcRect l="13357" t="31122" r="18695" b="16118"/>
          <a:stretch/>
        </p:blipFill>
        <p:spPr bwMode="auto">
          <a:xfrm>
            <a:off x="7013394" y="2471057"/>
            <a:ext cx="4623435" cy="3783965"/>
          </a:xfrm>
          <a:prstGeom prst="rect">
            <a:avLst/>
          </a:prstGeom>
          <a:ln>
            <a:solidFill>
              <a:srgbClr val="0432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2" t="25476" r="30602" b="41326"/>
          <a:stretch/>
        </p:blipFill>
        <p:spPr bwMode="auto">
          <a:xfrm>
            <a:off x="1249678" y="1956904"/>
            <a:ext cx="5238207" cy="2811039"/>
          </a:xfrm>
          <a:prstGeom prst="rect">
            <a:avLst/>
          </a:prstGeom>
          <a:ln>
            <a:solidFill>
              <a:srgbClr val="0432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8719458" y="3128379"/>
            <a:ext cx="1436914" cy="1959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63794" y="2852057"/>
            <a:ext cx="762000" cy="174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719458" y="3629122"/>
            <a:ext cx="1589314" cy="2503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767943" y="4223656"/>
            <a:ext cx="664028" cy="1959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825238" y="2471057"/>
            <a:ext cx="93074" cy="119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38152" y="2471057"/>
            <a:ext cx="746762" cy="2449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697686" y="3351537"/>
            <a:ext cx="1402488" cy="2775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t="35529" r="10417" b="50692"/>
          <a:stretch/>
        </p:blipFill>
        <p:spPr bwMode="auto">
          <a:xfrm>
            <a:off x="1238791" y="5006763"/>
            <a:ext cx="5238207" cy="1241635"/>
          </a:xfrm>
          <a:prstGeom prst="rect">
            <a:avLst/>
          </a:prstGeom>
          <a:ln>
            <a:solidFill>
              <a:srgbClr val="0432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/>
          <p:cNvPicPr/>
          <p:nvPr/>
        </p:nvPicPr>
        <p:blipFill rotWithShape="1">
          <a:blip r:embed="rId6"/>
          <a:srcRect l="15100" t="39936" r="14683" b="41603"/>
          <a:stretch/>
        </p:blipFill>
        <p:spPr bwMode="auto">
          <a:xfrm>
            <a:off x="7137082" y="419487"/>
            <a:ext cx="4388712" cy="1401342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Oval 16"/>
          <p:cNvSpPr/>
          <p:nvPr/>
        </p:nvSpPr>
        <p:spPr>
          <a:xfrm>
            <a:off x="7696203" y="1328057"/>
            <a:ext cx="1563592" cy="48188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5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Non-Diabetes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482291"/>
            <a:ext cx="10058400" cy="4363338"/>
          </a:xfrm>
        </p:spPr>
        <p:txBody>
          <a:bodyPr/>
          <a:lstStyle/>
          <a:p>
            <a:r>
              <a:rPr lang="en-US" dirty="0" smtClean="0"/>
              <a:t>Submitting to CC: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8856" t="7182" r="50933" b="4255"/>
          <a:stretch/>
        </p:blipFill>
        <p:spPr bwMode="auto">
          <a:xfrm>
            <a:off x="1210988" y="1992947"/>
            <a:ext cx="3219497" cy="3711167"/>
          </a:xfrm>
          <a:prstGeom prst="rect">
            <a:avLst/>
          </a:prstGeom>
          <a:ln>
            <a:solidFill>
              <a:srgbClr val="0432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73626" y="5911334"/>
            <a:ext cx="10678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Coversheet 		          </a:t>
            </a:r>
            <a:r>
              <a:rPr lang="en-US" dirty="0" smtClean="0"/>
              <a:t>De-identified records with participant ID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4"/>
          <a:srcRect l="33099" t="12235" r="31480" b="1861"/>
          <a:stretch/>
        </p:blipFill>
        <p:spPr bwMode="auto">
          <a:xfrm>
            <a:off x="4844140" y="1992947"/>
            <a:ext cx="3080657" cy="3711167"/>
          </a:xfrm>
          <a:prstGeom prst="rect">
            <a:avLst/>
          </a:prstGeom>
          <a:ln>
            <a:solidFill>
              <a:srgbClr val="0432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07829" y="2721435"/>
            <a:ext cx="312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Send to:</a:t>
            </a:r>
          </a:p>
          <a:p>
            <a:r>
              <a:rPr lang="en-US" dirty="0" smtClean="0">
                <a:solidFill>
                  <a:srgbClr val="0070C0"/>
                </a:solidFill>
                <a:hlinkClick r:id="rId5"/>
              </a:rPr>
              <a:t>d2d@tuftsmedicalcenter.org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en-US" dirty="0"/>
          </a:p>
          <a:p>
            <a:r>
              <a:rPr lang="en-US" dirty="0" smtClean="0"/>
              <a:t>Include in s</a:t>
            </a:r>
            <a:r>
              <a:rPr lang="en-US" dirty="0" smtClean="0"/>
              <a:t>ubject </a:t>
            </a:r>
            <a:r>
              <a:rPr lang="en-US" dirty="0" smtClean="0"/>
              <a:t>line:</a:t>
            </a:r>
          </a:p>
          <a:p>
            <a:r>
              <a:rPr lang="en-US" dirty="0" smtClean="0"/>
              <a:t>“Non-DM Enrollment ID</a:t>
            </a:r>
            <a:r>
              <a:rPr lang="en-US" dirty="0" smtClean="0"/>
              <a:t>#”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562600" y="3037114"/>
            <a:ext cx="620486" cy="97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792686" y="1992947"/>
            <a:ext cx="64225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ID#</a:t>
            </a:r>
            <a:endParaRPr 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6183086" y="5649684"/>
            <a:ext cx="1110343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7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Non-Diabetes Outcomes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79178" y="1482725"/>
            <a:ext cx="9293969" cy="438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2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Study – Other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Example: </a:t>
            </a:r>
            <a:r>
              <a:rPr lang="en-US" sz="3600" b="1" u="sng" dirty="0" smtClean="0">
                <a:solidFill>
                  <a:schemeClr val="tx1"/>
                </a:solidFill>
              </a:rPr>
              <a:t>C</a:t>
            </a:r>
            <a:r>
              <a:rPr lang="en-US" sz="3600" dirty="0" smtClean="0"/>
              <a:t>ommissioner Gordon</a:t>
            </a:r>
          </a:p>
          <a:p>
            <a:endParaRPr lang="en-US" sz="3600" dirty="0"/>
          </a:p>
          <a:p>
            <a:r>
              <a:rPr lang="en-US" sz="3600" i="1" dirty="0" smtClean="0"/>
              <a:t>Inactive since M24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Last ditch effort – express in phone message and letters that this is the last study visit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If unable to contact, will be marked as “Lost to follow-up”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9" r="8143"/>
          <a:stretch/>
        </p:blipFill>
        <p:spPr>
          <a:xfrm>
            <a:off x="7999007" y="108857"/>
            <a:ext cx="4029705" cy="256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0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Study – Other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 smtClean="0"/>
              <a:t>Example: Harvey </a:t>
            </a:r>
            <a:r>
              <a:rPr lang="en-US" sz="3600" b="1" u="sng" dirty="0" smtClean="0"/>
              <a:t>D</a:t>
            </a:r>
            <a:r>
              <a:rPr lang="en-US" sz="3600" dirty="0" smtClean="0"/>
              <a:t>ent</a:t>
            </a:r>
          </a:p>
          <a:p>
            <a:endParaRPr lang="en-US" sz="3600" dirty="0"/>
          </a:p>
          <a:p>
            <a:r>
              <a:rPr lang="en-US" sz="3600" i="1" dirty="0" smtClean="0"/>
              <a:t>Phone-only contact since M18</a:t>
            </a:r>
            <a:endParaRPr lang="en-US" sz="3600" i="1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Inform participant this is the end of study and encourage to come back in</a:t>
            </a:r>
            <a:endParaRPr lang="en-US" sz="3600" dirty="0"/>
          </a:p>
          <a:p>
            <a:pPr marL="806958" lvl="1" indent="-514350">
              <a:buFont typeface="+mj-lt"/>
              <a:buAutoNum type="arabicPeriod"/>
            </a:pPr>
            <a:r>
              <a:rPr lang="en-US" sz="3500" dirty="0" smtClean="0"/>
              <a:t>If willing to come in, complete next scheduled encounter</a:t>
            </a:r>
          </a:p>
          <a:p>
            <a:pPr marL="806958" lvl="1" indent="-514350">
              <a:buFont typeface="+mj-lt"/>
              <a:buAutoNum type="arabicPeriod"/>
            </a:pPr>
            <a:r>
              <a:rPr lang="en-US" sz="3500" dirty="0" smtClean="0"/>
              <a:t>If not willing to complete OGTT, complete fasting </a:t>
            </a:r>
            <a:r>
              <a:rPr lang="en-US" sz="3500" dirty="0" err="1" smtClean="0"/>
              <a:t>glycemia</a:t>
            </a:r>
            <a:r>
              <a:rPr lang="en-US" sz="3500" dirty="0" smtClean="0"/>
              <a:t> labs only</a:t>
            </a:r>
          </a:p>
          <a:p>
            <a:pPr marL="658368" lvl="3" indent="0">
              <a:buNone/>
            </a:pPr>
            <a:r>
              <a:rPr lang="en-US" sz="3100" dirty="0" smtClean="0"/>
              <a:t>		=&gt; Complete non-visit contact data collection just in case</a:t>
            </a:r>
          </a:p>
          <a:p>
            <a:pPr marL="806958" lvl="1" indent="-514350">
              <a:buFont typeface="+mj-lt"/>
              <a:buAutoNum type="arabicPeriod"/>
            </a:pPr>
            <a:r>
              <a:rPr lang="en-US" sz="3500" dirty="0" smtClean="0"/>
              <a:t>If not willing to come in at all, complete non-visit contact</a:t>
            </a:r>
            <a:endParaRPr lang="en-US" sz="3600" dirty="0"/>
          </a:p>
          <a:p>
            <a:endParaRPr lang="en-US" sz="3600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09"/>
          <a:stretch/>
        </p:blipFill>
        <p:spPr>
          <a:xfrm>
            <a:off x="9568542" y="154094"/>
            <a:ext cx="2158093" cy="278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5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Study – Other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 smtClean="0"/>
              <a:t>Example: </a:t>
            </a:r>
            <a:r>
              <a:rPr lang="en-US" sz="3600" b="1" u="sng" dirty="0" smtClean="0"/>
              <a:t>E</a:t>
            </a:r>
            <a:r>
              <a:rPr lang="en-US" sz="3600" dirty="0" smtClean="0"/>
              <a:t>dward </a:t>
            </a:r>
            <a:r>
              <a:rPr lang="en-US" sz="3600" dirty="0" err="1" smtClean="0"/>
              <a:t>Nigma</a:t>
            </a:r>
            <a:endParaRPr lang="en-US" sz="3600" dirty="0" smtClean="0"/>
          </a:p>
          <a:p>
            <a:endParaRPr lang="en-US" sz="3600" dirty="0"/>
          </a:p>
          <a:p>
            <a:r>
              <a:rPr lang="en-US" sz="3600" i="1" dirty="0" smtClean="0"/>
              <a:t>Refused to sign extension consent</a:t>
            </a:r>
            <a:endParaRPr lang="en-US" sz="3600" i="1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Original consent provides for visits through M48 </a:t>
            </a:r>
            <a:r>
              <a:rPr lang="en-US" sz="3600" i="1" dirty="0" smtClean="0"/>
              <a:t>plus</a:t>
            </a:r>
            <a:r>
              <a:rPr lang="en-US" sz="3600" dirty="0" smtClean="0"/>
              <a:t> an EOS visit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Once the end of study is announced, these participants can be contacted for the EOS visit ASAP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Note: study procedures in this consent provide only for a semi-annual type visit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endParaRPr lang="en-US" sz="3600" dirty="0"/>
          </a:p>
          <a:p>
            <a:endParaRPr lang="en-US" sz="3600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61"/>
          <a:stretch/>
        </p:blipFill>
        <p:spPr>
          <a:xfrm>
            <a:off x="8597781" y="130629"/>
            <a:ext cx="3405960" cy="268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5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Study – Other Examples?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5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Procedures Moving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482291"/>
            <a:ext cx="10058400" cy="4907623"/>
          </a:xfrm>
        </p:spPr>
        <p:txBody>
          <a:bodyPr>
            <a:normAutofit fontScale="70000" lnSpcReduction="20000"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4000" dirty="0" smtClean="0"/>
              <a:t>End of Study Source Documents</a:t>
            </a:r>
            <a:endParaRPr lang="en-US" sz="4000" dirty="0"/>
          </a:p>
          <a:p>
            <a:pPr marL="687388" lvl="1" indent="-182563"/>
            <a:r>
              <a:rPr lang="en-US" sz="4000" dirty="0" smtClean="0"/>
              <a:t>Released at end of study announcement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4000" dirty="0" smtClean="0"/>
              <a:t>Planning for post-study participant contact</a:t>
            </a:r>
            <a:endParaRPr lang="en-US" sz="4000" dirty="0"/>
          </a:p>
          <a:p>
            <a:pPr marL="687388" lvl="1" indent="-182563"/>
            <a:r>
              <a:rPr lang="en-US" sz="4000" dirty="0" smtClean="0"/>
              <a:t>Treatment group, participant </a:t>
            </a:r>
            <a:r>
              <a:rPr lang="en-US" sz="4000" dirty="0" err="1" smtClean="0"/>
              <a:t>glycemia</a:t>
            </a:r>
            <a:r>
              <a:rPr lang="en-US" sz="4000" dirty="0" smtClean="0"/>
              <a:t> results, and study results</a:t>
            </a:r>
          </a:p>
          <a:p>
            <a:endParaRPr lang="en-US" sz="1400" i="1" dirty="0" smtClean="0"/>
          </a:p>
          <a:p>
            <a:r>
              <a:rPr lang="en-US" sz="4000" i="1" dirty="0" smtClean="0"/>
              <a:t>Goal</a:t>
            </a:r>
            <a:r>
              <a:rPr lang="en-US" sz="4000" dirty="0" smtClean="0"/>
              <a:t>: For very little to need to be done at data cut off</a:t>
            </a:r>
            <a:endParaRPr lang="en-US" sz="4000" dirty="0"/>
          </a:p>
          <a:p>
            <a:pPr lvl="1"/>
            <a:endParaRPr lang="en-US" sz="1300" dirty="0" smtClean="0"/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US" sz="4000" dirty="0" smtClean="0"/>
              <a:t>FFQ </a:t>
            </a:r>
            <a:r>
              <a:rPr lang="en-US" sz="4000" dirty="0"/>
              <a:t>request every other month </a:t>
            </a:r>
            <a:endParaRPr lang="en-US" sz="4000" dirty="0" smtClean="0"/>
          </a:p>
          <a:p>
            <a:pPr marL="687388" lvl="1" indent="-182563"/>
            <a:r>
              <a:rPr lang="en-US" sz="4000" dirty="0" smtClean="0"/>
              <a:t>Covers must be completed correctly and in their entirety</a:t>
            </a:r>
          </a:p>
          <a:p>
            <a:pPr marL="687388" lvl="1" indent="-182563"/>
            <a:r>
              <a:rPr lang="en-US" sz="4000" dirty="0" smtClean="0"/>
              <a:t>Review before shipment – problem booklets will be returned to the site to be fixed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4000" dirty="0" smtClean="0"/>
              <a:t>Data </a:t>
            </a:r>
            <a:r>
              <a:rPr lang="en-US" sz="4000" dirty="0"/>
              <a:t>cleaning </a:t>
            </a:r>
            <a:r>
              <a:rPr lang="en-US" sz="4000" dirty="0" smtClean="0"/>
              <a:t>frequency</a:t>
            </a:r>
          </a:p>
          <a:p>
            <a:pPr marL="687388" lvl="1" indent="-182563"/>
            <a:r>
              <a:rPr lang="en-US" sz="4000" dirty="0" smtClean="0"/>
              <a:t>May see out-of-norm queries on past visits start popping up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3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5F9E98A-4FF4-43D6-9C48-6DF0E7F2D27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207A636-DC99-4588-80C4-9E069B97C3F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4ED6A5F-3B06-48C5-850F-8045C4DF69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C9A60B9D-8DAC-4DA9-88DE-9911621A2B9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0F2BAA51-3181-4303-929A-FCD9C33F890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127685" y="1328764"/>
            <a:ext cx="0" cy="346682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885132-848C-48F0-9893-25ECEA0A8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933" y="960241"/>
            <a:ext cx="6849699" cy="4203872"/>
          </a:xfrm>
        </p:spPr>
        <p:txBody>
          <a:bodyPr anchor="ctr">
            <a:normAutofit/>
          </a:bodyPr>
          <a:lstStyle/>
          <a:p>
            <a:pPr algn="r"/>
            <a:r>
              <a:rPr lang="en-US" sz="5400"/>
              <a:t>GCP based source documentation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F6018DA-181C-46BD-B732-F4FCD9560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3071" y="964028"/>
            <a:ext cx="2770873" cy="4196299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How to spruce up your source </a:t>
            </a:r>
          </a:p>
          <a:p>
            <a:pPr algn="ctr"/>
            <a:r>
              <a:rPr lang="en-US" dirty="0"/>
              <a:t>and </a:t>
            </a:r>
          </a:p>
          <a:p>
            <a:pPr algn="ctr"/>
            <a:r>
              <a:rPr lang="en-US" dirty="0"/>
              <a:t>your compliance</a:t>
            </a:r>
          </a:p>
        </p:txBody>
      </p:sp>
    </p:spTree>
    <p:extLst>
      <p:ext uri="{BB962C8B-B14F-4D97-AF65-F5344CB8AC3E}">
        <p14:creationId xmlns:p14="http://schemas.microsoft.com/office/powerpoint/2010/main" val="3660100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CDE750-CD30-4894-8414-28A9E7B2D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What is “GCP”?</a:t>
            </a:r>
          </a:p>
        </p:txBody>
      </p:sp>
      <p:graphicFrame>
        <p:nvGraphicFramePr>
          <p:cNvPr id="4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6259786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56945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5825</TotalTime>
  <Words>1084</Words>
  <Application>Microsoft Office PowerPoint</Application>
  <PresentationFormat>Custom</PresentationFormat>
  <Paragraphs>157</Paragraphs>
  <Slides>25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Retrospect</vt:lpstr>
      <vt:lpstr>Gallery</vt:lpstr>
      <vt:lpstr>Research Coordinator Breakout Session</vt:lpstr>
      <vt:lpstr>End of Study Process Recap</vt:lpstr>
      <vt:lpstr>End of Study – Other Examples</vt:lpstr>
      <vt:lpstr>End of Study – Other Examples</vt:lpstr>
      <vt:lpstr>End of Study – Other Examples</vt:lpstr>
      <vt:lpstr>End of Study – Other Examples?</vt:lpstr>
      <vt:lpstr>Procedures Moving Forward</vt:lpstr>
      <vt:lpstr>GCP based source documentation</vt:lpstr>
      <vt:lpstr>What is “GCP”?</vt:lpstr>
      <vt:lpstr>Source documents  should tell the complete story  of a person’s participation on a clinical trial</vt:lpstr>
      <vt:lpstr>ALCOAC </vt:lpstr>
      <vt:lpstr>Examples of source</vt:lpstr>
      <vt:lpstr>Start with the data points required by study</vt:lpstr>
      <vt:lpstr>Create a basic checklist;  compare it to the protocol</vt:lpstr>
      <vt:lpstr>Add in ALCOAC elements and workflow edits</vt:lpstr>
      <vt:lpstr>Fluff it up to tell the story</vt:lpstr>
      <vt:lpstr>Common findings in FDA audits</vt:lpstr>
      <vt:lpstr>Good source documentation  is the key  To running an efficient trial, collecting accurate data  and keeping participants safe </vt:lpstr>
      <vt:lpstr>references</vt:lpstr>
      <vt:lpstr>Non-Diabetes Outcomes</vt:lpstr>
      <vt:lpstr>Non-Diabetes Outcomes</vt:lpstr>
      <vt:lpstr>Non-Diabetes Outcomes</vt:lpstr>
      <vt:lpstr>Non-Diabetes Outcomes</vt:lpstr>
      <vt:lpstr>Non-Diabetes Outcomes</vt:lpstr>
      <vt:lpstr>Non-Diabetes Outcomes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Anastassios Pittas</dc:creator>
  <cp:lastModifiedBy>Paul Fuss</cp:lastModifiedBy>
  <cp:revision>454</cp:revision>
  <cp:lastPrinted>2016-09-22T18:15:39Z</cp:lastPrinted>
  <dcterms:created xsi:type="dcterms:W3CDTF">2016-03-08T12:56:03Z</dcterms:created>
  <dcterms:modified xsi:type="dcterms:W3CDTF">2017-10-20T18:51:34Z</dcterms:modified>
</cp:coreProperties>
</file>