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8"/>
  </p:notesMasterIdLst>
  <p:handoutMasterIdLst>
    <p:handoutMasterId r:id="rId9"/>
  </p:handoutMasterIdLst>
  <p:sldIdLst>
    <p:sldId id="503" r:id="rId2"/>
    <p:sldId id="506" r:id="rId3"/>
    <p:sldId id="507" r:id="rId4"/>
    <p:sldId id="508" r:id="rId5"/>
    <p:sldId id="509" r:id="rId6"/>
    <p:sldId id="51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91F3817-948A-2045-903E-8B5ED65CF1AF}">
          <p14:sldIdLst>
            <p14:sldId id="503"/>
            <p14:sldId id="506"/>
            <p14:sldId id="507"/>
            <p14:sldId id="508"/>
            <p14:sldId id="509"/>
            <p14:sldId id="510"/>
          </p14:sldIdLst>
        </p14:section>
        <p14:section name="Untitled Section" id="{27D50FA4-5E60-584C-AF5C-0EC3DF9404CC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ten, Myrlene (NIH/NIDDK) [C]" initials="MS" lastIdx="2" clrIdx="0"/>
  <p:cmAuthor id="2" name="Anastassios Pittas" initials="AP" lastIdx="16" clrIdx="1">
    <p:extLst/>
  </p:cmAuthor>
  <p:cmAuthor id="3" name="Anastassios Pittas" initials="AP [2]" lastIdx="1" clrIdx="2">
    <p:extLst/>
  </p:cmAuthor>
  <p:cmAuthor id="4" name="Anastassios Pittas" initials="AP [3]" lastIdx="1" clrIdx="3">
    <p:extLst/>
  </p:cmAuthor>
  <p:cmAuthor id="5" name="Anastassios Pittas" initials="AP [4]" lastIdx="1" clrIdx="4">
    <p:extLst/>
  </p:cmAuthor>
  <p:cmAuthor id="6" name="Anastassios Pittas" initials="AP [5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50"/>
    <p:restoredTop sz="75027" autoAdjust="0"/>
  </p:normalViewPr>
  <p:slideViewPr>
    <p:cSldViewPr snapToGrid="0" snapToObjects="1">
      <p:cViewPr varScale="1">
        <p:scale>
          <a:sx n="87" d="100"/>
          <a:sy n="87" d="100"/>
        </p:scale>
        <p:origin x="-12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H/O provided at end of visit</c:v>
                </c:pt>
                <c:pt idx="1">
                  <c:v>H/O given during visit; staff available for questions</c:v>
                </c:pt>
                <c:pt idx="2">
                  <c:v>Staff review H/O with most/all pcpts during visits</c:v>
                </c:pt>
                <c:pt idx="3">
                  <c:v>H/O sent electronically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3.8</c:v>
                </c:pt>
                <c:pt idx="1">
                  <c:v>3.4</c:v>
                </c:pt>
                <c:pt idx="2">
                  <c:v>2.5</c:v>
                </c:pt>
                <c:pt idx="3">
                  <c:v>1.1000000000000001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18880"/>
        <c:axId val="119421568"/>
      </c:barChart>
      <c:catAx>
        <c:axId val="119418880"/>
        <c:scaling>
          <c:orientation val="minMax"/>
        </c:scaling>
        <c:delete val="0"/>
        <c:axPos val="b"/>
        <c:majorTickMark val="out"/>
        <c:minorTickMark val="none"/>
        <c:tickLblPos val="nextTo"/>
        <c:crossAx val="119421568"/>
        <c:crosses val="autoZero"/>
        <c:auto val="1"/>
        <c:lblAlgn val="ctr"/>
        <c:lblOffset val="100"/>
        <c:noMultiLvlLbl val="0"/>
      </c:catAx>
      <c:valAx>
        <c:axId val="1194215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94188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1AA65-6682-204D-A64E-78FB82337288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B46EF-E1C0-C44D-AC48-E2AE1A93A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129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E9CB7-4988-A94A-80F9-F360D3A3A0DC}" type="datetimeFigureOut">
              <a:rPr lang="en-US" smtClean="0"/>
              <a:t>10/20/2017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A4A5D-3367-1048-87FF-BA730818F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12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Optional: circulate handout</a:t>
            </a:r>
            <a:r>
              <a:rPr lang="en-US" baseline="0" dirty="0" smtClean="0"/>
              <a:t> for participants to use as a worksheet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3E9AC-E5BB-41EE-B97C-E967781B133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152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406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971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A4A5D-3367-1048-87FF-BA730818F9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746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</a:t>
            </a:r>
            <a:r>
              <a:rPr lang="en-US" baseline="0" dirty="0" smtClean="0"/>
              <a:t> there anything more we can do to enhance participants’ experience in the study, and thereby also retention, without veering too much into intervention territory?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C8FFB1-7925-4423-AF3D-68B7FB6964D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37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768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="0" baseline="0" dirty="0" smtClean="0">
                <a:solidFill>
                  <a:schemeClr val="bg1"/>
                </a:solidFill>
              </a:rPr>
              <a:t> | d2d@tuftsmedicalcenter.org</a:t>
            </a:r>
            <a:endParaRPr lang="en-US" sz="12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563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11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36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966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4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2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727557" y="6572053"/>
            <a:ext cx="74766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smtClean="0">
                <a:solidFill>
                  <a:schemeClr val="bg1"/>
                </a:solidFill>
              </a:rPr>
              <a:t>Coordinating Center | Division of Endocrinology | Tufts Medical Center | d2dstudy.org</a:t>
            </a:r>
            <a:r>
              <a:rPr lang="en-US" sz="1200" baseline="0" smtClean="0">
                <a:solidFill>
                  <a:schemeClr val="bg1"/>
                </a:solidFill>
              </a:rPr>
              <a:t> 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6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68439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475239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475240"/>
            <a:ext cx="4937760" cy="470583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21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757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214194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477911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214193"/>
            <a:ext cx="4937760" cy="400422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4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74306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087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27557" y="6572053"/>
            <a:ext cx="74385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| d2d@tuftsmedicalcenter.org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51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" y="0"/>
            <a:ext cx="379523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795253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35" y="594358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2232" y="594358"/>
            <a:ext cx="7780214" cy="571084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7435" y="2926079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297435" y="2896560"/>
            <a:ext cx="3200400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44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97280" y="5881307"/>
            <a:ext cx="10113264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6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98512"/>
            <a:ext cx="12192001" cy="3707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hh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3175" y="6496680"/>
            <a:ext cx="12195176" cy="458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60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482291"/>
            <a:ext cx="10058400" cy="438680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88720" y="1297172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4113"/>
            <a:ext cx="639222" cy="372879"/>
          </a:xfrm>
          <a:prstGeom prst="rect">
            <a:avLst/>
          </a:prstGeom>
        </p:spPr>
      </p:pic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879975" y="6546743"/>
            <a:ext cx="1312025" cy="327619"/>
          </a:xfrm>
          <a:prstGeom prst="rect">
            <a:avLst/>
          </a:prstGeom>
        </p:spPr>
        <p:txBody>
          <a:bodyPr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27557" y="6572053"/>
            <a:ext cx="751474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Coordinating Center | Division of Endocrinology | Tufts Medical Center | d2dstudy.org </a:t>
            </a:r>
            <a:r>
              <a:rPr lang="en-US" sz="1200" smtClean="0">
                <a:solidFill>
                  <a:schemeClr val="bg1"/>
                </a:solidFill>
              </a:rPr>
              <a:t>| d2d@tuftsmedicalcenter.org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77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2799" y="2130426"/>
            <a:ext cx="10736944" cy="1470025"/>
          </a:xfrm>
        </p:spPr>
        <p:txBody>
          <a:bodyPr/>
          <a:lstStyle/>
          <a:p>
            <a:r>
              <a:rPr lang="en-US" dirty="0" smtClean="0"/>
              <a:t>Participant Appreciation and Education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Plan for the Future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99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400" dirty="0" smtClean="0"/>
              <a:t>Participant Appreciation and Education Program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6170" y="964472"/>
            <a:ext cx="6842989" cy="4696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Components: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 smtClean="0"/>
              <a:t>  Participant Events – twice per year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 smtClean="0"/>
              <a:t>  Handouts – at each visit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b="1" dirty="0" smtClean="0"/>
              <a:t>Goal: </a:t>
            </a:r>
            <a:r>
              <a:rPr lang="en-US" sz="3200" dirty="0" smtClean="0"/>
              <a:t>Enhance retention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sz="3200" b="1" dirty="0" smtClean="0"/>
              <a:t>Question: </a:t>
            </a:r>
            <a:r>
              <a:rPr lang="en-US" sz="3200" dirty="0" smtClean="0"/>
              <a:t>How are handouts currently being used?</a:t>
            </a: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46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93725"/>
            <a:ext cx="3200400" cy="2286000"/>
          </a:xfrm>
        </p:spPr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25752"/>
            <a:ext cx="4955627" cy="37079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10173" y="5931150"/>
            <a:ext cx="279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instructables.com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57" y="593725"/>
            <a:ext cx="4239440" cy="255904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170" y="3352800"/>
            <a:ext cx="3944259" cy="257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5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Handouts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1456061"/>
              </p:ext>
            </p:extLst>
          </p:nvPr>
        </p:nvGraphicFramePr>
        <p:xfrm>
          <a:off x="3971925" y="593725"/>
          <a:ext cx="7780338" cy="5711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67943" y="174563"/>
            <a:ext cx="616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Ranking by sites – how are handouts most commonly provided?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199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Kinds of Questions do Participants Ask?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38289" y="1127761"/>
            <a:ext cx="7163854" cy="473964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  None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  Updates on vitamin D efficacy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  Ask for more individualized information   about diet or diabetes prevention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  More specific information about what is covered in the handout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4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0947" y="1062451"/>
            <a:ext cx="7098539" cy="46743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200" dirty="0" smtClean="0"/>
              <a:t>  Additional </a:t>
            </a:r>
            <a:r>
              <a:rPr lang="en-US" sz="3200" b="1" dirty="0" smtClean="0"/>
              <a:t>resources or training for site staff </a:t>
            </a:r>
            <a:r>
              <a:rPr lang="en-US" sz="3200" dirty="0" smtClean="0"/>
              <a:t>re: handouts or presentations (optional/as needed)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 smtClean="0"/>
              <a:t>  Spring presentation: </a:t>
            </a:r>
            <a:r>
              <a:rPr lang="en-US" sz="3200" dirty="0" smtClean="0"/>
              <a:t>Winning at Losing: A Guide to Successful Weight Loss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b="1" dirty="0" smtClean="0"/>
              <a:t>  Your ideas </a:t>
            </a:r>
            <a:r>
              <a:rPr lang="en-US" sz="3200" dirty="0" smtClean="0"/>
              <a:t>for handouts and presentations?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786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5694</TotalTime>
  <Words>182</Words>
  <Application>Microsoft Office PowerPoint</Application>
  <PresentationFormat>Custom</PresentationFormat>
  <Paragraphs>28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Retrospect</vt:lpstr>
      <vt:lpstr>Participant Appreciation and Education Program</vt:lpstr>
      <vt:lpstr>Participant Appreciation and Education Program</vt:lpstr>
      <vt:lpstr> </vt:lpstr>
      <vt:lpstr>Handouts</vt:lpstr>
      <vt:lpstr>What Kinds of Questions do Participants Ask?</vt:lpstr>
      <vt:lpstr>Proposed Future Directions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Anastassios Pittas</dc:creator>
  <cp:lastModifiedBy>Paul Fuss</cp:lastModifiedBy>
  <cp:revision>441</cp:revision>
  <cp:lastPrinted>2016-09-22T18:15:39Z</cp:lastPrinted>
  <dcterms:created xsi:type="dcterms:W3CDTF">2016-03-08T12:56:03Z</dcterms:created>
  <dcterms:modified xsi:type="dcterms:W3CDTF">2017-10-20T17:53:08Z</dcterms:modified>
</cp:coreProperties>
</file>