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21"/>
  </p:notesMasterIdLst>
  <p:handoutMasterIdLst>
    <p:handoutMasterId r:id="rId22"/>
  </p:handoutMasterIdLst>
  <p:sldIdLst>
    <p:sldId id="503" r:id="rId2"/>
    <p:sldId id="504" r:id="rId3"/>
    <p:sldId id="506" r:id="rId4"/>
    <p:sldId id="507" r:id="rId5"/>
    <p:sldId id="508" r:id="rId6"/>
    <p:sldId id="509" r:id="rId7"/>
    <p:sldId id="510" r:id="rId8"/>
    <p:sldId id="511" r:id="rId9"/>
    <p:sldId id="512" r:id="rId10"/>
    <p:sldId id="513" r:id="rId11"/>
    <p:sldId id="514" r:id="rId12"/>
    <p:sldId id="515" r:id="rId13"/>
    <p:sldId id="516" r:id="rId14"/>
    <p:sldId id="517" r:id="rId15"/>
    <p:sldId id="518" r:id="rId16"/>
    <p:sldId id="519" r:id="rId17"/>
    <p:sldId id="520" r:id="rId18"/>
    <p:sldId id="521" r:id="rId19"/>
    <p:sldId id="52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1F3817-948A-2045-903E-8B5ED65CF1AF}">
          <p14:sldIdLst>
            <p14:sldId id="503"/>
            <p14:sldId id="504"/>
            <p14:sldId id="506"/>
            <p14:sldId id="507"/>
            <p14:sldId id="508"/>
            <p14:sldId id="509"/>
            <p14:sldId id="510"/>
            <p14:sldId id="511"/>
            <p14:sldId id="512"/>
            <p14:sldId id="513"/>
            <p14:sldId id="514"/>
            <p14:sldId id="515"/>
            <p14:sldId id="516"/>
            <p14:sldId id="517"/>
            <p14:sldId id="518"/>
            <p14:sldId id="519"/>
            <p14:sldId id="520"/>
            <p14:sldId id="521"/>
            <p14:sldId id="522"/>
          </p14:sldIdLst>
        </p14:section>
        <p14:section name="Untitled Section" id="{27D50FA4-5E60-584C-AF5C-0EC3DF9404CC}">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patricia sheehan" initials="ps" lastIdx="2" clrIdx="6"/>
  <p:cmAuthor id="1" name="Staten, Myrlene (NIH/NIDDK) [C]" initials="MS" lastIdx="2" clrIdx="0"/>
  <p:cmAuthor id="2" name="Anastassios Pittas" initials="AP" lastIdx="16" clrIdx="1">
    <p:extLst/>
  </p:cmAuthor>
  <p:cmAuthor id="3" name="Anastassios Pittas" initials="AP [2]" lastIdx="1" clrIdx="2">
    <p:extLst/>
  </p:cmAuthor>
  <p:cmAuthor id="4" name="Anastassios Pittas" initials="AP [3]" lastIdx="1" clrIdx="3">
    <p:extLst/>
  </p:cmAuthor>
  <p:cmAuthor id="5" name="Anastassios Pittas" initials="AP [4]" lastIdx="1" clrIdx="4">
    <p:extLst/>
  </p:cmAuthor>
  <p:cmAuthor id="6" name="Anastassios Pittas" initials="AP [5]"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50"/>
    <p:restoredTop sz="75027" autoAdjust="0"/>
  </p:normalViewPr>
  <p:slideViewPr>
    <p:cSldViewPr snapToGrid="0" snapToObjects="1">
      <p:cViewPr varScale="1">
        <p:scale>
          <a:sx n="48" d="100"/>
          <a:sy n="48" d="100"/>
        </p:scale>
        <p:origin x="-808" y="-6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7" dt="2017-10-11T09:47:48.438" idx="2">
    <p:pos x="3420" y="184"/>
    <p:text>Medstar site will role play this- Omar and Theresa?</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B31AA65-6682-204D-A64E-78FB82337288}" type="datetimeFigureOut">
              <a:rPr lang="en-US" smtClean="0"/>
              <a:t>10/20/2017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EB46EF-E1C0-C44D-AC48-E2AE1A93A8F1}" type="slidenum">
              <a:rPr lang="en-US" smtClean="0"/>
              <a:t>‹#›</a:t>
            </a:fld>
            <a:endParaRPr lang="en-US"/>
          </a:p>
        </p:txBody>
      </p:sp>
    </p:spTree>
    <p:extLst>
      <p:ext uri="{BB962C8B-B14F-4D97-AF65-F5344CB8AC3E}">
        <p14:creationId xmlns:p14="http://schemas.microsoft.com/office/powerpoint/2010/main" val="630129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E9CB7-4988-A94A-80F9-F360D3A3A0DC}" type="datetimeFigureOut">
              <a:rPr lang="en-US" smtClean="0"/>
              <a:t>10/20/2017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A4A5D-3367-1048-87FF-BA730818F982}" type="slidenum">
              <a:rPr lang="en-US" smtClean="0"/>
              <a:t>‹#›</a:t>
            </a:fld>
            <a:endParaRPr lang="en-US"/>
          </a:p>
        </p:txBody>
      </p:sp>
    </p:spTree>
    <p:extLst>
      <p:ext uri="{BB962C8B-B14F-4D97-AF65-F5344CB8AC3E}">
        <p14:creationId xmlns:p14="http://schemas.microsoft.com/office/powerpoint/2010/main" val="1710412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1</a:t>
            </a:fld>
            <a:endParaRPr lang="en-US"/>
          </a:p>
        </p:txBody>
      </p:sp>
    </p:spTree>
    <p:extLst>
      <p:ext uri="{BB962C8B-B14F-4D97-AF65-F5344CB8AC3E}">
        <p14:creationId xmlns:p14="http://schemas.microsoft.com/office/powerpoint/2010/main" val="698269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One thing that struck me was how the investigator asked the participant for permission to discuss what the issue was</a:t>
            </a:r>
            <a:r>
              <a:rPr lang="mr-IN" baseline="0" dirty="0" smtClean="0"/>
              <a:t>…</a:t>
            </a:r>
            <a:r>
              <a:rPr lang="en-US" baseline="0" dirty="0" smtClean="0"/>
              <a:t>.  It invited participant to share what the biggest issue.</a:t>
            </a:r>
            <a:endParaRPr lang="en-US" dirty="0" smtClean="0"/>
          </a:p>
          <a:p>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10</a:t>
            </a:fld>
            <a:endParaRPr lang="en-US"/>
          </a:p>
        </p:txBody>
      </p:sp>
    </p:spTree>
    <p:extLst>
      <p:ext uri="{BB962C8B-B14F-4D97-AF65-F5344CB8AC3E}">
        <p14:creationId xmlns:p14="http://schemas.microsoft.com/office/powerpoint/2010/main" val="67623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Mrs.  Y  was an active participant in the study until she had a kidney stone around that required the pills to be discontinued.  </a:t>
            </a:r>
            <a:endParaRPr lang="en-US" dirty="0" smtClean="0">
              <a:solidFill>
                <a:srgbClr val="FF0000"/>
              </a:solidFill>
            </a:endParaRPr>
          </a:p>
          <a:p>
            <a:r>
              <a:rPr lang="en-US" dirty="0" smtClean="0"/>
              <a:t>Participant was then inactive for almost a year! Site made many attempts to reach and connect with participant without success.   </a:t>
            </a:r>
          </a:p>
          <a:p>
            <a:r>
              <a:rPr lang="en-US" dirty="0" smtClean="0"/>
              <a:t>Recently the participant was seen by a resident in Dr. </a:t>
            </a:r>
            <a:r>
              <a:rPr lang="en-US" dirty="0" err="1" smtClean="0"/>
              <a:t>Rasouli’s</a:t>
            </a:r>
            <a:r>
              <a:rPr lang="en-US" dirty="0" smtClean="0"/>
              <a:t> </a:t>
            </a:r>
            <a:r>
              <a:rPr lang="en-US" dirty="0" err="1" smtClean="0"/>
              <a:t>Endocinology</a:t>
            </a:r>
            <a:r>
              <a:rPr lang="en-US" baseline="0" dirty="0" smtClean="0"/>
              <a:t> clinic.   </a:t>
            </a:r>
            <a:r>
              <a:rPr lang="en-US" dirty="0" smtClean="0"/>
              <a:t>This is what happened.</a:t>
            </a:r>
            <a:endParaRPr lang="en-US" dirty="0" smtClean="0">
              <a:solidFill>
                <a:srgbClr val="7030A0"/>
              </a:solidFill>
            </a:endParaRPr>
          </a:p>
          <a:p>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11</a:t>
            </a:fld>
            <a:endParaRPr lang="en-US"/>
          </a:p>
        </p:txBody>
      </p:sp>
    </p:spTree>
    <p:extLst>
      <p:ext uri="{BB962C8B-B14F-4D97-AF65-F5344CB8AC3E}">
        <p14:creationId xmlns:p14="http://schemas.microsoft.com/office/powerpoint/2010/main" val="108582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Denver will role play this case.</a:t>
            </a:r>
          </a:p>
          <a:p>
            <a:endParaRPr lang="en-US" baseline="0" dirty="0" smtClean="0"/>
          </a:p>
        </p:txBody>
      </p:sp>
      <p:sp>
        <p:nvSpPr>
          <p:cNvPr id="4" name="Slide Number Placeholder 3"/>
          <p:cNvSpPr>
            <a:spLocks noGrp="1"/>
          </p:cNvSpPr>
          <p:nvPr>
            <p:ph type="sldNum" sz="quarter" idx="10"/>
          </p:nvPr>
        </p:nvSpPr>
        <p:spPr/>
        <p:txBody>
          <a:bodyPr/>
          <a:lstStyle/>
          <a:p>
            <a:fld id="{3CC5B96E-27AA-4303-9D5D-E4B8817986DB}" type="slidenum">
              <a:rPr lang="en-US" smtClean="0"/>
              <a:t>12</a:t>
            </a:fld>
            <a:endParaRPr lang="en-US"/>
          </a:p>
        </p:txBody>
      </p:sp>
    </p:spTree>
    <p:extLst>
      <p:ext uri="{BB962C8B-B14F-4D97-AF65-F5344CB8AC3E}">
        <p14:creationId xmlns:p14="http://schemas.microsoft.com/office/powerpoint/2010/main" val="64198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this scenario ______ will present an interesting retention challenge from the my site.</a:t>
            </a:r>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14</a:t>
            </a:fld>
            <a:endParaRPr lang="en-US"/>
          </a:p>
        </p:txBody>
      </p:sp>
    </p:spTree>
    <p:extLst>
      <p:ext uri="{BB962C8B-B14F-4D97-AF65-F5344CB8AC3E}">
        <p14:creationId xmlns:p14="http://schemas.microsoft.com/office/powerpoint/2010/main" val="2082599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Move to end-  a we are stuck.  </a:t>
            </a:r>
            <a:r>
              <a:rPr lang="en-US" b="1" dirty="0" smtClean="0"/>
              <a:t>Case presentation,</a:t>
            </a:r>
            <a:r>
              <a:rPr lang="en-US" b="1" baseline="0" dirty="0" smtClean="0"/>
              <a:t> described.  </a:t>
            </a:r>
            <a:endParaRPr lang="en-US" b="1" dirty="0"/>
          </a:p>
        </p:txBody>
      </p:sp>
      <p:sp>
        <p:nvSpPr>
          <p:cNvPr id="4" name="Slide Number Placeholder 3"/>
          <p:cNvSpPr>
            <a:spLocks noGrp="1"/>
          </p:cNvSpPr>
          <p:nvPr>
            <p:ph type="sldNum" sz="quarter" idx="10"/>
          </p:nvPr>
        </p:nvSpPr>
        <p:spPr/>
        <p:txBody>
          <a:bodyPr/>
          <a:lstStyle/>
          <a:p>
            <a:fld id="{3CC5B96E-27AA-4303-9D5D-E4B8817986DB}" type="slidenum">
              <a:rPr lang="en-US" smtClean="0"/>
              <a:t>15</a:t>
            </a:fld>
            <a:endParaRPr lang="en-US" dirty="0"/>
          </a:p>
        </p:txBody>
      </p:sp>
    </p:spTree>
    <p:extLst>
      <p:ext uri="{BB962C8B-B14F-4D97-AF65-F5344CB8AC3E}">
        <p14:creationId xmlns:p14="http://schemas.microsoft.com/office/powerpoint/2010/main" val="667583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smtClean="0">
                <a:solidFill>
                  <a:schemeClr val="tx1"/>
                </a:solidFill>
              </a:rPr>
              <a:t>Arranged to meet the patient in a location for blood drawing that was nearer to her home, because she had diarrhea and did not think she could hold her feces for the entire drive to our office.  The patient did not come, because her diarrhea that day was too severe to make to the alternate location. </a:t>
            </a:r>
          </a:p>
          <a:p>
            <a:pPr algn="l"/>
            <a:r>
              <a:rPr lang="en-US" sz="1200" dirty="0" smtClean="0">
                <a:solidFill>
                  <a:schemeClr val="tx1"/>
                </a:solidFill>
              </a:rPr>
              <a:t> </a:t>
            </a:r>
          </a:p>
          <a:p>
            <a:pPr algn="l"/>
            <a:r>
              <a:rPr lang="en-US" sz="1200" dirty="0" smtClean="0">
                <a:solidFill>
                  <a:schemeClr val="tx1"/>
                </a:solidFill>
              </a:rPr>
              <a:t>Another recent attempt to bring the participant in was thwarted by an injury to a knee ligament and an intraarticular steroid injection. </a:t>
            </a:r>
          </a:p>
          <a:p>
            <a:pPr algn="l"/>
            <a:r>
              <a:rPr lang="en-US" sz="1600" dirty="0" smtClean="0">
                <a:solidFill>
                  <a:schemeClr val="tx1"/>
                </a:solidFill>
              </a:rPr>
              <a:t> </a:t>
            </a:r>
            <a:endParaRPr lang="en-US" sz="1200" dirty="0" smtClean="0">
              <a:solidFill>
                <a:schemeClr val="tx1"/>
              </a:solidFill>
            </a:endParaRPr>
          </a:p>
          <a:p>
            <a:pPr algn="l"/>
            <a:r>
              <a:rPr lang="en-US" sz="1200" dirty="0" smtClean="0">
                <a:solidFill>
                  <a:schemeClr val="tx1"/>
                </a:solidFill>
              </a:rPr>
              <a:t>The very most recent attempt was thwarted by the patient’s requiring periodontal work and antibiotics and expected that the antibiotics would cause her to have … you guessed it… diarrhea. </a:t>
            </a:r>
            <a:endParaRPr lang="en-US" b="1" dirty="0"/>
          </a:p>
        </p:txBody>
      </p:sp>
      <p:sp>
        <p:nvSpPr>
          <p:cNvPr id="4" name="Slide Number Placeholder 3"/>
          <p:cNvSpPr>
            <a:spLocks noGrp="1"/>
          </p:cNvSpPr>
          <p:nvPr>
            <p:ph type="sldNum" sz="quarter" idx="10"/>
          </p:nvPr>
        </p:nvSpPr>
        <p:spPr/>
        <p:txBody>
          <a:bodyPr/>
          <a:lstStyle/>
          <a:p>
            <a:fld id="{3CC5B96E-27AA-4303-9D5D-E4B8817986DB}" type="slidenum">
              <a:rPr lang="en-US" smtClean="0"/>
              <a:t>16</a:t>
            </a:fld>
            <a:endParaRPr lang="en-US" dirty="0"/>
          </a:p>
        </p:txBody>
      </p:sp>
    </p:spTree>
    <p:extLst>
      <p:ext uri="{BB962C8B-B14F-4D97-AF65-F5344CB8AC3E}">
        <p14:creationId xmlns:p14="http://schemas.microsoft.com/office/powerpoint/2010/main" val="416144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thought we would discuss how much persistence is perfect and how to customize it for a participant?</a:t>
            </a:r>
          </a:p>
          <a:p>
            <a:r>
              <a:rPr lang="en-US" baseline="0" dirty="0" smtClean="0"/>
              <a:t>Does anyone have a good example of where persistence paid off?</a:t>
            </a:r>
          </a:p>
          <a:p>
            <a:r>
              <a:rPr lang="en-US" baseline="0" dirty="0" smtClean="0"/>
              <a:t>Does anyone have an example where you backed off and it worked?</a:t>
            </a:r>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18</a:t>
            </a:fld>
            <a:endParaRPr lang="en-US"/>
          </a:p>
        </p:txBody>
      </p:sp>
    </p:spTree>
    <p:extLst>
      <p:ext uri="{BB962C8B-B14F-4D97-AF65-F5344CB8AC3E}">
        <p14:creationId xmlns:p14="http://schemas.microsoft.com/office/powerpoint/2010/main" val="1785466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illustrates that participants</a:t>
            </a:r>
            <a:r>
              <a:rPr lang="en-US" baseline="0" dirty="0" smtClean="0"/>
              <a:t> don</a:t>
            </a:r>
            <a:r>
              <a:rPr lang="mr-IN" baseline="0" dirty="0" smtClean="0"/>
              <a:t>’</a:t>
            </a:r>
            <a:r>
              <a:rPr lang="en-US" baseline="0" dirty="0" smtClean="0"/>
              <a:t>t join D2d expecting life to get in the way, but it does.  </a:t>
            </a:r>
          </a:p>
          <a:p>
            <a:endParaRPr lang="en-US" baseline="0" dirty="0" smtClean="0"/>
          </a:p>
          <a:p>
            <a:r>
              <a:rPr lang="en-US" baseline="0" dirty="0" smtClean="0"/>
              <a:t>We need to work with our participants deal with the hurdles, highs and lows.</a:t>
            </a:r>
            <a:r>
              <a:rPr lang="en-US" dirty="0" smtClean="0"/>
              <a:t>  </a:t>
            </a:r>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19</a:t>
            </a:fld>
            <a:endParaRPr lang="en-US"/>
          </a:p>
        </p:txBody>
      </p:sp>
    </p:spTree>
    <p:extLst>
      <p:ext uri="{BB962C8B-B14F-4D97-AF65-F5344CB8AC3E}">
        <p14:creationId xmlns:p14="http://schemas.microsoft.com/office/powerpoint/2010/main" val="322479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a:t>
            </a:r>
            <a:r>
              <a:rPr lang="en-US" baseline="0" dirty="0" smtClean="0"/>
              <a:t> all </a:t>
            </a:r>
            <a:r>
              <a:rPr lang="en-US" baseline="0" dirty="0" err="1" smtClean="0"/>
              <a:t>Commmittees</a:t>
            </a:r>
            <a:r>
              <a:rPr lang="en-US" baseline="0" dirty="0" smtClean="0"/>
              <a:t> our leadership has had some retention issues.  We would like to thank </a:t>
            </a:r>
            <a:r>
              <a:rPr lang="en-US" baseline="0" dirty="0" err="1" smtClean="0"/>
              <a:t>Vanita</a:t>
            </a:r>
            <a:r>
              <a:rPr lang="en-US" baseline="0" dirty="0" smtClean="0"/>
              <a:t> </a:t>
            </a:r>
            <a:r>
              <a:rPr lang="en-US" baseline="0" dirty="0" err="1" smtClean="0"/>
              <a:t>Aroda</a:t>
            </a:r>
            <a:r>
              <a:rPr lang="en-US" baseline="0" dirty="0" smtClean="0"/>
              <a:t> and Miranda Ouellette who made significant contributions to the RRS committee and </a:t>
            </a:r>
            <a:r>
              <a:rPr lang="en-US" baseline="0" smtClean="0"/>
              <a:t>have moved on.</a:t>
            </a:r>
            <a:endParaRPr lang="en-US"/>
          </a:p>
        </p:txBody>
      </p:sp>
      <p:sp>
        <p:nvSpPr>
          <p:cNvPr id="4" name="Slide Number Placeholder 3"/>
          <p:cNvSpPr>
            <a:spLocks noGrp="1"/>
          </p:cNvSpPr>
          <p:nvPr>
            <p:ph type="sldNum" sz="quarter" idx="10"/>
          </p:nvPr>
        </p:nvSpPr>
        <p:spPr/>
        <p:txBody>
          <a:bodyPr/>
          <a:lstStyle/>
          <a:p>
            <a:fld id="{3CC5B96E-27AA-4303-9D5D-E4B8817986DB}" type="slidenum">
              <a:rPr lang="en-US" smtClean="0"/>
              <a:t>2</a:t>
            </a:fld>
            <a:endParaRPr lang="en-US"/>
          </a:p>
        </p:txBody>
      </p:sp>
    </p:spTree>
    <p:extLst>
      <p:ext uri="{BB962C8B-B14F-4D97-AF65-F5344CB8AC3E}">
        <p14:creationId xmlns:p14="http://schemas.microsoft.com/office/powerpoint/2010/main" val="1544304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Presenters Introduction: </a:t>
            </a:r>
            <a:r>
              <a:rPr lang="en-US" sz="1200" i="1" dirty="0" err="1" smtClean="0">
                <a:solidFill>
                  <a:srgbClr val="FF0000"/>
                </a:solidFill>
              </a:rPr>
              <a:t>Mrs</a:t>
            </a:r>
            <a:r>
              <a:rPr lang="en-US" sz="1200" i="1" dirty="0" smtClean="0">
                <a:solidFill>
                  <a:srgbClr val="FF0000"/>
                </a:solidFill>
              </a:rPr>
              <a:t>  Perez is real  45 year old D2d participant with school age children and transportation challenges.  Please watch the following  role play presented by Sara Serafin-Dokhan and Marina Perez from the University of Southern California to see how they have dealt with these challenges</a:t>
            </a:r>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3</a:t>
            </a:fld>
            <a:endParaRPr lang="en-US"/>
          </a:p>
        </p:txBody>
      </p:sp>
    </p:spTree>
    <p:extLst>
      <p:ext uri="{BB962C8B-B14F-4D97-AF65-F5344CB8AC3E}">
        <p14:creationId xmlns:p14="http://schemas.microsoft.com/office/powerpoint/2010/main" val="1569475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Role play</a:t>
            </a:r>
            <a:r>
              <a:rPr lang="en-US" baseline="0" dirty="0" smtClean="0"/>
              <a:t> </a:t>
            </a:r>
            <a:r>
              <a:rPr lang="mr-IN" baseline="0" dirty="0" smtClean="0"/>
              <a:t>–</a:t>
            </a:r>
            <a:r>
              <a:rPr lang="en-US" baseline="0" dirty="0" smtClean="0"/>
              <a:t> Sara RC , Marina participant.  </a:t>
            </a:r>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4</a:t>
            </a:fld>
            <a:endParaRPr lang="en-US"/>
          </a:p>
        </p:txBody>
      </p:sp>
    </p:spTree>
    <p:extLst>
      <p:ext uri="{BB962C8B-B14F-4D97-AF65-F5344CB8AC3E}">
        <p14:creationId xmlns:p14="http://schemas.microsoft.com/office/powerpoint/2010/main" val="1128459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presenter will encourage discussion here, and Sara and Marina can answer questions regarding the process.</a:t>
            </a:r>
          </a:p>
          <a:p>
            <a:endParaRPr lang="en-US" dirty="0" smtClean="0"/>
          </a:p>
          <a:p>
            <a:r>
              <a:rPr lang="en-US" dirty="0" smtClean="0"/>
              <a:t>We can seek out other challenges and solutions from audience. </a:t>
            </a:r>
            <a:r>
              <a:rPr lang="en-US" dirty="0" smtClean="0">
                <a:solidFill>
                  <a:srgbClr val="FF0000"/>
                </a:solidFill>
              </a:rPr>
              <a:t>What this site did</a:t>
            </a:r>
            <a:r>
              <a:rPr lang="en-US" baseline="0" dirty="0" smtClean="0">
                <a:solidFill>
                  <a:srgbClr val="FF0000"/>
                </a:solidFill>
              </a:rPr>
              <a:t> was  (review bullet by bullet). Click for each bullet to appear.</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3CC5B96E-27AA-4303-9D5D-E4B8817986DB}" type="slidenum">
              <a:rPr lang="en-US" smtClean="0"/>
              <a:t>5</a:t>
            </a:fld>
            <a:endParaRPr lang="en-US"/>
          </a:p>
        </p:txBody>
      </p:sp>
    </p:spTree>
    <p:extLst>
      <p:ext uri="{BB962C8B-B14F-4D97-AF65-F5344CB8AC3E}">
        <p14:creationId xmlns:p14="http://schemas.microsoft.com/office/powerpoint/2010/main" val="2073302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 site can add</a:t>
            </a:r>
            <a:r>
              <a:rPr lang="en-US" baseline="0" dirty="0" smtClean="0"/>
              <a:t> the following information regarding UBER</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3CC5B96E-27AA-4303-9D5D-E4B8817986DB}" type="slidenum">
              <a:rPr lang="en-US" smtClean="0"/>
              <a:t>6</a:t>
            </a:fld>
            <a:endParaRPr lang="en-US"/>
          </a:p>
        </p:txBody>
      </p:sp>
    </p:spTree>
    <p:extLst>
      <p:ext uri="{BB962C8B-B14F-4D97-AF65-F5344CB8AC3E}">
        <p14:creationId xmlns:p14="http://schemas.microsoft.com/office/powerpoint/2010/main" val="2073302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Theresa and Omar  and </a:t>
            </a:r>
            <a:r>
              <a:rPr lang="en-US" baseline="0" dirty="0" smtClean="0"/>
              <a:t>from the </a:t>
            </a:r>
            <a:r>
              <a:rPr lang="en-US" baseline="0" dirty="0" err="1" smtClean="0"/>
              <a:t>Medstar</a:t>
            </a:r>
            <a:r>
              <a:rPr lang="en-US" baseline="0" dirty="0" smtClean="0"/>
              <a:t> will present a retention challenge that may or may not be becoming more familiar. This first scene starts with the RC speaking with a participant at Month 42 visit..</a:t>
            </a:r>
            <a:endParaRPr lang="en-US" dirty="0" smtClean="0"/>
          </a:p>
          <a:p>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7</a:t>
            </a:fld>
            <a:endParaRPr lang="en-US"/>
          </a:p>
        </p:txBody>
      </p:sp>
    </p:spTree>
    <p:extLst>
      <p:ext uri="{BB962C8B-B14F-4D97-AF65-F5344CB8AC3E}">
        <p14:creationId xmlns:p14="http://schemas.microsoft.com/office/powerpoint/2010/main" val="676556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8</a:t>
            </a:fld>
            <a:endParaRPr lang="en-US"/>
          </a:p>
        </p:txBody>
      </p:sp>
    </p:spTree>
    <p:extLst>
      <p:ext uri="{BB962C8B-B14F-4D97-AF65-F5344CB8AC3E}">
        <p14:creationId xmlns:p14="http://schemas.microsoft.com/office/powerpoint/2010/main" val="441037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Role play- </a:t>
            </a:r>
          </a:p>
          <a:p>
            <a:endParaRPr lang="en-US" dirty="0" smtClean="0"/>
          </a:p>
          <a:p>
            <a:r>
              <a:rPr lang="en-US" dirty="0" smtClean="0"/>
              <a:t>I think I am done w study ( seek permission- before trying to educate</a:t>
            </a:r>
            <a:r>
              <a:rPr lang="en-US" baseline="0" dirty="0" smtClean="0"/>
              <a:t> or convince)</a:t>
            </a:r>
            <a:endParaRPr lang="en-US" dirty="0"/>
          </a:p>
        </p:txBody>
      </p:sp>
      <p:sp>
        <p:nvSpPr>
          <p:cNvPr id="4" name="Slide Number Placeholder 3"/>
          <p:cNvSpPr>
            <a:spLocks noGrp="1"/>
          </p:cNvSpPr>
          <p:nvPr>
            <p:ph type="sldNum" sz="quarter" idx="10"/>
          </p:nvPr>
        </p:nvSpPr>
        <p:spPr/>
        <p:txBody>
          <a:bodyPr/>
          <a:lstStyle/>
          <a:p>
            <a:fld id="{3CC5B96E-27AA-4303-9D5D-E4B8817986DB}" type="slidenum">
              <a:rPr lang="en-US" smtClean="0"/>
              <a:t>9</a:t>
            </a:fld>
            <a:endParaRPr lang="en-US"/>
          </a:p>
        </p:txBody>
      </p:sp>
    </p:spTree>
    <p:extLst>
      <p:ext uri="{BB962C8B-B14F-4D97-AF65-F5344CB8AC3E}">
        <p14:creationId xmlns:p14="http://schemas.microsoft.com/office/powerpoint/2010/main" val="7919512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768743" cy="276999"/>
          </a:xfrm>
          <a:prstGeom prst="rect">
            <a:avLst/>
          </a:prstGeom>
        </p:spPr>
        <p:txBody>
          <a:bodyPr wrap="square">
            <a:spAutoFit/>
          </a:bodyPr>
          <a:lstStyle/>
          <a:p>
            <a:r>
              <a:rPr lang="en-US" sz="1200" b="0" dirty="0" smtClean="0">
                <a:solidFill>
                  <a:schemeClr val="bg1"/>
                </a:solidFill>
              </a:rPr>
              <a:t>Coordinating Center | Division of Endocrinology | Tufts Medical Center | d2dstudy.org</a:t>
            </a:r>
            <a:r>
              <a:rPr lang="en-US" sz="1200" b="0" baseline="0" dirty="0" smtClean="0">
                <a:solidFill>
                  <a:schemeClr val="bg1"/>
                </a:solidFill>
              </a:rPr>
              <a:t> | d2d@tuftsmedicalcenter.org</a:t>
            </a:r>
            <a:endParaRPr lang="en-US" sz="1200" b="0" dirty="0">
              <a:solidFill>
                <a:schemeClr val="bg1"/>
              </a:solidFill>
            </a:endParaRPr>
          </a:p>
        </p:txBody>
      </p:sp>
    </p:spTree>
    <p:extLst>
      <p:ext uri="{BB962C8B-B14F-4D97-AF65-F5344CB8AC3E}">
        <p14:creationId xmlns:p14="http://schemas.microsoft.com/office/powerpoint/2010/main" val="10805631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68440"/>
          </a:xfrm>
        </p:spPr>
        <p:txBody>
          <a:bodyPr>
            <a:normAutofit/>
          </a:bodyPr>
          <a:lstStyle>
            <a:lvl1pPr>
              <a:defRPr sz="4400"/>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731197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2302"/>
            <a:ext cx="2628900" cy="5759898"/>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Rectangle 12"/>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14" name="Rectangle 13"/>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0"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2" name="Rectangle 21"/>
          <p:cNvSpPr/>
          <p:nvPr userDrawn="1"/>
        </p:nvSpPr>
        <p:spPr>
          <a:xfrm>
            <a:off x="727557" y="6572053"/>
            <a:ext cx="75147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a:t>
            </a:r>
            <a:r>
              <a:rPr lang="en-US" sz="1200" smtClean="0">
                <a:solidFill>
                  <a:schemeClr val="bg1"/>
                </a:solidFill>
              </a:rPr>
              <a:t>| d2d@tuftsmedicalcenter.org</a:t>
            </a:r>
            <a:endParaRPr lang="en-US" sz="1200" dirty="0">
              <a:solidFill>
                <a:schemeClr val="bg1"/>
              </a:solidFill>
            </a:endParaRPr>
          </a:p>
        </p:txBody>
      </p:sp>
    </p:spTree>
    <p:extLst>
      <p:ext uri="{BB962C8B-B14F-4D97-AF65-F5344CB8AC3E}">
        <p14:creationId xmlns:p14="http://schemas.microsoft.com/office/powerpoint/2010/main" val="15470360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6844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039665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4400" b="0">
                <a:solidFill>
                  <a:schemeClr val="tx1">
                    <a:lumMod val="85000"/>
                    <a:lumOff val="1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23" name="Rectangle 22"/>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25"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6" name="Rectangle 25"/>
          <p:cNvSpPr/>
          <p:nvPr userDrawn="1"/>
        </p:nvSpPr>
        <p:spPr>
          <a:xfrm>
            <a:off x="727557" y="6572053"/>
            <a:ext cx="7476643" cy="276999"/>
          </a:xfrm>
          <a:prstGeom prst="rect">
            <a:avLst/>
          </a:prstGeom>
        </p:spPr>
        <p:txBody>
          <a:bodyPr wrap="square">
            <a:spAutoFit/>
          </a:bodyPr>
          <a:lstStyle/>
          <a:p>
            <a:r>
              <a:rPr lang="en-US" sz="1200" smtClean="0">
                <a:solidFill>
                  <a:schemeClr val="bg1"/>
                </a:solidFill>
              </a:rPr>
              <a:t>Coordinating Center | Division of Endocrinology | Tufts Medical Center | d2dstudy.org</a:t>
            </a:r>
            <a:r>
              <a:rPr lang="en-US" sz="1200" baseline="0" smtClean="0">
                <a:solidFill>
                  <a:schemeClr val="bg1"/>
                </a:solidFill>
              </a:rPr>
              <a:t> | d2d@tuftsmedicalcenter.org</a:t>
            </a:r>
            <a:endParaRPr lang="en-US" sz="1200" dirty="0">
              <a:solidFill>
                <a:schemeClr val="bg1"/>
              </a:solidFill>
            </a:endParaRPr>
          </a:p>
        </p:txBody>
      </p:sp>
    </p:spTree>
    <p:extLst>
      <p:ext uri="{BB962C8B-B14F-4D97-AF65-F5344CB8AC3E}">
        <p14:creationId xmlns:p14="http://schemas.microsoft.com/office/powerpoint/2010/main" val="31216678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968439"/>
          </a:xfrm>
        </p:spPr>
        <p:txBody>
          <a:bodyPr>
            <a:normAutofit/>
          </a:bodyPr>
          <a:lstStyle>
            <a:lvl1pPr>
              <a:defRPr sz="4400"/>
            </a:lvl1pPr>
          </a:lstStyle>
          <a:p>
            <a:r>
              <a:rPr lang="en-US" dirty="0" smtClean="0"/>
              <a:t>Click to edit Master title style</a:t>
            </a:r>
            <a:endParaRPr lang="en-US" dirty="0"/>
          </a:p>
        </p:txBody>
      </p:sp>
      <p:sp>
        <p:nvSpPr>
          <p:cNvPr id="3" name="Content Placeholder 2"/>
          <p:cNvSpPr>
            <a:spLocks noGrp="1"/>
          </p:cNvSpPr>
          <p:nvPr>
            <p:ph sz="half" idx="1"/>
          </p:nvPr>
        </p:nvSpPr>
        <p:spPr>
          <a:xfrm>
            <a:off x="1097280" y="1475239"/>
            <a:ext cx="4937760" cy="470583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475240"/>
            <a:ext cx="4937760" cy="470583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5218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968757"/>
          </a:xfrm>
        </p:spPr>
        <p:txBody>
          <a:bodyPr>
            <a:normAutofit/>
          </a:bodyPr>
          <a:lstStyle>
            <a:lvl1pPr>
              <a:defRPr sz="4400"/>
            </a:lvl1pPr>
          </a:lstStyle>
          <a:p>
            <a:r>
              <a:rPr lang="en-US" smtClean="0"/>
              <a:t>Click to edit Master title style</a:t>
            </a:r>
            <a:endParaRPr lang="en-US" dirty="0"/>
          </a:p>
        </p:txBody>
      </p:sp>
      <p:sp>
        <p:nvSpPr>
          <p:cNvPr id="3" name="Text Placeholder 2"/>
          <p:cNvSpPr>
            <a:spLocks noGrp="1"/>
          </p:cNvSpPr>
          <p:nvPr>
            <p:ph type="body" idx="1"/>
          </p:nvPr>
        </p:nvSpPr>
        <p:spPr>
          <a:xfrm>
            <a:off x="1097280" y="1477911"/>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097280" y="2214194"/>
            <a:ext cx="4937760" cy="40042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477911"/>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214193"/>
            <a:ext cx="4937760" cy="40042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Slide Number Placeholder 6"/>
          <p:cNvSpPr>
            <a:spLocks noGrp="1"/>
          </p:cNvSpPr>
          <p:nvPr>
            <p:ph type="sldNum" sz="quarter" idx="10"/>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599498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74306"/>
          </a:xfrm>
        </p:spPr>
        <p:txBody>
          <a:bodyPr>
            <a:normAutofit/>
          </a:bodyPr>
          <a:lstStyle>
            <a:lvl1pPr>
              <a:defRPr sz="4400"/>
            </a:lvl1pPr>
          </a:lstStyle>
          <a:p>
            <a:r>
              <a:rPr lang="en-US" dirty="0" smtClean="0"/>
              <a:t>Click to edit Master title style</a:t>
            </a:r>
            <a:endParaRPr lang="en-US" dirty="0"/>
          </a:p>
        </p:txBody>
      </p:sp>
      <p:sp>
        <p:nvSpPr>
          <p:cNvPr id="9"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170875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3" name="Rectangle 12"/>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14" name="Rectangle 13"/>
          <p:cNvSpPr/>
          <p:nvPr userDrawn="1"/>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18"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20" name="Rectangle 19"/>
          <p:cNvSpPr/>
          <p:nvPr userDrawn="1"/>
        </p:nvSpPr>
        <p:spPr>
          <a:xfrm>
            <a:off x="727557" y="6572053"/>
            <a:ext cx="74385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 d2d@tuftsmedicalcenter.org </a:t>
            </a:r>
            <a:endParaRPr lang="en-US" sz="1200" dirty="0">
              <a:solidFill>
                <a:schemeClr val="bg1"/>
              </a:solidFill>
            </a:endParaRPr>
          </a:p>
        </p:txBody>
      </p:sp>
    </p:spTree>
    <p:extLst>
      <p:ext uri="{BB962C8B-B14F-4D97-AF65-F5344CB8AC3E}">
        <p14:creationId xmlns:p14="http://schemas.microsoft.com/office/powerpoint/2010/main" val="178051814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37952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79525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7435" y="594358"/>
            <a:ext cx="3200400" cy="2286000"/>
          </a:xfrm>
        </p:spPr>
        <p:txBody>
          <a:bodyPr anchor="b">
            <a:normAutofit/>
          </a:bodyPr>
          <a:lstStyle>
            <a:lvl1pPr>
              <a:defRPr sz="3600" b="0">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972232" y="594358"/>
            <a:ext cx="7780214" cy="571084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97435" y="2926079"/>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2" name="Straight Connector 11"/>
          <p:cNvCxnSpPr/>
          <p:nvPr userDrawn="1"/>
        </p:nvCxnSpPr>
        <p:spPr>
          <a:xfrm>
            <a:off x="297435" y="2896560"/>
            <a:ext cx="32004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Tree>
    <p:extLst>
      <p:ext uri="{BB962C8B-B14F-4D97-AF65-F5344CB8AC3E}">
        <p14:creationId xmlns:p14="http://schemas.microsoft.com/office/powerpoint/2010/main" val="213127529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4400" b="0">
                <a:solidFill>
                  <a:srgbClr val="FFFFFF"/>
                </a:solidFill>
              </a:defRPr>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1" name="Straight Connector 10"/>
          <p:cNvCxnSpPr/>
          <p:nvPr userDrawn="1"/>
        </p:nvCxnSpPr>
        <p:spPr>
          <a:xfrm>
            <a:off x="1097280" y="5881307"/>
            <a:ext cx="10113264"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679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98512"/>
            <a:ext cx="12192001" cy="3707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err="1" smtClean="0"/>
              <a:t>hh</a:t>
            </a:r>
            <a:endParaRPr lang="en-US" dirty="0"/>
          </a:p>
        </p:txBody>
      </p:sp>
      <p:sp>
        <p:nvSpPr>
          <p:cNvPr id="9" name="Rectangle 8"/>
          <p:cNvSpPr/>
          <p:nvPr/>
        </p:nvSpPr>
        <p:spPr>
          <a:xfrm>
            <a:off x="-3175" y="6496680"/>
            <a:ext cx="12195176" cy="45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97280" y="1482291"/>
            <a:ext cx="10058400" cy="4386803"/>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0" name="Straight Connector 9"/>
          <p:cNvCxnSpPr/>
          <p:nvPr/>
        </p:nvCxnSpPr>
        <p:spPr>
          <a:xfrm>
            <a:off x="1188720" y="129717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524113"/>
            <a:ext cx="639222" cy="372879"/>
          </a:xfrm>
          <a:prstGeom prst="rect">
            <a:avLst/>
          </a:prstGeom>
        </p:spPr>
      </p:pic>
      <p:sp>
        <p:nvSpPr>
          <p:cNvPr id="12" name="Slide Number Placeholder 6"/>
          <p:cNvSpPr>
            <a:spLocks noGrp="1"/>
          </p:cNvSpPr>
          <p:nvPr>
            <p:ph type="sldNum" sz="quarter" idx="4"/>
          </p:nvPr>
        </p:nvSpPr>
        <p:spPr>
          <a:xfrm>
            <a:off x="10879975" y="6546743"/>
            <a:ext cx="1312025" cy="327619"/>
          </a:xfrm>
          <a:prstGeom prst="rect">
            <a:avLst/>
          </a:prstGeom>
        </p:spPr>
        <p:txBody>
          <a:bodyPr anchor="ctr"/>
          <a:lstStyle>
            <a:lvl1pPr algn="r">
              <a:defRPr sz="900">
                <a:solidFill>
                  <a:schemeClr val="bg1"/>
                </a:solidFill>
              </a:defRPr>
            </a:lvl1pPr>
          </a:lstStyle>
          <a:p>
            <a:fld id="{4FAB73BC-B049-4115-A692-8D63A059BFB8}" type="slidenum">
              <a:rPr lang="en-US" smtClean="0"/>
              <a:pPr/>
              <a:t>‹#›</a:t>
            </a:fld>
            <a:endParaRPr lang="en-US" dirty="0"/>
          </a:p>
        </p:txBody>
      </p:sp>
      <p:sp>
        <p:nvSpPr>
          <p:cNvPr id="13" name="Rectangle 12"/>
          <p:cNvSpPr/>
          <p:nvPr userDrawn="1"/>
        </p:nvSpPr>
        <p:spPr>
          <a:xfrm>
            <a:off x="727557" y="6572053"/>
            <a:ext cx="7514743" cy="276999"/>
          </a:xfrm>
          <a:prstGeom prst="rect">
            <a:avLst/>
          </a:prstGeom>
        </p:spPr>
        <p:txBody>
          <a:bodyPr wrap="square">
            <a:spAutoFit/>
          </a:bodyPr>
          <a:lstStyle/>
          <a:p>
            <a:r>
              <a:rPr lang="en-US" sz="1200" dirty="0" smtClean="0">
                <a:solidFill>
                  <a:schemeClr val="bg1"/>
                </a:solidFill>
              </a:rPr>
              <a:t>Coordinating Center | Division of Endocrinology | Tufts Medical Center | d2dstudy.org </a:t>
            </a:r>
            <a:r>
              <a:rPr lang="en-US" sz="1200" smtClean="0">
                <a:solidFill>
                  <a:schemeClr val="bg1"/>
                </a:solidFill>
              </a:rPr>
              <a:t>| d2d@tuftsmedicalcenter.org</a:t>
            </a:r>
            <a:endParaRPr lang="en-US" sz="1200" dirty="0">
              <a:solidFill>
                <a:schemeClr val="bg1"/>
              </a:solidFill>
            </a:endParaRPr>
          </a:p>
        </p:txBody>
      </p:sp>
    </p:spTree>
    <p:extLst>
      <p:ext uri="{BB962C8B-B14F-4D97-AF65-F5344CB8AC3E}">
        <p14:creationId xmlns:p14="http://schemas.microsoft.com/office/powerpoint/2010/main" val="66077934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64584" y="5632124"/>
            <a:ext cx="10128249" cy="685800"/>
          </a:xfrm>
        </p:spPr>
        <p:txBody>
          <a:bodyPr/>
          <a:lstStyle/>
          <a:p>
            <a:r>
              <a:rPr lang="en-US" b="1" kern="0" dirty="0" smtClean="0">
                <a:solidFill>
                  <a:schemeClr val="tx1"/>
                </a:solidFill>
                <a:latin typeface="Gill Sans Light"/>
                <a:ea typeface="ＭＳ Ｐゴシック" charset="-128"/>
              </a:rPr>
              <a:t>October 23, 2017</a:t>
            </a:r>
            <a:endParaRPr lang="en-US" dirty="0">
              <a:solidFill>
                <a:schemeClr val="tx1"/>
              </a:solidFill>
            </a:endParaRP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2960" t="5546" r="1293" b="8491"/>
          <a:stretch/>
        </p:blipFill>
        <p:spPr>
          <a:xfrm>
            <a:off x="1220028" y="510142"/>
            <a:ext cx="9918120" cy="5121982"/>
          </a:xfrm>
          <a:prstGeom prst="rect">
            <a:avLst/>
          </a:prstGeom>
        </p:spPr>
      </p:pic>
      <p:sp>
        <p:nvSpPr>
          <p:cNvPr id="7" name="Rectangle 6"/>
          <p:cNvSpPr/>
          <p:nvPr/>
        </p:nvSpPr>
        <p:spPr>
          <a:xfrm>
            <a:off x="2337082" y="3641035"/>
            <a:ext cx="6955750" cy="1754326"/>
          </a:xfrm>
          <a:prstGeom prst="rect">
            <a:avLst/>
          </a:prstGeom>
          <a:noFill/>
        </p:spPr>
        <p:txBody>
          <a:bodyPr wrap="none" lIns="91440" tIns="45720" rIns="91440" bIns="45720">
            <a:spAutoFit/>
          </a:bodyPr>
          <a:lstStyle/>
          <a:p>
            <a:pPr algn="ctr"/>
            <a:r>
              <a:rPr lang="en-US" sz="5400" b="1" kern="0" cap="none" spc="0" noProof="0" dirty="0" smtClean="0">
                <a:ln w="9525">
                  <a:solidFill>
                    <a:schemeClr val="tx2">
                      <a:lumMod val="50000"/>
                    </a:schemeClr>
                  </a:solidFill>
                  <a:prstDash val="solid"/>
                </a:ln>
                <a:solidFill>
                  <a:srgbClr val="FFFF00"/>
                </a:solidFill>
                <a:effectLst>
                  <a:outerShdw blurRad="12700" dist="38100" dir="2700000" algn="tl" rotWithShape="0">
                    <a:schemeClr val="accent5">
                      <a:lumMod val="60000"/>
                      <a:lumOff val="40000"/>
                    </a:schemeClr>
                  </a:outerShdw>
                </a:effectLst>
                <a:latin typeface="Gill Sans Light"/>
                <a:ea typeface="ＭＳ Ｐゴシック" charset="-128"/>
              </a:rPr>
              <a:t>Retention Retention </a:t>
            </a:r>
          </a:p>
          <a:p>
            <a:pPr algn="ctr"/>
            <a:r>
              <a:rPr lang="en-US" sz="5400" b="1" kern="0" cap="none" spc="0" noProof="0" dirty="0" smtClean="0">
                <a:ln w="9525">
                  <a:solidFill>
                    <a:schemeClr val="tx2">
                      <a:lumMod val="50000"/>
                    </a:schemeClr>
                  </a:solidFill>
                  <a:prstDash val="solid"/>
                </a:ln>
                <a:solidFill>
                  <a:srgbClr val="FFFF00"/>
                </a:solidFill>
                <a:effectLst>
                  <a:outerShdw blurRad="12700" dist="38100" dir="2700000" algn="tl" rotWithShape="0">
                    <a:schemeClr val="accent5">
                      <a:lumMod val="60000"/>
                      <a:lumOff val="40000"/>
                    </a:schemeClr>
                  </a:outerShdw>
                </a:effectLst>
                <a:latin typeface="Gill Sans Light"/>
                <a:ea typeface="ＭＳ Ｐゴシック" charset="-128"/>
              </a:rPr>
              <a:t>Retention</a:t>
            </a:r>
            <a:endParaRPr lang="en-US" sz="5400" b="1" cap="none" spc="0" dirty="0">
              <a:ln w="9525">
                <a:solidFill>
                  <a:schemeClr val="tx2">
                    <a:lumMod val="50000"/>
                  </a:schemeClr>
                </a:solidFill>
                <a:prstDash val="solid"/>
              </a:ln>
              <a:solidFill>
                <a:srgbClr val="FFFF00"/>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765140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chemeClr val="accent1">
                    <a:lumMod val="75000"/>
                  </a:schemeClr>
                </a:solidFill>
                <a:latin typeface="Gill Sans Light"/>
              </a:rPr>
              <a:t>Scenario 2- Follow-up</a:t>
            </a:r>
            <a:endParaRPr lang="en-US" sz="2600" b="1" dirty="0">
              <a:solidFill>
                <a:schemeClr val="accent1">
                  <a:lumMod val="75000"/>
                </a:schemeClr>
              </a:solidFill>
              <a:latin typeface="Gill Sans Light"/>
            </a:endParaRPr>
          </a:p>
        </p:txBody>
      </p:sp>
      <p:sp>
        <p:nvSpPr>
          <p:cNvPr id="4" name="Subtitle 3"/>
          <p:cNvSpPr>
            <a:spLocks noGrp="1"/>
          </p:cNvSpPr>
          <p:nvPr>
            <p:ph idx="1"/>
          </p:nvPr>
        </p:nvSpPr>
        <p:spPr/>
        <p:txBody>
          <a:bodyPr>
            <a:normAutofit/>
          </a:bodyPr>
          <a:lstStyle/>
          <a:p>
            <a:pPr marL="457200" indent="-457200" algn="l">
              <a:buFont typeface="Arial" panose="020B0604020202020204" pitchFamily="34" charset="0"/>
              <a:buChar char="•"/>
            </a:pPr>
            <a:r>
              <a:rPr lang="en-US" sz="3000" dirty="0" smtClean="0">
                <a:solidFill>
                  <a:schemeClr val="tx1"/>
                </a:solidFill>
              </a:rPr>
              <a:t>Site identified </a:t>
            </a:r>
            <a:r>
              <a:rPr lang="en-US" sz="3000" dirty="0">
                <a:solidFill>
                  <a:schemeClr val="tx1"/>
                </a:solidFill>
              </a:rPr>
              <a:t>the retention challenge</a:t>
            </a:r>
            <a:r>
              <a:rPr lang="en-US" sz="3000" dirty="0" smtClean="0">
                <a:solidFill>
                  <a:schemeClr val="tx1"/>
                </a:solidFill>
              </a:rPr>
              <a:t>.</a:t>
            </a:r>
          </a:p>
          <a:p>
            <a:pPr marL="457200" indent="-457200" algn="l">
              <a:buFont typeface="Arial" panose="020B0604020202020204" pitchFamily="34" charset="0"/>
              <a:buChar char="•"/>
            </a:pPr>
            <a:r>
              <a:rPr lang="en-US" sz="3000" dirty="0" smtClean="0">
                <a:solidFill>
                  <a:schemeClr val="tx1"/>
                </a:solidFill>
              </a:rPr>
              <a:t>Sought permission to discuss what bothered the participant.  </a:t>
            </a:r>
          </a:p>
          <a:p>
            <a:pPr algn="l"/>
            <a:r>
              <a:rPr lang="en-US" sz="3000" dirty="0">
                <a:solidFill>
                  <a:srgbClr val="7030A0"/>
                </a:solidFill>
              </a:rPr>
              <a:t>"Can we talk about that and why you are hoping for </a:t>
            </a:r>
            <a:r>
              <a:rPr lang="en-US" sz="3000" dirty="0" smtClean="0">
                <a:solidFill>
                  <a:srgbClr val="7030A0"/>
                </a:solidFill>
              </a:rPr>
              <a:t>the study to </a:t>
            </a:r>
            <a:r>
              <a:rPr lang="en-US" sz="3000" dirty="0">
                <a:solidFill>
                  <a:srgbClr val="7030A0"/>
                </a:solidFill>
              </a:rPr>
              <a:t>be done?"</a:t>
            </a:r>
          </a:p>
          <a:p>
            <a:pPr algn="l"/>
            <a:endParaRPr lang="en-US" sz="3000" dirty="0" smtClean="0">
              <a:solidFill>
                <a:schemeClr val="tx1"/>
              </a:solidFill>
            </a:endParaRPr>
          </a:p>
          <a:p>
            <a:pPr marL="457200" indent="-457200" algn="l">
              <a:buFont typeface="Arial" panose="020B0604020202020204" pitchFamily="34" charset="0"/>
              <a:buChar char="•"/>
            </a:pPr>
            <a:r>
              <a:rPr lang="en-US" sz="3000" dirty="0" smtClean="0">
                <a:solidFill>
                  <a:schemeClr val="tx1"/>
                </a:solidFill>
              </a:rPr>
              <a:t>Focused on the participants issue</a:t>
            </a:r>
            <a:r>
              <a:rPr lang="en-US" sz="3000" dirty="0" smtClean="0">
                <a:solidFill>
                  <a:schemeClr val="tx1">
                    <a:lumMod val="95000"/>
                    <a:lumOff val="5000"/>
                  </a:schemeClr>
                </a:solidFill>
              </a:rPr>
              <a:t>:</a:t>
            </a:r>
            <a:r>
              <a:rPr lang="en-US" sz="3000" dirty="0" smtClean="0">
                <a:solidFill>
                  <a:srgbClr val="FF0000"/>
                </a:solidFill>
              </a:rPr>
              <a:t> not wanting to take pills</a:t>
            </a:r>
          </a:p>
          <a:p>
            <a:pPr marL="457200" indent="-457200" algn="l">
              <a:buFont typeface="Arial" panose="020B0604020202020204" pitchFamily="34" charset="0"/>
              <a:buChar char="•"/>
            </a:pPr>
            <a:r>
              <a:rPr lang="en-US" sz="3000" dirty="0" smtClean="0">
                <a:solidFill>
                  <a:schemeClr val="tx1"/>
                </a:solidFill>
              </a:rPr>
              <a:t>Did not focus on the investigators issue: </a:t>
            </a:r>
            <a:r>
              <a:rPr lang="en-US" sz="3000" dirty="0" smtClean="0">
                <a:solidFill>
                  <a:srgbClr val="FF0000"/>
                </a:solidFill>
              </a:rPr>
              <a:t>wanting the participant to continue past month 48</a:t>
            </a:r>
            <a:endParaRPr lang="en-US" sz="3000" dirty="0">
              <a:solidFill>
                <a:srgbClr val="FF0000"/>
              </a:solidFill>
            </a:endParaRPr>
          </a:p>
          <a:p>
            <a:pPr marL="457200" indent="-457200" algn="l">
              <a:buFont typeface="Arial" charset="0"/>
              <a:buChar char="•"/>
            </a:pPr>
            <a:endParaRPr lang="en-US" dirty="0"/>
          </a:p>
          <a:p>
            <a:pPr algn="l"/>
            <a:endParaRPr lang="en-US" dirty="0">
              <a:solidFill>
                <a:schemeClr val="tx1">
                  <a:lumMod val="85000"/>
                  <a:lumOff val="15000"/>
                </a:schemeClr>
              </a:solidFill>
            </a:endParaRPr>
          </a:p>
        </p:txBody>
      </p:sp>
    </p:spTree>
    <p:extLst>
      <p:ext uri="{BB962C8B-B14F-4D97-AF65-F5344CB8AC3E}">
        <p14:creationId xmlns:p14="http://schemas.microsoft.com/office/powerpoint/2010/main" val="177121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chemeClr val="accent1">
                    <a:lumMod val="75000"/>
                  </a:schemeClr>
                </a:solidFill>
                <a:latin typeface="Gill Sans Light"/>
              </a:rPr>
              <a:t>Scenario 3</a:t>
            </a:r>
            <a:endParaRPr lang="en-US" sz="2600" b="1" dirty="0">
              <a:solidFill>
                <a:schemeClr val="accent1">
                  <a:lumMod val="75000"/>
                </a:schemeClr>
              </a:solidFill>
              <a:latin typeface="Gill Sans Light"/>
            </a:endParaRPr>
          </a:p>
        </p:txBody>
      </p:sp>
      <p:sp>
        <p:nvSpPr>
          <p:cNvPr id="3" name="Subtitle 2"/>
          <p:cNvSpPr>
            <a:spLocks noGrp="1"/>
          </p:cNvSpPr>
          <p:nvPr>
            <p:ph idx="1"/>
          </p:nvPr>
        </p:nvSpPr>
        <p:spPr/>
        <p:txBody>
          <a:bodyPr>
            <a:noAutofit/>
          </a:bodyPr>
          <a:lstStyle/>
          <a:p>
            <a:r>
              <a:rPr lang="en-US" sz="2800" b="1" i="1" dirty="0" smtClean="0">
                <a:solidFill>
                  <a:srgbClr val="003399"/>
                </a:solidFill>
              </a:rPr>
              <a:t>An Education Opportunity</a:t>
            </a:r>
          </a:p>
          <a:p>
            <a:r>
              <a:rPr lang="en-US" sz="2800" dirty="0" smtClean="0"/>
              <a:t>Starring:  </a:t>
            </a:r>
          </a:p>
          <a:p>
            <a:r>
              <a:rPr lang="en-US" sz="2800" dirty="0" smtClean="0"/>
              <a:t>Denver VA/ University of Colorado, Denver team</a:t>
            </a:r>
          </a:p>
          <a:p>
            <a:r>
              <a:rPr lang="en-US" sz="2800" dirty="0" err="1" smtClean="0"/>
              <a:t>Neda</a:t>
            </a:r>
            <a:r>
              <a:rPr lang="en-US" sz="2800" dirty="0" smtClean="0"/>
              <a:t> </a:t>
            </a:r>
            <a:r>
              <a:rPr lang="en-US" sz="2800" dirty="0" err="1" smtClean="0"/>
              <a:t>Rasouli</a:t>
            </a:r>
            <a:endParaRPr lang="en-US" sz="2800" dirty="0" smtClean="0"/>
          </a:p>
          <a:p>
            <a:r>
              <a:rPr lang="en-US" sz="2800" dirty="0" err="1" smtClean="0"/>
              <a:t>Abtin</a:t>
            </a:r>
            <a:r>
              <a:rPr lang="en-US" sz="2800" dirty="0" smtClean="0"/>
              <a:t> </a:t>
            </a:r>
            <a:r>
              <a:rPr lang="en-US" sz="2800" dirty="0" err="1" smtClean="0"/>
              <a:t>Kiany</a:t>
            </a:r>
            <a:endParaRPr lang="en-US" sz="2800" dirty="0" smtClean="0"/>
          </a:p>
          <a:p>
            <a:r>
              <a:rPr lang="en-US" sz="2800" dirty="0" smtClean="0"/>
              <a:t>Amy Harrison</a:t>
            </a:r>
            <a:endParaRPr lang="en-US" sz="2800" dirty="0"/>
          </a:p>
        </p:txBody>
      </p:sp>
    </p:spTree>
    <p:extLst>
      <p:ext uri="{BB962C8B-B14F-4D97-AF65-F5344CB8AC3E}">
        <p14:creationId xmlns:p14="http://schemas.microsoft.com/office/powerpoint/2010/main" val="16911803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a:solidFill>
            <a:schemeClr val="bg1">
              <a:lumMod val="65000"/>
            </a:schemeClr>
          </a:solidFill>
        </p:spPr>
        <p:txBody>
          <a:bodyPr>
            <a:normAutofit/>
          </a:bodyPr>
          <a:lstStyle/>
          <a:p>
            <a:r>
              <a:rPr lang="en-US" sz="2600" b="1" dirty="0" smtClean="0">
                <a:solidFill>
                  <a:schemeClr val="accent1">
                    <a:lumMod val="75000"/>
                  </a:schemeClr>
                </a:solidFill>
                <a:latin typeface="Gill Sans Light"/>
              </a:rPr>
              <a:t>Scenario 3  this slide will be deleted/hidden - just provides background</a:t>
            </a:r>
            <a:endParaRPr lang="en-US" sz="2600" b="1" dirty="0">
              <a:solidFill>
                <a:schemeClr val="accent1">
                  <a:lumMod val="75000"/>
                </a:schemeClr>
              </a:solidFill>
              <a:latin typeface="Gill Sans Light"/>
            </a:endParaRPr>
          </a:p>
        </p:txBody>
      </p:sp>
      <p:sp>
        <p:nvSpPr>
          <p:cNvPr id="3" name="Subtitle 2"/>
          <p:cNvSpPr>
            <a:spLocks noGrp="1"/>
          </p:cNvSpPr>
          <p:nvPr>
            <p:ph type="subTitle" idx="1"/>
          </p:nvPr>
        </p:nvSpPr>
        <p:spPr>
          <a:xfrm>
            <a:off x="406400" y="997226"/>
            <a:ext cx="11379200" cy="3657600"/>
          </a:xfrm>
          <a:solidFill>
            <a:schemeClr val="bg1">
              <a:lumMod val="75000"/>
            </a:schemeClr>
          </a:solidFill>
        </p:spPr>
        <p:txBody>
          <a:bodyPr>
            <a:normAutofit fontScale="25000" lnSpcReduction="20000"/>
          </a:bodyPr>
          <a:lstStyle/>
          <a:p>
            <a:r>
              <a:rPr lang="en-US" dirty="0" err="1"/>
              <a:t>Neda</a:t>
            </a:r>
            <a:r>
              <a:rPr lang="en-US" dirty="0"/>
              <a:t> (to Amy): I’m Dr. </a:t>
            </a:r>
            <a:r>
              <a:rPr lang="en-US" dirty="0" err="1"/>
              <a:t>Rasouli</a:t>
            </a:r>
            <a:r>
              <a:rPr lang="en-US" dirty="0"/>
              <a:t>. Nice to see you today. How are you feeling?</a:t>
            </a:r>
          </a:p>
          <a:p>
            <a:r>
              <a:rPr lang="en-US" dirty="0"/>
              <a:t>Amy: good, thank you.</a:t>
            </a:r>
          </a:p>
          <a:p>
            <a:r>
              <a:rPr lang="en-US" dirty="0" err="1"/>
              <a:t>Abtin</a:t>
            </a:r>
            <a:r>
              <a:rPr lang="en-US" dirty="0"/>
              <a:t> (to </a:t>
            </a:r>
            <a:r>
              <a:rPr lang="en-US" dirty="0" err="1"/>
              <a:t>Neda</a:t>
            </a:r>
            <a:r>
              <a:rPr lang="en-US" dirty="0"/>
              <a:t>): Ms. Harrison’s A1c is elevated, but her PCP did not want to start metformin. I think she is or was in the D2d study. There are notes in her chart about it.</a:t>
            </a:r>
          </a:p>
          <a:p>
            <a:r>
              <a:rPr lang="en-US" dirty="0"/>
              <a:t>Amy: I was in the study, but I had to stop taking the study pill. I had a kidney stone or something. There was no point for me to go to visits since I wasn’t taking the mediation. </a:t>
            </a:r>
          </a:p>
          <a:p>
            <a:r>
              <a:rPr lang="en-US" dirty="0" err="1"/>
              <a:t>Neda</a:t>
            </a:r>
            <a:r>
              <a:rPr lang="en-US" dirty="0"/>
              <a:t> (to </a:t>
            </a:r>
            <a:r>
              <a:rPr lang="en-US" dirty="0" err="1"/>
              <a:t>Abtin</a:t>
            </a:r>
            <a:r>
              <a:rPr lang="en-US" dirty="0"/>
              <a:t>): Do you know about the D2d study? </a:t>
            </a:r>
          </a:p>
          <a:p>
            <a:r>
              <a:rPr lang="en-US" dirty="0" err="1"/>
              <a:t>Abtin</a:t>
            </a:r>
            <a:r>
              <a:rPr lang="en-US" dirty="0"/>
              <a:t>: No</a:t>
            </a:r>
          </a:p>
          <a:p>
            <a:r>
              <a:rPr lang="en-US" dirty="0" err="1"/>
              <a:t>Neda</a:t>
            </a:r>
            <a:r>
              <a:rPr lang="en-US" dirty="0"/>
              <a:t> (to </a:t>
            </a:r>
            <a:r>
              <a:rPr lang="en-US" dirty="0" err="1"/>
              <a:t>Abtin</a:t>
            </a:r>
            <a:r>
              <a:rPr lang="en-US" dirty="0"/>
              <a:t>): </a:t>
            </a:r>
            <a:r>
              <a:rPr lang="en-US" i="1" dirty="0" err="1"/>
              <a:t>Neda</a:t>
            </a:r>
            <a:r>
              <a:rPr lang="en-US" i="1" dirty="0"/>
              <a:t> tells </a:t>
            </a:r>
            <a:r>
              <a:rPr lang="en-US" i="1" dirty="0" err="1"/>
              <a:t>Abtin</a:t>
            </a:r>
            <a:r>
              <a:rPr lang="en-US" i="1" dirty="0"/>
              <a:t> about the D2d study, goals, and importance of results and how drop could affect the results</a:t>
            </a:r>
            <a:endParaRPr lang="en-US" dirty="0"/>
          </a:p>
          <a:p>
            <a:r>
              <a:rPr lang="en-US" dirty="0"/>
              <a:t>Amy: </a:t>
            </a:r>
            <a:r>
              <a:rPr lang="en-US" i="1" dirty="0"/>
              <a:t>looks interested the whole time.</a:t>
            </a:r>
            <a:endParaRPr lang="en-US" dirty="0"/>
          </a:p>
          <a:p>
            <a:r>
              <a:rPr lang="en-US" dirty="0" err="1"/>
              <a:t>Neda</a:t>
            </a:r>
            <a:r>
              <a:rPr lang="en-US" dirty="0"/>
              <a:t> (to Amy): Your continued participation is extremely important even if you cannot take the study medication. Can you come in for a visit with the D2d coordinator?</a:t>
            </a:r>
          </a:p>
          <a:p>
            <a:r>
              <a:rPr lang="en-US" dirty="0"/>
              <a:t>Amy: Do I have to start taking the study pill again?</a:t>
            </a:r>
          </a:p>
          <a:p>
            <a:r>
              <a:rPr lang="en-US" dirty="0" err="1"/>
              <a:t>Neda</a:t>
            </a:r>
            <a:r>
              <a:rPr lang="en-US" dirty="0"/>
              <a:t>: No.</a:t>
            </a:r>
          </a:p>
          <a:p>
            <a:r>
              <a:rPr lang="en-US" dirty="0"/>
              <a:t>Amy: I suppose I can fit it into my schedule.</a:t>
            </a:r>
          </a:p>
          <a:p>
            <a:r>
              <a:rPr lang="en-US" dirty="0" err="1"/>
              <a:t>Neda</a:t>
            </a:r>
            <a:r>
              <a:rPr lang="en-US" dirty="0"/>
              <a:t>: Great! The study coordinator will call you today to find a time that works best for your schedule.</a:t>
            </a:r>
          </a:p>
          <a:p>
            <a:r>
              <a:rPr lang="en-US" dirty="0"/>
              <a:t> </a:t>
            </a:r>
          </a:p>
          <a:p>
            <a:endParaRPr lang="en-US"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541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chemeClr val="accent1">
                    <a:lumMod val="75000"/>
                  </a:schemeClr>
                </a:solidFill>
                <a:latin typeface="Gill Sans Light"/>
              </a:rPr>
              <a:t>Scenario 3 Follow-up</a:t>
            </a:r>
            <a:endParaRPr lang="en-US" sz="2600" b="1" dirty="0">
              <a:solidFill>
                <a:schemeClr val="accent1">
                  <a:lumMod val="75000"/>
                </a:schemeClr>
              </a:solidFill>
              <a:latin typeface="Gill Sans Light"/>
            </a:endParaRPr>
          </a:p>
        </p:txBody>
      </p:sp>
      <p:sp>
        <p:nvSpPr>
          <p:cNvPr id="3" name="Subtitle 2"/>
          <p:cNvSpPr>
            <a:spLocks noGrp="1"/>
          </p:cNvSpPr>
          <p:nvPr>
            <p:ph idx="1"/>
          </p:nvPr>
        </p:nvSpPr>
        <p:spPr>
          <a:xfrm>
            <a:off x="1214782" y="4423697"/>
            <a:ext cx="10058400" cy="1404730"/>
          </a:xfrm>
        </p:spPr>
        <p:txBody>
          <a:bodyPr/>
          <a:lstStyle/>
          <a:p>
            <a:r>
              <a:rPr lang="en-US" sz="2800" b="1" dirty="0">
                <a:solidFill>
                  <a:srgbClr val="0070C0"/>
                </a:solidFill>
              </a:rPr>
              <a:t>“The study coordinator will call you today to find a time that works best for your schedule.”</a:t>
            </a:r>
          </a:p>
          <a:p>
            <a:endParaRPr lang="en-US" dirty="0"/>
          </a:p>
        </p:txBody>
      </p:sp>
      <p:sp>
        <p:nvSpPr>
          <p:cNvPr id="4" name="TextBox 3"/>
          <p:cNvSpPr txBox="1"/>
          <p:nvPr/>
        </p:nvSpPr>
        <p:spPr>
          <a:xfrm>
            <a:off x="706782" y="1376709"/>
            <a:ext cx="11074400" cy="3046988"/>
          </a:xfrm>
          <a:prstGeom prst="rect">
            <a:avLst/>
          </a:prstGeom>
          <a:noFill/>
          <a:ln>
            <a:noFill/>
          </a:ln>
        </p:spPr>
        <p:txBody>
          <a:bodyPr wrap="square" rtlCol="0">
            <a:spAutoFit/>
          </a:bodyPr>
          <a:lstStyle/>
          <a:p>
            <a:pPr marL="342900" indent="-342900">
              <a:buFont typeface="Arial" charset="0"/>
              <a:buChar char="•"/>
            </a:pPr>
            <a:r>
              <a:rPr lang="en-US" sz="2400" dirty="0" smtClean="0"/>
              <a:t>Was it just good luck that the Denver team got the participant re-engaged with the study?</a:t>
            </a:r>
          </a:p>
          <a:p>
            <a:pPr marL="342900" indent="-342900">
              <a:buFont typeface="Arial" charset="0"/>
              <a:buChar char="•"/>
            </a:pPr>
            <a:endParaRPr lang="en-US" sz="2400" dirty="0"/>
          </a:p>
          <a:p>
            <a:pPr marL="342900" indent="-342900">
              <a:buFont typeface="Arial" charset="0"/>
              <a:buChar char="•"/>
            </a:pPr>
            <a:r>
              <a:rPr lang="en-US" sz="2400" dirty="0" smtClean="0"/>
              <a:t>What do you think was the pivotal thing that led to this participant re-engaging in the study?</a:t>
            </a:r>
          </a:p>
          <a:p>
            <a:pPr marL="342900" indent="-342900">
              <a:buFont typeface="Arial" charset="0"/>
              <a:buChar char="•"/>
            </a:pPr>
            <a:endParaRPr lang="en-US" sz="2400" dirty="0"/>
          </a:p>
          <a:p>
            <a:r>
              <a:rPr lang="en-US" sz="2400" dirty="0"/>
              <a:t> </a:t>
            </a:r>
          </a:p>
          <a:p>
            <a:pPr marL="342900" indent="-342900">
              <a:buFont typeface="Arial" charset="0"/>
              <a:buChar char="•"/>
            </a:pPr>
            <a:endParaRPr lang="en-US" sz="2400" dirty="0"/>
          </a:p>
        </p:txBody>
      </p:sp>
    </p:spTree>
    <p:extLst>
      <p:ext uri="{BB962C8B-B14F-4D97-AF65-F5344CB8AC3E}">
        <p14:creationId xmlns:p14="http://schemas.microsoft.com/office/powerpoint/2010/main" val="35684976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p:spPr>
        <p:txBody>
          <a:bodyPr>
            <a:normAutofit/>
          </a:bodyPr>
          <a:lstStyle/>
          <a:p>
            <a:r>
              <a:rPr lang="en-US" sz="2600" b="1" dirty="0" smtClean="0">
                <a:solidFill>
                  <a:srgbClr val="92D050"/>
                </a:solidFill>
                <a:latin typeface="Gill Sans Light"/>
              </a:rPr>
              <a:t>Case Presentation 1</a:t>
            </a:r>
            <a:endParaRPr lang="en-US" sz="2600" b="1" dirty="0">
              <a:solidFill>
                <a:srgbClr val="92D050"/>
              </a:solidFill>
              <a:latin typeface="Gill Sans Light"/>
            </a:endParaRPr>
          </a:p>
        </p:txBody>
      </p:sp>
      <p:sp>
        <p:nvSpPr>
          <p:cNvPr id="3" name="Subtitle 2"/>
          <p:cNvSpPr>
            <a:spLocks noGrp="1"/>
          </p:cNvSpPr>
          <p:nvPr>
            <p:ph type="subTitle" idx="1"/>
          </p:nvPr>
        </p:nvSpPr>
        <p:spPr>
          <a:xfrm>
            <a:off x="1727200" y="2971800"/>
            <a:ext cx="8534400" cy="1752600"/>
          </a:xfrm>
        </p:spPr>
        <p:txBody>
          <a:bodyPr/>
          <a:lstStyle/>
          <a:p>
            <a:r>
              <a:rPr lang="en-US" dirty="0" smtClean="0"/>
              <a:t>Is it you or is it us?</a:t>
            </a:r>
          </a:p>
          <a:p>
            <a:r>
              <a:rPr lang="en-US" dirty="0" smtClean="0"/>
              <a:t>Presented by Faith McNeil of the Maine Medical Center team</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48880"/>
            <a:ext cx="12192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385391"/>
            <a:ext cx="104775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2"/>
          <p:cNvSpPr txBox="1">
            <a:spLocks noChangeArrowheads="1"/>
          </p:cNvSpPr>
          <p:nvPr/>
        </p:nvSpPr>
        <p:spPr bwMode="auto">
          <a:xfrm>
            <a:off x="1117600" y="6444734"/>
            <a:ext cx="4064000" cy="369332"/>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250" b="1" i="0" dirty="0" smtClean="0">
                <a:solidFill>
                  <a:schemeClr val="bg1"/>
                </a:solidFill>
                <a:latin typeface="Calibri"/>
                <a:cs typeface="Calibri"/>
              </a:rPr>
              <a:t>Coordinating</a:t>
            </a:r>
            <a:r>
              <a:rPr lang="en-US" sz="1250" b="1" i="0" baseline="0" dirty="0" smtClean="0">
                <a:solidFill>
                  <a:schemeClr val="bg1"/>
                </a:solidFill>
                <a:latin typeface="Calibri"/>
                <a:cs typeface="Calibri"/>
              </a:rPr>
              <a:t> Center at Tufts Medical Center </a:t>
            </a:r>
          </a:p>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100" b="1" i="0" dirty="0" smtClean="0">
                <a:solidFill>
                  <a:schemeClr val="bg1"/>
                </a:solidFill>
                <a:latin typeface="Calibri"/>
                <a:cs typeface="Calibri"/>
              </a:rPr>
              <a:t>www.d2dstudy.org | d2d@tuftsmedicalcenter.org</a:t>
            </a:r>
            <a:endParaRPr lang="en-US" sz="1100" b="1" i="0" dirty="0">
              <a:solidFill>
                <a:schemeClr val="bg1"/>
              </a:solidFill>
              <a:latin typeface="Calibri"/>
              <a:cs typeface="Calibri"/>
            </a:endParaRPr>
          </a:p>
        </p:txBody>
      </p:sp>
    </p:spTree>
    <p:extLst>
      <p:ext uri="{BB962C8B-B14F-4D97-AF65-F5344CB8AC3E}">
        <p14:creationId xmlns:p14="http://schemas.microsoft.com/office/powerpoint/2010/main" val="3577576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sz="2600" b="1" dirty="0" smtClean="0">
                <a:solidFill>
                  <a:schemeClr val="accent1">
                    <a:lumMod val="75000"/>
                  </a:schemeClr>
                </a:solidFill>
                <a:latin typeface="Gill Sans Light"/>
              </a:rPr>
              <a:t>Case Presentation 2</a:t>
            </a:r>
            <a:endParaRPr lang="en-US" sz="2600" b="1" dirty="0">
              <a:solidFill>
                <a:schemeClr val="accent1">
                  <a:lumMod val="75000"/>
                </a:schemeClr>
              </a:solidFill>
              <a:latin typeface="Gill Sans Light"/>
            </a:endParaRPr>
          </a:p>
        </p:txBody>
      </p:sp>
      <p:sp>
        <p:nvSpPr>
          <p:cNvPr id="3" name="Subtitle 2"/>
          <p:cNvSpPr>
            <a:spLocks noGrp="1"/>
          </p:cNvSpPr>
          <p:nvPr>
            <p:ph idx="1"/>
          </p:nvPr>
        </p:nvSpPr>
        <p:spPr>
          <a:xfrm>
            <a:off x="649357" y="1389527"/>
            <a:ext cx="10506323" cy="4838996"/>
          </a:xfrm>
          <a:noFill/>
        </p:spPr>
        <p:txBody>
          <a:bodyPr>
            <a:noAutofit/>
          </a:bodyPr>
          <a:lstStyle/>
          <a:p>
            <a:pPr marL="285750" indent="-285750" algn="l">
              <a:buFont typeface="Arial" charset="0"/>
              <a:buChar char="•"/>
            </a:pPr>
            <a:r>
              <a:rPr lang="en-US" sz="2200" dirty="0" smtClean="0">
                <a:solidFill>
                  <a:schemeClr val="tx1"/>
                </a:solidFill>
              </a:rPr>
              <a:t>75 Y.O. female with a PMH significant for coronary heart disease, Barrett’s esophagus. Had a baseline visit in 12/16. Randomization visit was conducted via a home visit because</a:t>
            </a:r>
            <a:r>
              <a:rPr lang="en-US" sz="2200" dirty="0">
                <a:solidFill>
                  <a:schemeClr val="tx1"/>
                </a:solidFill>
              </a:rPr>
              <a:t> </a:t>
            </a:r>
            <a:r>
              <a:rPr lang="en-US" sz="2200" dirty="0" smtClean="0">
                <a:solidFill>
                  <a:schemeClr val="tx1"/>
                </a:solidFill>
              </a:rPr>
              <a:t>of recent URI, cold weather.</a:t>
            </a:r>
          </a:p>
          <a:p>
            <a:pPr marL="285750" indent="-285750" algn="l">
              <a:buFont typeface="Arial" charset="0"/>
              <a:buChar char="•"/>
            </a:pPr>
            <a:r>
              <a:rPr lang="en-US" sz="2200" dirty="0" smtClean="0">
                <a:solidFill>
                  <a:schemeClr val="tx1"/>
                </a:solidFill>
              </a:rPr>
              <a:t>At the reminder call for the 3 month visit participant said</a:t>
            </a:r>
            <a:r>
              <a:rPr lang="en-US" sz="2200" dirty="0" smtClean="0">
                <a:solidFill>
                  <a:schemeClr val="tx1"/>
                </a:solidFill>
              </a:rPr>
              <a:t>:</a:t>
            </a:r>
            <a:endParaRPr lang="en-US" sz="2200" dirty="0" smtClean="0">
              <a:solidFill>
                <a:schemeClr val="tx1"/>
              </a:solidFill>
            </a:endParaRPr>
          </a:p>
          <a:p>
            <a:pPr algn="l"/>
            <a:r>
              <a:rPr lang="en-US" sz="2200" i="1" dirty="0" smtClean="0">
                <a:solidFill>
                  <a:srgbClr val="003399"/>
                </a:solidFill>
                <a:latin typeface="Chalkboard" charset="0"/>
                <a:ea typeface="Chalkboard" charset="0"/>
                <a:cs typeface="Chalkboard" charset="0"/>
              </a:rPr>
              <a:t>“Hi, Faith. </a:t>
            </a:r>
          </a:p>
          <a:p>
            <a:pPr algn="l"/>
            <a:r>
              <a:rPr lang="en-US" sz="2200" i="1" dirty="0" smtClean="0">
                <a:solidFill>
                  <a:srgbClr val="003399"/>
                </a:solidFill>
                <a:latin typeface="Chalkboard" charset="0"/>
                <a:ea typeface="Chalkboard" charset="0"/>
                <a:cs typeface="Chalkboard" charset="0"/>
              </a:rPr>
              <a:t> It was so nice of Lori to come out to my house to randomize me into the study.  She said I would be the last one entered into the study.  That is interesting.  I’m not sure I can come to my 3 month appointment.  A lot is going on. I have had some bursitis of my right shoulder and had a really bad cold and a urinary infection. Of course, you know I had to stop your pills, because I had stomach pain that they said was gastritis.  Stopping the pills didn’t help my stomach but I better stay off of them, because when I started taking them for 3 days, it made my stomach pain worse.  So, I’m not sure what I should do about my appointment with you.“</a:t>
            </a:r>
          </a:p>
          <a:p>
            <a:pPr algn="l"/>
            <a:endParaRPr lang="en-US" sz="1100" dirty="0">
              <a:solidFill>
                <a:schemeClr val="tx1"/>
              </a:solidFill>
            </a:endParaRPr>
          </a:p>
          <a:p>
            <a:pPr algn="l"/>
            <a:r>
              <a:rPr lang="en-US" sz="1100" dirty="0">
                <a:solidFill>
                  <a:schemeClr val="tx1"/>
                </a:solidFill>
              </a:rPr>
              <a:t> </a:t>
            </a:r>
          </a:p>
        </p:txBody>
      </p:sp>
    </p:spTree>
    <p:extLst>
      <p:ext uri="{BB962C8B-B14F-4D97-AF65-F5344CB8AC3E}">
        <p14:creationId xmlns:p14="http://schemas.microsoft.com/office/powerpoint/2010/main" val="33438353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sz="2600" b="1" dirty="0">
                <a:solidFill>
                  <a:schemeClr val="accent1">
                    <a:lumMod val="75000"/>
                  </a:schemeClr>
                </a:solidFill>
                <a:latin typeface="Gill Sans Light"/>
              </a:rPr>
              <a:t>Case Presentation </a:t>
            </a:r>
            <a:r>
              <a:rPr lang="en-US" sz="2600" b="1" dirty="0" smtClean="0">
                <a:solidFill>
                  <a:schemeClr val="accent1">
                    <a:lumMod val="75000"/>
                  </a:schemeClr>
                </a:solidFill>
                <a:latin typeface="Gill Sans Light"/>
              </a:rPr>
              <a:t>2</a:t>
            </a:r>
            <a:endParaRPr lang="en-US" sz="2600" b="1" dirty="0">
              <a:solidFill>
                <a:schemeClr val="accent1">
                  <a:lumMod val="75000"/>
                </a:schemeClr>
              </a:solidFill>
              <a:latin typeface="Gill Sans Light"/>
            </a:endParaRPr>
          </a:p>
        </p:txBody>
      </p:sp>
      <p:sp>
        <p:nvSpPr>
          <p:cNvPr id="3" name="Subtitle 2"/>
          <p:cNvSpPr>
            <a:spLocks noGrp="1"/>
          </p:cNvSpPr>
          <p:nvPr>
            <p:ph idx="1"/>
          </p:nvPr>
        </p:nvSpPr>
        <p:spPr>
          <a:xfrm>
            <a:off x="344557" y="1363022"/>
            <a:ext cx="11502885" cy="4189639"/>
          </a:xfrm>
          <a:noFill/>
        </p:spPr>
        <p:txBody>
          <a:bodyPr>
            <a:noAutofit/>
          </a:bodyPr>
          <a:lstStyle/>
          <a:p>
            <a:pPr algn="l"/>
            <a:r>
              <a:rPr lang="en-US" sz="2200" b="1" dirty="0" smtClean="0">
                <a:solidFill>
                  <a:schemeClr val="tx1"/>
                </a:solidFill>
              </a:rPr>
              <a:t>M03:</a:t>
            </a:r>
            <a:r>
              <a:rPr lang="en-US" sz="2200" dirty="0" smtClean="0">
                <a:solidFill>
                  <a:schemeClr val="tx1"/>
                </a:solidFill>
              </a:rPr>
              <a:t> “My UTI and cold are much better, but I’m having bladder spasms. I’m in pain so I don’t think I can make it in.” “I can’t come in because I have a bad cold.  Doctor put me on antibiotics.” “Because of the antibiotics, I now have a yeast infection. I’m so sorry, Faith, I’m not trying to be difficult.”  Completed a non-visit contact.</a:t>
            </a:r>
          </a:p>
          <a:p>
            <a:pPr algn="l"/>
            <a:endParaRPr lang="en-US" sz="1600" dirty="0" smtClean="0">
              <a:solidFill>
                <a:schemeClr val="tx1"/>
              </a:solidFill>
            </a:endParaRPr>
          </a:p>
          <a:p>
            <a:pPr algn="l"/>
            <a:r>
              <a:rPr lang="en-US" sz="2200" b="1" dirty="0" smtClean="0">
                <a:solidFill>
                  <a:schemeClr val="tx1"/>
                </a:solidFill>
              </a:rPr>
              <a:t>M06:</a:t>
            </a:r>
            <a:r>
              <a:rPr lang="en-US" sz="2200" dirty="0" smtClean="0">
                <a:solidFill>
                  <a:schemeClr val="tx1"/>
                </a:solidFill>
              </a:rPr>
              <a:t> “I was at the ER yesterday with chest pain and lightheadedness and just not up to meeting you.” “My sciatica flared up and I sprained a ligament in my left knee.  They put me on a 10-day taper of Prednisone and am wearing a boot. I cannot go up and down my stairs.” “I’ve got a periodontist appointment tomorrow and have to take a dose of antibiotics.  When I do that, I end up with diarrhea for a week due to my gastrointestinal issues, so I’m not going anywhere!” Completed a non-contact visit</a:t>
            </a:r>
            <a:r>
              <a:rPr lang="en-US" sz="2200" dirty="0" smtClean="0">
                <a:solidFill>
                  <a:schemeClr val="tx1"/>
                </a:solidFill>
              </a:rPr>
              <a:t>.</a:t>
            </a:r>
            <a:endParaRPr lang="en-US" sz="1600" dirty="0" smtClean="0">
              <a:solidFill>
                <a:schemeClr val="tx1"/>
              </a:solidFill>
            </a:endParaRPr>
          </a:p>
          <a:p>
            <a:pPr algn="l"/>
            <a:r>
              <a:rPr lang="en-US" sz="2200" b="1" dirty="0" smtClean="0">
                <a:solidFill>
                  <a:schemeClr val="tx1"/>
                </a:solidFill>
              </a:rPr>
              <a:t>M12: </a:t>
            </a:r>
            <a:r>
              <a:rPr lang="en-US" sz="2200" dirty="0" smtClean="0">
                <a:solidFill>
                  <a:schemeClr val="tx1"/>
                </a:solidFill>
              </a:rPr>
              <a:t>TBD</a:t>
            </a:r>
            <a:endParaRPr lang="en-US" sz="2200" dirty="0">
              <a:solidFill>
                <a:schemeClr val="tx1"/>
              </a:solidFill>
            </a:endParaRPr>
          </a:p>
          <a:p>
            <a:pPr marL="342900" indent="-342900" algn="l">
              <a:buFont typeface="Arial" panose="020B0604020202020204" pitchFamily="34" charset="0"/>
              <a:buChar char="•"/>
            </a:pPr>
            <a:r>
              <a:rPr lang="en-US" sz="2200" dirty="0" smtClean="0">
                <a:solidFill>
                  <a:schemeClr val="tx1"/>
                </a:solidFill>
              </a:rPr>
              <a:t>Site </a:t>
            </a:r>
            <a:r>
              <a:rPr lang="en-US" sz="2200" dirty="0">
                <a:solidFill>
                  <a:schemeClr val="tx1"/>
                </a:solidFill>
              </a:rPr>
              <a:t>agreed to meet participant at a location close to her home. </a:t>
            </a:r>
            <a:endParaRPr lang="en-US" sz="2200" dirty="0" smtClean="0">
              <a:solidFill>
                <a:schemeClr val="tx1"/>
              </a:solidFill>
            </a:endParaRPr>
          </a:p>
          <a:p>
            <a:pPr marL="342900" indent="-342900" algn="l">
              <a:buFont typeface="Arial" panose="020B0604020202020204" pitchFamily="34" charset="0"/>
              <a:buChar char="•"/>
            </a:pPr>
            <a:r>
              <a:rPr lang="en-US" sz="2200" dirty="0" smtClean="0">
                <a:solidFill>
                  <a:schemeClr val="tx1"/>
                </a:solidFill>
              </a:rPr>
              <a:t>Site also agreed to meet participant on a Saturday.</a:t>
            </a:r>
            <a:endParaRPr lang="en-US" sz="2200" dirty="0">
              <a:solidFill>
                <a:schemeClr val="tx1"/>
              </a:solidFill>
            </a:endParaRPr>
          </a:p>
          <a:p>
            <a:pPr algn="l"/>
            <a:endParaRPr lang="en-US" sz="2400" dirty="0">
              <a:solidFill>
                <a:schemeClr val="tx1"/>
              </a:solidFill>
            </a:endParaRPr>
          </a:p>
        </p:txBody>
      </p:sp>
    </p:spTree>
    <p:extLst>
      <p:ext uri="{BB962C8B-B14F-4D97-AF65-F5344CB8AC3E}">
        <p14:creationId xmlns:p14="http://schemas.microsoft.com/office/powerpoint/2010/main" val="1190786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chemeClr val="accent1">
                    <a:lumMod val="75000"/>
                  </a:schemeClr>
                </a:solidFill>
                <a:latin typeface="Gill Sans Light"/>
              </a:rPr>
              <a:t>Case Presentation 1</a:t>
            </a:r>
            <a:endParaRPr lang="en-US" sz="2600" b="1" dirty="0">
              <a:solidFill>
                <a:schemeClr val="accent1">
                  <a:lumMod val="75000"/>
                </a:schemeClr>
              </a:solidFill>
              <a:latin typeface="Gill Sans Light"/>
            </a:endParaRPr>
          </a:p>
        </p:txBody>
      </p:sp>
      <p:sp>
        <p:nvSpPr>
          <p:cNvPr id="3" name="Subtitle 2"/>
          <p:cNvSpPr>
            <a:spLocks noGrp="1"/>
          </p:cNvSpPr>
          <p:nvPr>
            <p:ph idx="1"/>
          </p:nvPr>
        </p:nvSpPr>
        <p:spPr/>
        <p:txBody>
          <a:bodyPr>
            <a:normAutofit/>
          </a:bodyPr>
          <a:lstStyle/>
          <a:p>
            <a:pPr marL="457200" indent="-457200" algn="l">
              <a:buFont typeface="Arial" panose="020B0604020202020204" pitchFamily="34" charset="0"/>
              <a:buChar char="•"/>
            </a:pPr>
            <a:r>
              <a:rPr lang="en-US" sz="2800" b="1" dirty="0" smtClean="0"/>
              <a:t>What do you think is going on here?</a:t>
            </a:r>
          </a:p>
          <a:p>
            <a:pPr marL="457200" indent="-457200" algn="l">
              <a:buFont typeface="Arial" panose="020B0604020202020204" pitchFamily="34" charset="0"/>
              <a:buChar char="•"/>
            </a:pPr>
            <a:endParaRPr lang="en-US" sz="2800" b="1" dirty="0" smtClean="0"/>
          </a:p>
          <a:p>
            <a:pPr marL="457200" indent="-457200" algn="l">
              <a:buFont typeface="Arial" panose="020B0604020202020204" pitchFamily="34" charset="0"/>
              <a:buChar char="•"/>
            </a:pPr>
            <a:r>
              <a:rPr lang="en-US" sz="2800" b="1" dirty="0" smtClean="0"/>
              <a:t>Ideas for next steps?</a:t>
            </a:r>
            <a:endParaRPr lang="en-US" sz="2800" b="1" dirty="0"/>
          </a:p>
        </p:txBody>
      </p:sp>
      <p:pic>
        <p:nvPicPr>
          <p:cNvPr id="9" name="Picture 2" descr="C:\Users\fmcneil\AppData\Local\Microsoft\Windows\Temporary Internet Files\Content.IE5\V55KJV4P\angry-fa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930" y="2527525"/>
            <a:ext cx="6794163" cy="2956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830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p:spPr>
        <p:txBody>
          <a:bodyPr>
            <a:normAutofit/>
          </a:bodyPr>
          <a:lstStyle/>
          <a:p>
            <a:r>
              <a:rPr lang="en-US" sz="2600" b="1" dirty="0" smtClean="0">
                <a:solidFill>
                  <a:schemeClr val="accent1">
                    <a:lumMod val="75000"/>
                  </a:schemeClr>
                </a:solidFill>
                <a:latin typeface="Gill Sans Light"/>
              </a:rPr>
              <a:t>Discussion Point</a:t>
            </a:r>
            <a:endParaRPr lang="en-US" sz="2600" b="1" dirty="0">
              <a:solidFill>
                <a:schemeClr val="accent1">
                  <a:lumMod val="75000"/>
                </a:schemeClr>
              </a:solidFill>
              <a:latin typeface="Gill Sans Light"/>
            </a:endParaRPr>
          </a:p>
        </p:txBody>
      </p:sp>
      <p:sp>
        <p:nvSpPr>
          <p:cNvPr id="3" name="Subtitle 2"/>
          <p:cNvSpPr>
            <a:spLocks noGrp="1"/>
          </p:cNvSpPr>
          <p:nvPr>
            <p:ph type="subTitle" idx="1"/>
          </p:nvPr>
        </p:nvSpPr>
        <p:spPr/>
        <p:txBody>
          <a:bodyPr/>
          <a:lstStyle/>
          <a:p>
            <a:r>
              <a:rPr lang="en-US" dirty="0" smtClean="0"/>
              <a:t>Persistence</a:t>
            </a:r>
          </a:p>
          <a:p>
            <a:r>
              <a:rPr lang="en-US" dirty="0" smtClean="0"/>
              <a:t>When is too much?</a:t>
            </a:r>
            <a:endParaRPr lang="en-US"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422400" y="1752599"/>
            <a:ext cx="8940800" cy="1631216"/>
          </a:xfrm>
          <a:prstGeom prst="rect">
            <a:avLst/>
          </a:prstGeom>
          <a:solidFill>
            <a:srgbClr val="FFF0E1">
              <a:alpha val="20000"/>
            </a:srgb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n-US" dirty="0" smtClean="0">
              <a:solidFill>
                <a:srgbClr val="003399"/>
              </a:solidFill>
            </a:endParaRPr>
          </a:p>
          <a:p>
            <a:pPr algn="ctr"/>
            <a:r>
              <a:rPr lang="en-US" sz="3200" dirty="0" smtClean="0">
                <a:solidFill>
                  <a:srgbClr val="003399"/>
                </a:solidFill>
                <a:latin typeface="Aparajita" panose="020B0604020202020204" pitchFamily="34" charset="0"/>
                <a:cs typeface="Aparajita" panose="020B0604020202020204" pitchFamily="34" charset="0"/>
              </a:rPr>
              <a:t>Failure is the path of least </a:t>
            </a:r>
          </a:p>
          <a:p>
            <a:pPr algn="ctr"/>
            <a:r>
              <a:rPr lang="en-US" sz="3200" dirty="0">
                <a:solidFill>
                  <a:srgbClr val="003399"/>
                </a:solidFill>
                <a:latin typeface="Aparajita" panose="020B0604020202020204" pitchFamily="34" charset="0"/>
                <a:cs typeface="Aparajita" panose="020B0604020202020204" pitchFamily="34" charset="0"/>
              </a:rPr>
              <a:t>p</a:t>
            </a:r>
            <a:r>
              <a:rPr lang="en-US" sz="3200" dirty="0" smtClean="0">
                <a:solidFill>
                  <a:srgbClr val="003399"/>
                </a:solidFill>
                <a:latin typeface="Aparajita" panose="020B0604020202020204" pitchFamily="34" charset="0"/>
                <a:cs typeface="Aparajita" panose="020B0604020202020204" pitchFamily="34" charset="0"/>
              </a:rPr>
              <a:t>ersistence.</a:t>
            </a:r>
          </a:p>
          <a:p>
            <a:pPr algn="ctr"/>
            <a:endParaRPr lang="en-US" dirty="0">
              <a:solidFill>
                <a:srgbClr val="003399"/>
              </a:solidFill>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9067" y="2743201"/>
            <a:ext cx="2804160" cy="1756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81802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pic>
        <p:nvPicPr>
          <p:cNvPr id="2050" name="Picture 2" descr="C:\Users\psheehan1\AppData\Local\Microsoft\Windows\Temporary Internet Files\Content.Outlook\PY8DH9N8\IMG_2711.JPG"/>
          <p:cNvPicPr>
            <a:picLocks noChangeAspect="1" noChangeArrowheads="1"/>
          </p:cNvPicPr>
          <p:nvPr/>
        </p:nvPicPr>
        <p:blipFill rotWithShape="1">
          <a:blip r:embed="rId3">
            <a:extLst>
              <a:ext uri="{28A0092B-C50C-407E-A947-70E740481C1C}">
                <a14:useLocalDpi xmlns:a14="http://schemas.microsoft.com/office/drawing/2010/main" val="0"/>
              </a:ext>
            </a:extLst>
          </a:blip>
          <a:srcRect l="1797" t="10000" r="2422" b="4479"/>
          <a:stretch/>
        </p:blipFill>
        <p:spPr bwMode="auto">
          <a:xfrm>
            <a:off x="817785" y="622853"/>
            <a:ext cx="10434415" cy="55048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20544521">
            <a:off x="2154215" y="389044"/>
            <a:ext cx="1728930" cy="430887"/>
          </a:xfrm>
          <a:prstGeom prst="rect">
            <a:avLst/>
          </a:prstGeom>
          <a:noFill/>
        </p:spPr>
        <p:txBody>
          <a:bodyPr wrap="square" rtlCol="0">
            <a:spAutoFit/>
          </a:bodyPr>
          <a:lstStyle/>
          <a:p>
            <a:r>
              <a:rPr lang="en-US" sz="2200" b="1" i="1" dirty="0" smtClean="0">
                <a:solidFill>
                  <a:srgbClr val="0070C0"/>
                </a:solidFill>
              </a:rPr>
              <a:t>Participant’s</a:t>
            </a:r>
            <a:endParaRPr lang="en-US" sz="2200" b="1" i="1" dirty="0">
              <a:solidFill>
                <a:srgbClr val="0070C0"/>
              </a:solidFill>
            </a:endParaRPr>
          </a:p>
        </p:txBody>
      </p:sp>
      <p:sp>
        <p:nvSpPr>
          <p:cNvPr id="5" name="TextBox 4"/>
          <p:cNvSpPr txBox="1"/>
          <p:nvPr/>
        </p:nvSpPr>
        <p:spPr>
          <a:xfrm>
            <a:off x="2156032" y="764827"/>
            <a:ext cx="654754" cy="707886"/>
          </a:xfrm>
          <a:prstGeom prst="rect">
            <a:avLst/>
          </a:prstGeom>
          <a:noFill/>
        </p:spPr>
        <p:txBody>
          <a:bodyPr wrap="square" rtlCol="0">
            <a:spAutoFit/>
          </a:bodyPr>
          <a:lstStyle/>
          <a:p>
            <a:pPr algn="ctr"/>
            <a:r>
              <a:rPr lang="en-US" sz="4000" b="1" dirty="0" smtClean="0">
                <a:solidFill>
                  <a:srgbClr val="0070C0"/>
                </a:solidFill>
              </a:rPr>
              <a:t>̂</a:t>
            </a:r>
            <a:endParaRPr lang="en-US" sz="4000" b="1" dirty="0">
              <a:solidFill>
                <a:srgbClr val="0070C0"/>
              </a:solidFill>
            </a:endParaRPr>
          </a:p>
        </p:txBody>
      </p:sp>
    </p:spTree>
    <p:extLst>
      <p:ext uri="{BB962C8B-B14F-4D97-AF65-F5344CB8AC3E}">
        <p14:creationId xmlns:p14="http://schemas.microsoft.com/office/powerpoint/2010/main" val="53830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Table 9"/>
          <p:cNvGraphicFramePr>
            <a:graphicFrameLocks noGrp="1"/>
          </p:cNvGraphicFramePr>
          <p:nvPr>
            <p:extLst>
              <p:ext uri="{D42A27DB-BD31-4B8C-83A1-F6EECF244321}">
                <p14:modId xmlns:p14="http://schemas.microsoft.com/office/powerpoint/2010/main" val="2921135714"/>
              </p:ext>
            </p:extLst>
          </p:nvPr>
        </p:nvGraphicFramePr>
        <p:xfrm>
          <a:off x="203200" y="1143000"/>
          <a:ext cx="11684000" cy="3733800"/>
        </p:xfrm>
        <a:graphic>
          <a:graphicData uri="http://schemas.openxmlformats.org/drawingml/2006/table">
            <a:tbl>
              <a:tblPr firstRow="1" bandRow="1">
                <a:tableStyleId>{5C22544A-7EE6-4342-B048-85BDC9FD1C3A}</a:tableStyleId>
              </a:tblPr>
              <a:tblGrid>
                <a:gridCol w="5537200"/>
                <a:gridCol w="6146800"/>
              </a:tblGrid>
              <a:tr h="289560">
                <a:tc>
                  <a:txBody>
                    <a:bodyPr/>
                    <a:lstStyle/>
                    <a:p>
                      <a:pPr algn="l"/>
                      <a:r>
                        <a:rPr lang="en-US" sz="1800" dirty="0" smtClean="0">
                          <a:latin typeface="Gill Sans"/>
                        </a:rPr>
                        <a:t>Members</a:t>
                      </a:r>
                      <a:endParaRPr lang="en-US" sz="1800" dirty="0">
                        <a:latin typeface="Gill Sans"/>
                      </a:endParaRPr>
                    </a:p>
                  </a:txBody>
                  <a:tcPr marL="121920" marR="121920"/>
                </a:tc>
                <a:tc>
                  <a:txBody>
                    <a:bodyPr/>
                    <a:lstStyle/>
                    <a:p>
                      <a:r>
                        <a:rPr lang="en-US" dirty="0" smtClean="0">
                          <a:latin typeface="Gill Sans"/>
                        </a:rPr>
                        <a:t>Site</a:t>
                      </a:r>
                      <a:endParaRPr lang="en-US" dirty="0">
                        <a:latin typeface="Gill Sans"/>
                      </a:endParaRPr>
                    </a:p>
                  </a:txBody>
                  <a:tcPr marL="121920" marR="121920"/>
                </a:tc>
              </a:tr>
              <a:tr h="32614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latin typeface="Gill Sans"/>
                        </a:rPr>
                        <a:t>Irwin Brodsky (</a:t>
                      </a:r>
                      <a:r>
                        <a:rPr lang="en-US" sz="1600" baseline="0" dirty="0" smtClean="0">
                          <a:latin typeface="Gill Sans"/>
                        </a:rPr>
                        <a:t>Chair)</a:t>
                      </a:r>
                      <a:endParaRPr lang="en-US" sz="1600" dirty="0" smtClean="0">
                        <a:latin typeface="Gill Sans"/>
                      </a:endParaRPr>
                    </a:p>
                  </a:txBody>
                  <a:tcPr marL="121920" marR="121920"/>
                </a:tc>
                <a:tc>
                  <a:txBody>
                    <a:bodyPr/>
                    <a:lstStyle/>
                    <a:p>
                      <a:r>
                        <a:rPr lang="en-US" sz="1600" dirty="0" smtClean="0">
                          <a:latin typeface="Gill Sans"/>
                        </a:rPr>
                        <a:t>Maine Medical Center Research Institute</a:t>
                      </a:r>
                      <a:endParaRPr lang="en-US" sz="1600" dirty="0">
                        <a:latin typeface="Gill Sans"/>
                      </a:endParaRPr>
                    </a:p>
                  </a:txBody>
                  <a:tcPr marL="121920" marR="121920"/>
                </a:tc>
              </a:tr>
              <a:tr h="326143">
                <a:tc>
                  <a:txBody>
                    <a:bodyPr/>
                    <a:lstStyle/>
                    <a:p>
                      <a:r>
                        <a:rPr lang="en-US" sz="1600" dirty="0" smtClean="0">
                          <a:latin typeface="Gill Sans"/>
                        </a:rPr>
                        <a:t>Vanita Aroda (former Chair)</a:t>
                      </a:r>
                      <a:endParaRPr lang="en-US" sz="1600" dirty="0">
                        <a:latin typeface="Gill Sans"/>
                      </a:endParaRPr>
                    </a:p>
                  </a:txBody>
                  <a:tcPr marL="121920" marR="121920"/>
                </a:tc>
                <a:tc>
                  <a:txBody>
                    <a:bodyPr/>
                    <a:lstStyle/>
                    <a:p>
                      <a:r>
                        <a:rPr lang="en-US" sz="1600" dirty="0" err="1" smtClean="0">
                          <a:latin typeface="Gill Sans"/>
                        </a:rPr>
                        <a:t>Medstar</a:t>
                      </a:r>
                      <a:r>
                        <a:rPr lang="en-US" sz="1600" dirty="0" smtClean="0">
                          <a:latin typeface="Gill Sans"/>
                        </a:rPr>
                        <a:t> </a:t>
                      </a:r>
                      <a:endParaRPr lang="en-US" sz="1600" dirty="0">
                        <a:latin typeface="Gill Sans"/>
                      </a:endParaRPr>
                    </a:p>
                  </a:txBody>
                  <a:tcPr marL="121920" marR="121920"/>
                </a:tc>
              </a:tr>
              <a:tr h="326143">
                <a:tc>
                  <a:txBody>
                    <a:bodyPr/>
                    <a:lstStyle/>
                    <a:p>
                      <a:r>
                        <a:rPr lang="en-US" sz="1600" dirty="0" smtClean="0">
                          <a:latin typeface="Gill Sans"/>
                        </a:rPr>
                        <a:t>Myrlene Staten</a:t>
                      </a:r>
                      <a:endParaRPr lang="en-US" sz="1600" dirty="0">
                        <a:latin typeface="Gill Sans"/>
                      </a:endParaRPr>
                    </a:p>
                  </a:txBody>
                  <a:tcPr marL="121920" marR="121920"/>
                </a:tc>
                <a:tc>
                  <a:txBody>
                    <a:bodyPr/>
                    <a:lstStyle/>
                    <a:p>
                      <a:r>
                        <a:rPr lang="en-US" sz="1600" dirty="0" smtClean="0">
                          <a:latin typeface="Gill Sans"/>
                        </a:rPr>
                        <a:t>NIDDK</a:t>
                      </a:r>
                      <a:endParaRPr lang="en-US" sz="1600" dirty="0">
                        <a:latin typeface="Gill Sans"/>
                      </a:endParaRPr>
                    </a:p>
                  </a:txBody>
                  <a:tcPr marL="121920" marR="121920"/>
                </a:tc>
              </a:tr>
              <a:tr h="350520">
                <a:tc>
                  <a:txBody>
                    <a:bodyPr/>
                    <a:lstStyle/>
                    <a:p>
                      <a:r>
                        <a:rPr lang="en-US" sz="1600" dirty="0" smtClean="0">
                          <a:latin typeface="Gill Sans"/>
                        </a:rPr>
                        <a:t>Chhavi Chadha</a:t>
                      </a:r>
                      <a:endParaRPr lang="en-US" sz="1600" dirty="0">
                        <a:latin typeface="Gill Sans"/>
                      </a:endParaRPr>
                    </a:p>
                  </a:txBody>
                  <a:tcPr marL="121920" marR="121920"/>
                </a:tc>
                <a:tc>
                  <a:txBody>
                    <a:bodyPr/>
                    <a:lstStyle/>
                    <a:p>
                      <a:r>
                        <a:rPr lang="en-US" sz="1600" dirty="0" smtClean="0">
                          <a:latin typeface="Gill Sans"/>
                        </a:rPr>
                        <a:t>HealthPartners Research</a:t>
                      </a:r>
                      <a:r>
                        <a:rPr lang="en-US" sz="1600" baseline="0" dirty="0" smtClean="0">
                          <a:latin typeface="Gill Sans"/>
                        </a:rPr>
                        <a:t> Foundation</a:t>
                      </a:r>
                      <a:endParaRPr lang="en-US" sz="1600" dirty="0">
                        <a:latin typeface="Gill Sans"/>
                      </a:endParaRPr>
                    </a:p>
                  </a:txBody>
                  <a:tcPr marL="121920" marR="121920"/>
                </a:tc>
              </a:tr>
              <a:tr h="304800">
                <a:tc>
                  <a:txBody>
                    <a:bodyPr/>
                    <a:lstStyle/>
                    <a:p>
                      <a:r>
                        <a:rPr lang="en-US" sz="1600" dirty="0" smtClean="0">
                          <a:latin typeface="Gill Sans"/>
                        </a:rPr>
                        <a:t>Shelly Cook</a:t>
                      </a:r>
                      <a:endParaRPr lang="en-US" sz="1600" dirty="0">
                        <a:latin typeface="Gill Sans"/>
                      </a:endParaRPr>
                    </a:p>
                  </a:txBody>
                  <a:tcPr marL="121920" marR="121920"/>
                </a:tc>
                <a:tc>
                  <a:txBody>
                    <a:bodyPr/>
                    <a:lstStyle/>
                    <a:p>
                      <a:r>
                        <a:rPr lang="en-US" sz="1600" dirty="0" smtClean="0">
                          <a:latin typeface="Gill Sans"/>
                        </a:rPr>
                        <a:t>HealthPartners Research Foundation</a:t>
                      </a:r>
                      <a:endParaRPr lang="en-US" sz="1600" dirty="0">
                        <a:latin typeface="Gill Sans"/>
                      </a:endParaRPr>
                    </a:p>
                  </a:txBody>
                  <a:tcPr marL="121920" marR="121920"/>
                </a:tc>
              </a:tr>
              <a:tr h="310101">
                <a:tc>
                  <a:txBody>
                    <a:bodyPr/>
                    <a:lstStyle/>
                    <a:p>
                      <a:r>
                        <a:rPr lang="en-US" sz="1600" dirty="0" smtClean="0">
                          <a:latin typeface="Gill Sans"/>
                        </a:rPr>
                        <a:t>Kim Vo</a:t>
                      </a:r>
                      <a:endParaRPr lang="en-US" sz="1600" dirty="0">
                        <a:latin typeface="Gill Sans"/>
                      </a:endParaRPr>
                    </a:p>
                  </a:txBody>
                  <a:tcPr marL="121920" marR="121920"/>
                </a:tc>
                <a:tc>
                  <a:txBody>
                    <a:bodyPr/>
                    <a:lstStyle/>
                    <a:p>
                      <a:r>
                        <a:rPr lang="en-US" sz="1600" dirty="0" smtClean="0">
                          <a:latin typeface="Gill Sans"/>
                        </a:rPr>
                        <a:t>Tufts Medical</a:t>
                      </a:r>
                      <a:r>
                        <a:rPr lang="en-US" sz="1600" baseline="0" dirty="0" smtClean="0">
                          <a:latin typeface="Gill Sans"/>
                        </a:rPr>
                        <a:t> Center </a:t>
                      </a:r>
                      <a:endParaRPr lang="en-US" sz="1600" dirty="0">
                        <a:latin typeface="Gill Sans"/>
                      </a:endParaRPr>
                    </a:p>
                  </a:txBody>
                  <a:tcPr marL="121920" marR="121920"/>
                </a:tc>
              </a:tr>
              <a:tr h="296628">
                <a:tc>
                  <a:txBody>
                    <a:bodyPr/>
                    <a:lstStyle/>
                    <a:p>
                      <a:r>
                        <a:rPr lang="en-US" sz="1600" dirty="0" smtClean="0">
                          <a:latin typeface="Gill Sans"/>
                        </a:rPr>
                        <a:t>Sarah Serafin-Dokhan</a:t>
                      </a:r>
                      <a:endParaRPr lang="en-US" sz="1600" dirty="0">
                        <a:latin typeface="Gill Sans"/>
                      </a:endParaRPr>
                    </a:p>
                  </a:txBody>
                  <a:tcPr marL="121920" marR="121920"/>
                </a:tc>
                <a:tc>
                  <a:txBody>
                    <a:bodyPr/>
                    <a:lstStyle/>
                    <a:p>
                      <a:r>
                        <a:rPr lang="en-US" sz="1550" dirty="0" smtClean="0">
                          <a:latin typeface="Gill Sans"/>
                        </a:rPr>
                        <a:t>Los Angeles Royal</a:t>
                      </a:r>
                      <a:r>
                        <a:rPr lang="en-US" sz="1550" baseline="0" dirty="0" smtClean="0">
                          <a:latin typeface="Gill Sans"/>
                        </a:rPr>
                        <a:t> Comprehensive Health Center</a:t>
                      </a:r>
                      <a:endParaRPr lang="en-US" sz="1550" dirty="0">
                        <a:latin typeface="Gill Sans"/>
                      </a:endParaRPr>
                    </a:p>
                  </a:txBody>
                  <a:tcPr marL="121920" marR="121920"/>
                </a:tc>
              </a:tr>
              <a:tr h="326143">
                <a:tc>
                  <a:txBody>
                    <a:bodyPr/>
                    <a:lstStyle/>
                    <a:p>
                      <a:r>
                        <a:rPr lang="en-US" sz="1600" dirty="0" smtClean="0">
                          <a:latin typeface="Gill Sans"/>
                        </a:rPr>
                        <a:t>Taso Pittas</a:t>
                      </a:r>
                    </a:p>
                  </a:txBody>
                  <a:tcPr marL="121920" marR="121920"/>
                </a:tc>
                <a:tc>
                  <a:txBody>
                    <a:bodyPr/>
                    <a:lstStyle/>
                    <a:p>
                      <a:r>
                        <a:rPr lang="en-US" sz="1600" dirty="0" smtClean="0">
                          <a:latin typeface="Gill Sans"/>
                        </a:rPr>
                        <a:t>Coordinating</a:t>
                      </a:r>
                      <a:r>
                        <a:rPr lang="en-US" sz="1600" baseline="0" dirty="0" smtClean="0">
                          <a:latin typeface="Gill Sans"/>
                        </a:rPr>
                        <a:t> Center</a:t>
                      </a:r>
                      <a:endParaRPr lang="en-US" sz="1600" dirty="0">
                        <a:latin typeface="Gill Sans"/>
                      </a:endParaRPr>
                    </a:p>
                  </a:txBody>
                  <a:tcPr marL="121920" marR="121920"/>
                </a:tc>
              </a:tr>
              <a:tr h="326143">
                <a:tc>
                  <a:txBody>
                    <a:bodyPr/>
                    <a:lstStyle/>
                    <a:p>
                      <a:r>
                        <a:rPr lang="en-US" sz="1600" dirty="0" smtClean="0">
                          <a:latin typeface="Gill Sans"/>
                        </a:rPr>
                        <a:t>Patty Sheehan</a:t>
                      </a:r>
                      <a:endParaRPr lang="en-US" sz="1600" dirty="0">
                        <a:latin typeface="Gill Sans"/>
                      </a:endParaRPr>
                    </a:p>
                  </a:txBody>
                  <a:tcPr marL="121920" marR="121920"/>
                </a:tc>
                <a:tc>
                  <a:txBody>
                    <a:bodyPr/>
                    <a:lstStyle/>
                    <a:p>
                      <a:r>
                        <a:rPr lang="en-US" sz="1600" dirty="0" smtClean="0">
                          <a:latin typeface="Gill Sans"/>
                        </a:rPr>
                        <a:t>Coordinating Center</a:t>
                      </a:r>
                      <a:endParaRPr lang="en-US" sz="1600" dirty="0">
                        <a:latin typeface="Gill Sans"/>
                      </a:endParaRPr>
                    </a:p>
                  </a:txBody>
                  <a:tcPr marL="121920" marR="121920"/>
                </a:tc>
              </a:tr>
              <a:tr h="326143">
                <a:tc>
                  <a:txBody>
                    <a:bodyPr/>
                    <a:lstStyle/>
                    <a:p>
                      <a:r>
                        <a:rPr lang="en-US" sz="1600" dirty="0" smtClean="0">
                          <a:latin typeface="Gill Sans"/>
                        </a:rPr>
                        <a:t>Cindy Haviet</a:t>
                      </a:r>
                      <a:r>
                        <a:rPr lang="en-US" sz="1600" baseline="0" dirty="0" smtClean="0">
                          <a:latin typeface="Gill Sans"/>
                        </a:rPr>
                        <a:t> (CC Liaison)</a:t>
                      </a:r>
                      <a:endParaRPr lang="en-US" sz="1600" dirty="0">
                        <a:solidFill>
                          <a:schemeClr val="tx1"/>
                        </a:solidFill>
                        <a:latin typeface="Gill Sans"/>
                      </a:endParaRPr>
                    </a:p>
                  </a:txBody>
                  <a:tcPr marL="121920" marR="121920"/>
                </a:tc>
                <a:tc>
                  <a:txBody>
                    <a:bodyPr/>
                    <a:lstStyle/>
                    <a:p>
                      <a:r>
                        <a:rPr lang="en-US" sz="1600" dirty="0" smtClean="0">
                          <a:latin typeface="Gill Sans"/>
                        </a:rPr>
                        <a:t>Coordinating Center</a:t>
                      </a:r>
                      <a:endParaRPr lang="en-US" sz="1600" dirty="0">
                        <a:latin typeface="Gill Sans"/>
                      </a:endParaRPr>
                    </a:p>
                  </a:txBody>
                  <a:tcPr marL="121920" marR="121920"/>
                </a:tc>
              </a:tr>
            </a:tbl>
          </a:graphicData>
        </a:graphic>
      </p:graphicFrame>
      <p:sp>
        <p:nvSpPr>
          <p:cNvPr id="12" name="Title 1"/>
          <p:cNvSpPr txBox="1">
            <a:spLocks/>
          </p:cNvSpPr>
          <p:nvPr/>
        </p:nvSpPr>
        <p:spPr bwMode="auto">
          <a:xfrm>
            <a:off x="10160" y="152400"/>
            <a:ext cx="11988800" cy="685800"/>
          </a:xfrm>
          <a:prstGeom prst="rect">
            <a:avLst/>
          </a:prstGeom>
          <a:noFill/>
          <a:ln w="9525">
            <a:noFill/>
            <a:miter lim="800000"/>
            <a:headEnd/>
            <a:tailEnd/>
          </a:ln>
          <a:effectLst>
            <a:outerShdw blurRad="63500" dist="25385" dir="2700000" algn="ctr" rotWithShape="0">
              <a:srgbClr val="EEECE1">
                <a:alpha val="74998"/>
              </a:srgbClr>
            </a:outerShdw>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baseline="0">
                <a:solidFill>
                  <a:schemeClr val="accent1">
                    <a:lumMod val="75000"/>
                  </a:schemeClr>
                </a:solidFill>
                <a:latin typeface="+mj-lt"/>
                <a:ea typeface="ＭＳ Ｐゴシック" charset="-128"/>
                <a:cs typeface="ＭＳ Ｐゴシック" charset="-128"/>
              </a:defRPr>
            </a:lvl1pPr>
            <a:lvl2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2pPr>
            <a:lvl3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3pPr>
            <a:lvl4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4pPr>
            <a:lvl5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5pPr>
            <a:lvl6pPr marL="457200" algn="ctr" rtl="0" fontAlgn="base">
              <a:spcBef>
                <a:spcPct val="0"/>
              </a:spcBef>
              <a:spcAft>
                <a:spcPct val="0"/>
              </a:spcAft>
              <a:defRPr sz="3200">
                <a:solidFill>
                  <a:srgbClr val="800000"/>
                </a:solidFill>
                <a:latin typeface="Gill Sans Light" charset="0"/>
              </a:defRPr>
            </a:lvl6pPr>
            <a:lvl7pPr marL="914400" algn="ctr" rtl="0" fontAlgn="base">
              <a:spcBef>
                <a:spcPct val="0"/>
              </a:spcBef>
              <a:spcAft>
                <a:spcPct val="0"/>
              </a:spcAft>
              <a:defRPr sz="3200">
                <a:solidFill>
                  <a:srgbClr val="800000"/>
                </a:solidFill>
                <a:latin typeface="Gill Sans Light" charset="0"/>
              </a:defRPr>
            </a:lvl7pPr>
            <a:lvl8pPr marL="1371600" algn="ctr" rtl="0" fontAlgn="base">
              <a:spcBef>
                <a:spcPct val="0"/>
              </a:spcBef>
              <a:spcAft>
                <a:spcPct val="0"/>
              </a:spcAft>
              <a:defRPr sz="3200">
                <a:solidFill>
                  <a:srgbClr val="800000"/>
                </a:solidFill>
                <a:latin typeface="Gill Sans Light" charset="0"/>
              </a:defRPr>
            </a:lvl8pPr>
            <a:lvl9pPr marL="1828800" algn="ctr" rtl="0" fontAlgn="base">
              <a:spcBef>
                <a:spcPct val="0"/>
              </a:spcBef>
              <a:spcAft>
                <a:spcPct val="0"/>
              </a:spcAft>
              <a:defRPr sz="3200">
                <a:solidFill>
                  <a:srgbClr val="800000"/>
                </a:solidFill>
                <a:latin typeface="Gill Sans Light"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rgbClr val="4F81BD">
                    <a:lumMod val="75000"/>
                  </a:srgbClr>
                </a:solidFill>
                <a:effectLst/>
                <a:uLnTx/>
                <a:uFillTx/>
                <a:latin typeface="Gill Sans Light"/>
                <a:ea typeface="ＭＳ Ｐゴシック" charset="-128"/>
              </a:rPr>
              <a:t>Recruitment and </a:t>
            </a:r>
            <a:r>
              <a:rPr kumimoji="0" lang="en-US" sz="3600" b="1" i="0" u="none" strike="noStrike" kern="0" cap="none" spc="0" normalizeH="0" baseline="0" noProof="0" dirty="0" smtClean="0">
                <a:ln>
                  <a:noFill/>
                </a:ln>
                <a:solidFill>
                  <a:srgbClr val="4F81BD">
                    <a:lumMod val="75000"/>
                  </a:srgbClr>
                </a:solidFill>
                <a:effectLst/>
                <a:uLnTx/>
                <a:uFillTx/>
                <a:latin typeface="Gill Sans Light"/>
                <a:ea typeface="ＭＳ Ｐゴシック" charset="-128"/>
              </a:rPr>
              <a:t>Retention</a:t>
            </a:r>
            <a:r>
              <a:rPr kumimoji="0" lang="en-US" sz="2400" b="1" i="0" u="none" strike="noStrike" kern="0" cap="none" spc="0" normalizeH="0" baseline="0" noProof="0" dirty="0" smtClean="0">
                <a:ln>
                  <a:noFill/>
                </a:ln>
                <a:solidFill>
                  <a:srgbClr val="4F81BD">
                    <a:lumMod val="75000"/>
                  </a:srgbClr>
                </a:solidFill>
                <a:effectLst/>
                <a:uLnTx/>
                <a:uFillTx/>
                <a:latin typeface="Gill Sans Light"/>
                <a:ea typeface="ＭＳ Ｐゴシック" charset="-128"/>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smtClean="0">
                <a:ln>
                  <a:noFill/>
                </a:ln>
                <a:solidFill>
                  <a:srgbClr val="4F81BD">
                    <a:lumMod val="75000"/>
                  </a:srgbClr>
                </a:solidFill>
                <a:effectLst/>
                <a:uLnTx/>
                <a:uFillTx/>
                <a:latin typeface="Gill Sans Light"/>
                <a:ea typeface="ＭＳ Ｐゴシック" charset="-128"/>
              </a:rPr>
              <a:t>Subcommittee Membership</a:t>
            </a:r>
            <a:endParaRPr kumimoji="0" lang="en-US" sz="2400" b="1" i="0" u="none" strike="noStrike" kern="0" cap="none" spc="0" normalizeH="0" baseline="0" noProof="0" dirty="0">
              <a:ln>
                <a:noFill/>
              </a:ln>
              <a:solidFill>
                <a:srgbClr val="4F81BD">
                  <a:lumMod val="75000"/>
                </a:srgbClr>
              </a:solidFill>
              <a:effectLst/>
              <a:uLnTx/>
              <a:uFillTx/>
              <a:latin typeface="Gill Sans Light"/>
              <a:ea typeface="ＭＳ Ｐゴシック" charset="-128"/>
            </a:endParaRPr>
          </a:p>
        </p:txBody>
      </p:sp>
    </p:spTree>
    <p:extLst>
      <p:ext uri="{BB962C8B-B14F-4D97-AF65-F5344CB8AC3E}">
        <p14:creationId xmlns:p14="http://schemas.microsoft.com/office/powerpoint/2010/main" val="4243073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p:spPr>
        <p:txBody>
          <a:bodyPr>
            <a:normAutofit/>
          </a:bodyPr>
          <a:lstStyle/>
          <a:p>
            <a:r>
              <a:rPr lang="en-US" sz="2600" b="1" dirty="0" smtClean="0">
                <a:solidFill>
                  <a:schemeClr val="accent1">
                    <a:lumMod val="75000"/>
                  </a:schemeClr>
                </a:solidFill>
                <a:latin typeface="Gill Sans Light"/>
              </a:rPr>
              <a:t>Scenario 1</a:t>
            </a:r>
            <a:endParaRPr lang="en-US" sz="2600" b="1" dirty="0">
              <a:solidFill>
                <a:schemeClr val="accent1">
                  <a:lumMod val="75000"/>
                </a:schemeClr>
              </a:solidFill>
              <a:latin typeface="Gill Sans Light"/>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734" y="997226"/>
            <a:ext cx="7738533" cy="27051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6805" y="5199936"/>
            <a:ext cx="4495195" cy="1658064"/>
          </a:xfrm>
          <a:prstGeom prst="rect">
            <a:avLst/>
          </a:prstGeom>
        </p:spPr>
      </p:pic>
      <p:sp>
        <p:nvSpPr>
          <p:cNvPr id="3" name="Subtitle 2"/>
          <p:cNvSpPr>
            <a:spLocks noGrp="1"/>
          </p:cNvSpPr>
          <p:nvPr>
            <p:ph type="subTitle" idx="1"/>
          </p:nvPr>
        </p:nvSpPr>
        <p:spPr/>
        <p:txBody>
          <a:bodyPr>
            <a:normAutofit fontScale="85000" lnSpcReduction="20000"/>
          </a:bodyPr>
          <a:lstStyle/>
          <a:p>
            <a:r>
              <a:rPr lang="en-US" dirty="0" smtClean="0">
                <a:solidFill>
                  <a:srgbClr val="FF0000"/>
                </a:solidFill>
              </a:rPr>
              <a:t>LA Transportation </a:t>
            </a:r>
          </a:p>
          <a:p>
            <a:r>
              <a:rPr lang="en-US" i="1" dirty="0" smtClean="0"/>
              <a:t>Starring:</a:t>
            </a:r>
          </a:p>
          <a:p>
            <a:r>
              <a:rPr lang="en-US" i="1" dirty="0" smtClean="0"/>
              <a:t>Marina Perez, Sara </a:t>
            </a:r>
            <a:r>
              <a:rPr lang="en-US" i="1" dirty="0" err="1" smtClean="0"/>
              <a:t>Serafin-Dokhan</a:t>
            </a:r>
            <a:endParaRPr lang="en-US" i="1" dirty="0" smtClean="0"/>
          </a:p>
          <a:p>
            <a:endParaRPr lang="en-US" dirty="0"/>
          </a:p>
        </p:txBody>
      </p:sp>
    </p:spTree>
    <p:extLst>
      <p:ext uri="{BB962C8B-B14F-4D97-AF65-F5344CB8AC3E}">
        <p14:creationId xmlns:p14="http://schemas.microsoft.com/office/powerpoint/2010/main" val="665012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a:solidFill>
            <a:schemeClr val="bg1">
              <a:lumMod val="50000"/>
            </a:schemeClr>
          </a:solidFill>
        </p:spPr>
        <p:txBody>
          <a:bodyPr>
            <a:normAutofit/>
          </a:bodyPr>
          <a:lstStyle/>
          <a:p>
            <a:r>
              <a:rPr lang="en-US" sz="2600" b="1" dirty="0" smtClean="0">
                <a:solidFill>
                  <a:schemeClr val="tx1">
                    <a:lumMod val="95000"/>
                    <a:lumOff val="5000"/>
                  </a:schemeClr>
                </a:solidFill>
                <a:latin typeface="Gill Sans Light"/>
              </a:rPr>
              <a:t>Scenario 1- (slide will be removed or hidden this is to describe what will have)</a:t>
            </a:r>
            <a:endParaRPr lang="en-US" sz="2600" b="1" dirty="0">
              <a:solidFill>
                <a:schemeClr val="tx1">
                  <a:lumMod val="95000"/>
                  <a:lumOff val="5000"/>
                </a:schemeClr>
              </a:solidFill>
              <a:latin typeface="Gill Sans Light"/>
            </a:endParaRPr>
          </a:p>
        </p:txBody>
      </p:sp>
      <p:sp>
        <p:nvSpPr>
          <p:cNvPr id="3" name="Subtitle 2"/>
          <p:cNvSpPr>
            <a:spLocks noGrp="1"/>
          </p:cNvSpPr>
          <p:nvPr>
            <p:ph type="subTitle" idx="1"/>
          </p:nvPr>
        </p:nvSpPr>
        <p:spPr>
          <a:xfrm>
            <a:off x="304800" y="990600"/>
            <a:ext cx="11277600" cy="533400"/>
          </a:xfrm>
          <a:solidFill>
            <a:schemeClr val="bg1">
              <a:lumMod val="65000"/>
            </a:schemeClr>
          </a:solidFill>
        </p:spPr>
        <p:txBody>
          <a:bodyPr>
            <a:normAutofit fontScale="40000" lnSpcReduction="20000"/>
          </a:bodyPr>
          <a:lstStyle/>
          <a:p>
            <a:r>
              <a:rPr lang="en-US" sz="1900" dirty="0" smtClean="0">
                <a:solidFill>
                  <a:schemeClr val="tx1"/>
                </a:solidFill>
              </a:rPr>
              <a:t>Presenter Lead: </a:t>
            </a:r>
            <a:r>
              <a:rPr lang="en-US" sz="1400" i="1" dirty="0" err="1">
                <a:solidFill>
                  <a:srgbClr val="FF0000"/>
                </a:solidFill>
              </a:rPr>
              <a:t>Mrs</a:t>
            </a:r>
            <a:r>
              <a:rPr lang="en-US" sz="1400" i="1" dirty="0">
                <a:solidFill>
                  <a:srgbClr val="FF0000"/>
                </a:solidFill>
              </a:rPr>
              <a:t> </a:t>
            </a:r>
            <a:r>
              <a:rPr lang="en-US" sz="1400" i="1" dirty="0" smtClean="0">
                <a:solidFill>
                  <a:srgbClr val="FF0000"/>
                </a:solidFill>
              </a:rPr>
              <a:t> Perez is real  45 </a:t>
            </a:r>
            <a:r>
              <a:rPr lang="en-US" sz="1400" i="1" dirty="0">
                <a:solidFill>
                  <a:srgbClr val="FF0000"/>
                </a:solidFill>
              </a:rPr>
              <a:t>year old </a:t>
            </a:r>
            <a:r>
              <a:rPr lang="en-US" sz="1400" i="1" dirty="0" smtClean="0">
                <a:solidFill>
                  <a:srgbClr val="FF0000"/>
                </a:solidFill>
              </a:rPr>
              <a:t>D2d </a:t>
            </a:r>
            <a:r>
              <a:rPr lang="en-US" sz="1400" i="1" dirty="0" err="1" smtClean="0">
                <a:solidFill>
                  <a:srgbClr val="FF0000"/>
                </a:solidFill>
              </a:rPr>
              <a:t>particpant</a:t>
            </a:r>
            <a:r>
              <a:rPr lang="en-US" sz="1400" i="1" dirty="0" smtClean="0">
                <a:solidFill>
                  <a:srgbClr val="FF0000"/>
                </a:solidFill>
              </a:rPr>
              <a:t> with school age children and transportation challenges.  </a:t>
            </a:r>
            <a:r>
              <a:rPr lang="en-US" sz="1400" i="1" dirty="0">
                <a:solidFill>
                  <a:srgbClr val="FF0000"/>
                </a:solidFill>
              </a:rPr>
              <a:t>Please watch the following  role play presented by Sara Serafin-Dokhan and Marina Perez from the University of Southern </a:t>
            </a:r>
            <a:r>
              <a:rPr lang="en-US" sz="1400" i="1" dirty="0" smtClean="0">
                <a:solidFill>
                  <a:srgbClr val="FF0000"/>
                </a:solidFill>
              </a:rPr>
              <a:t>California to see how they have </a:t>
            </a:r>
            <a:r>
              <a:rPr lang="en-US" sz="1400" i="1" dirty="0" err="1" smtClean="0">
                <a:solidFill>
                  <a:srgbClr val="FF0000"/>
                </a:solidFill>
              </a:rPr>
              <a:t>dealth</a:t>
            </a:r>
            <a:r>
              <a:rPr lang="en-US" sz="1400" i="1" dirty="0" smtClean="0">
                <a:solidFill>
                  <a:srgbClr val="FF0000"/>
                </a:solidFill>
              </a:rPr>
              <a:t> with these challenges</a:t>
            </a:r>
            <a:endParaRPr lang="en-US" sz="1400" dirty="0">
              <a:solidFill>
                <a:srgbClr val="FF0000"/>
              </a:solidFill>
            </a:endParaRPr>
          </a:p>
          <a:p>
            <a:r>
              <a:rPr lang="en-US" sz="1400" dirty="0"/>
              <a:t> </a:t>
            </a:r>
          </a:p>
          <a:p>
            <a:pPr algn="l"/>
            <a:endParaRPr lang="en-US" sz="1400" dirty="0" smtClean="0">
              <a:solidFill>
                <a:schemeClr val="tx1"/>
              </a:solidFill>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03200" y="1752601"/>
            <a:ext cx="11277600" cy="3816429"/>
          </a:xfrm>
          <a:prstGeom prst="rect">
            <a:avLst/>
          </a:prstGeom>
          <a:noFill/>
        </p:spPr>
        <p:txBody>
          <a:bodyPr wrap="square" rtlCol="0">
            <a:spAutoFit/>
          </a:bodyPr>
          <a:lstStyle/>
          <a:p>
            <a:pPr marL="744538" indent="-744538"/>
            <a:r>
              <a:rPr lang="en-US" sz="1100" dirty="0" smtClean="0"/>
              <a:t>Staff:    	Good Morning, Mrs. Perez how are you? </a:t>
            </a:r>
          </a:p>
          <a:p>
            <a:pPr marL="744538" indent="-744538"/>
            <a:r>
              <a:rPr lang="en-US" sz="1100" dirty="0" smtClean="0">
                <a:solidFill>
                  <a:srgbClr val="003399"/>
                </a:solidFill>
              </a:rPr>
              <a:t>Mrs. Perez: 	I'm good thank you how are you guys doing, am I do for a visit already !</a:t>
            </a:r>
          </a:p>
          <a:p>
            <a:pPr marL="744538" indent="-744538"/>
            <a:r>
              <a:rPr lang="en-US" sz="1100" dirty="0" smtClean="0"/>
              <a:t>Staff: 	Yes your due for your annual 24 mo. visit</a:t>
            </a:r>
          </a:p>
          <a:p>
            <a:pPr marL="744538" indent="-744538"/>
            <a:r>
              <a:rPr lang="en-US" sz="1100" dirty="0" smtClean="0">
                <a:solidFill>
                  <a:srgbClr val="003399"/>
                </a:solidFill>
              </a:rPr>
              <a:t>Mrs. Perez	</a:t>
            </a:r>
            <a:r>
              <a:rPr lang="en-US" sz="1100" dirty="0" err="1">
                <a:solidFill>
                  <a:srgbClr val="003399"/>
                </a:solidFill>
              </a:rPr>
              <a:t>o</a:t>
            </a:r>
            <a:r>
              <a:rPr lang="en-US" sz="1100" dirty="0" err="1" smtClean="0">
                <a:solidFill>
                  <a:srgbClr val="003399"/>
                </a:solidFill>
              </a:rPr>
              <a:t>oooh</a:t>
            </a:r>
            <a:r>
              <a:rPr lang="en-US" sz="1100" dirty="0" smtClean="0">
                <a:solidFill>
                  <a:srgbClr val="003399"/>
                </a:solidFill>
              </a:rPr>
              <a:t> ! Is this the long visit</a:t>
            </a:r>
          </a:p>
          <a:p>
            <a:pPr marL="744538" indent="-744538"/>
            <a:r>
              <a:rPr lang="en-US" sz="1100" dirty="0" smtClean="0"/>
              <a:t>Staff:	Yes</a:t>
            </a:r>
          </a:p>
          <a:p>
            <a:pPr marL="744538" indent="-744538"/>
            <a:r>
              <a:rPr lang="en-US" sz="1100" dirty="0" smtClean="0">
                <a:solidFill>
                  <a:srgbClr val="003399"/>
                </a:solidFill>
              </a:rPr>
              <a:t>Mrs. Perez	Well, I'm very busy with the kids and I don’t have a ride, what time is my </a:t>
            </a:r>
            <a:r>
              <a:rPr lang="en-US" sz="1100" dirty="0" err="1" smtClean="0">
                <a:solidFill>
                  <a:srgbClr val="003399"/>
                </a:solidFill>
              </a:rPr>
              <a:t>appt</a:t>
            </a:r>
            <a:endParaRPr lang="en-US" sz="1100" dirty="0" smtClean="0">
              <a:solidFill>
                <a:srgbClr val="003399"/>
              </a:solidFill>
            </a:endParaRPr>
          </a:p>
          <a:p>
            <a:pPr marL="744538" indent="-744538"/>
            <a:r>
              <a:rPr lang="en-US" sz="1100" dirty="0" smtClean="0"/>
              <a:t>Staff:	Your appt. will in the morning, because you have to be fasting and remember you will be here for about 3 hours</a:t>
            </a:r>
          </a:p>
          <a:p>
            <a:pPr marL="744538" indent="-744538"/>
            <a:r>
              <a:rPr lang="en-US" sz="1100" dirty="0" smtClean="0">
                <a:solidFill>
                  <a:srgbClr val="003399"/>
                </a:solidFill>
              </a:rPr>
              <a:t>Mrs. Perez	(sigh) I don’t think I will make it in that early because I have to walk the kids to school and then I have to </a:t>
            </a:r>
          </a:p>
          <a:p>
            <a:pPr marL="744538" indent="-744538"/>
            <a:r>
              <a:rPr lang="en-US" sz="1100" dirty="0">
                <a:solidFill>
                  <a:srgbClr val="003399"/>
                </a:solidFill>
              </a:rPr>
              <a:t> </a:t>
            </a:r>
            <a:r>
              <a:rPr lang="en-US" sz="1100" dirty="0" smtClean="0">
                <a:solidFill>
                  <a:srgbClr val="003399"/>
                </a:solidFill>
              </a:rPr>
              <a:t>                   pick one of them up at 11:30</a:t>
            </a:r>
          </a:p>
          <a:p>
            <a:pPr marL="744538" indent="-744538"/>
            <a:r>
              <a:rPr lang="en-US" sz="1100" dirty="0" smtClean="0"/>
              <a:t>Staff: 	Ok its not problem perhaps we can schedule you on a Saturday?</a:t>
            </a:r>
          </a:p>
          <a:p>
            <a:pPr marL="744538" indent="-744538"/>
            <a:r>
              <a:rPr lang="en-US" sz="1100" dirty="0" smtClean="0">
                <a:solidFill>
                  <a:srgbClr val="003399"/>
                </a:solidFill>
              </a:rPr>
              <a:t>Mrs. Perez	</a:t>
            </a:r>
            <a:r>
              <a:rPr lang="en-US" sz="1100" dirty="0" err="1" smtClean="0">
                <a:solidFill>
                  <a:srgbClr val="003399"/>
                </a:solidFill>
              </a:rPr>
              <a:t>mmmm</a:t>
            </a:r>
            <a:r>
              <a:rPr lang="en-US" sz="1100" dirty="0" smtClean="0">
                <a:solidFill>
                  <a:srgbClr val="003399"/>
                </a:solidFill>
              </a:rPr>
              <a:t> I don’t have a babysitter and  my husband is working and also take care of my sisters</a:t>
            </a:r>
          </a:p>
          <a:p>
            <a:pPr marL="744538" indent="-744538"/>
            <a:r>
              <a:rPr lang="en-US" sz="1100" dirty="0">
                <a:solidFill>
                  <a:srgbClr val="003399"/>
                </a:solidFill>
              </a:rPr>
              <a:t> </a:t>
            </a:r>
            <a:r>
              <a:rPr lang="en-US" sz="1100" dirty="0" smtClean="0">
                <a:solidFill>
                  <a:srgbClr val="003399"/>
                </a:solidFill>
              </a:rPr>
              <a:t>                  kids.</a:t>
            </a:r>
          </a:p>
          <a:p>
            <a:pPr marL="744538" indent="-744538"/>
            <a:r>
              <a:rPr lang="en-US" sz="1100" dirty="0" smtClean="0"/>
              <a:t>Staff:	Ok so how about we do this, if you like to come on a Saturday you can bring the kid and we can put in a few movies,  we also have coloring books, or if you rather come in during the week we can send you an Uber. (do you know what that is ?) </a:t>
            </a:r>
          </a:p>
          <a:p>
            <a:pPr marL="744538" indent="-744538"/>
            <a:r>
              <a:rPr lang="en-US" sz="1100" dirty="0">
                <a:solidFill>
                  <a:srgbClr val="003399"/>
                </a:solidFill>
              </a:rPr>
              <a:t>Mrs. </a:t>
            </a:r>
            <a:r>
              <a:rPr lang="en-US" sz="1100" dirty="0" smtClean="0">
                <a:solidFill>
                  <a:srgbClr val="003399"/>
                </a:solidFill>
              </a:rPr>
              <a:t>Perez	Yes I heard about it.</a:t>
            </a:r>
          </a:p>
          <a:p>
            <a:pPr marL="744538" indent="-744538"/>
            <a:r>
              <a:rPr lang="en-US" sz="1100" dirty="0" smtClean="0"/>
              <a:t>Staff:	Its very safe and you will not have to pay for anything, you just tell me when you drop off the kids, I will send the car to pick you up, and when your done with the visit we can have   </a:t>
            </a:r>
            <a:r>
              <a:rPr lang="en-US" sz="1100" dirty="0" err="1" smtClean="0"/>
              <a:t>Uber</a:t>
            </a:r>
            <a:r>
              <a:rPr lang="en-US" sz="1100" dirty="0" smtClean="0"/>
              <a:t> drop you off at either your house or at the school.</a:t>
            </a:r>
          </a:p>
          <a:p>
            <a:pPr marL="744538" indent="-744538"/>
            <a:r>
              <a:rPr lang="en-US" sz="1100" dirty="0" smtClean="0">
                <a:solidFill>
                  <a:srgbClr val="003399"/>
                </a:solidFill>
              </a:rPr>
              <a:t>Mrs. Perez:	</a:t>
            </a:r>
            <a:r>
              <a:rPr lang="en-US" sz="1100" dirty="0" err="1" smtClean="0">
                <a:solidFill>
                  <a:srgbClr val="003399"/>
                </a:solidFill>
              </a:rPr>
              <a:t>oooh</a:t>
            </a:r>
            <a:r>
              <a:rPr lang="en-US" sz="1100" dirty="0" smtClean="0">
                <a:solidFill>
                  <a:srgbClr val="003399"/>
                </a:solidFill>
              </a:rPr>
              <a:t> really that would be great, mmm then lets do Tuesday at 8:30, </a:t>
            </a:r>
          </a:p>
          <a:p>
            <a:pPr marL="744538" indent="-744538"/>
            <a:r>
              <a:rPr lang="en-US" sz="1100" dirty="0" smtClean="0"/>
              <a:t>Staff:  Great we will give you a call the day before to remind you about your appt. and in the morning around 8:15 with the Uber instructions </a:t>
            </a:r>
          </a:p>
          <a:p>
            <a:pPr marL="744538" indent="-744538"/>
            <a:r>
              <a:rPr lang="en-US" sz="1100" dirty="0" smtClean="0">
                <a:solidFill>
                  <a:srgbClr val="003399"/>
                </a:solidFill>
              </a:rPr>
              <a:t>Mrs</a:t>
            </a:r>
            <a:r>
              <a:rPr lang="en-US" sz="1100" dirty="0">
                <a:solidFill>
                  <a:srgbClr val="003399"/>
                </a:solidFill>
              </a:rPr>
              <a:t>. </a:t>
            </a:r>
            <a:r>
              <a:rPr lang="en-US" sz="1100" dirty="0" smtClean="0">
                <a:solidFill>
                  <a:srgbClr val="003399"/>
                </a:solidFill>
              </a:rPr>
              <a:t>Perez:	are you sure I don’t have to pay for anything,</a:t>
            </a:r>
          </a:p>
          <a:p>
            <a:pPr marL="744538" indent="-744538"/>
            <a:r>
              <a:rPr lang="en-US" sz="1100" dirty="0" smtClean="0"/>
              <a:t>Staff:  No absolutely nothing we will take care of it, we just want you to relax and not worry.</a:t>
            </a:r>
          </a:p>
          <a:p>
            <a:pPr marL="744538" indent="-744538"/>
            <a:r>
              <a:rPr lang="en-US" sz="1100" dirty="0">
                <a:solidFill>
                  <a:srgbClr val="003399"/>
                </a:solidFill>
              </a:rPr>
              <a:t>Mrs. </a:t>
            </a:r>
            <a:r>
              <a:rPr lang="en-US" sz="1100" dirty="0" smtClean="0">
                <a:solidFill>
                  <a:srgbClr val="003399"/>
                </a:solidFill>
              </a:rPr>
              <a:t>Perez	That sounds great</a:t>
            </a:r>
            <a:endParaRPr lang="en-US" sz="1100" dirty="0">
              <a:solidFill>
                <a:srgbClr val="003399"/>
              </a:solidFill>
            </a:endParaRPr>
          </a:p>
        </p:txBody>
      </p:sp>
    </p:spTree>
    <p:extLst>
      <p:ext uri="{BB962C8B-B14F-4D97-AF65-F5344CB8AC3E}">
        <p14:creationId xmlns:p14="http://schemas.microsoft.com/office/powerpoint/2010/main" val="1547578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chemeClr val="accent1">
                    <a:lumMod val="75000"/>
                  </a:schemeClr>
                </a:solidFill>
                <a:latin typeface="Gill Sans Light"/>
              </a:rPr>
              <a:t>Scenario 1 Follow-up</a:t>
            </a:r>
            <a:endParaRPr lang="en-US" sz="2600" b="1" dirty="0">
              <a:solidFill>
                <a:schemeClr val="accent1">
                  <a:lumMod val="75000"/>
                </a:schemeClr>
              </a:solidFill>
              <a:latin typeface="Gill Sans Light"/>
            </a:endParaRPr>
          </a:p>
        </p:txBody>
      </p:sp>
      <p:sp>
        <p:nvSpPr>
          <p:cNvPr id="3" name="Subtitle 2"/>
          <p:cNvSpPr>
            <a:spLocks noGrp="1"/>
          </p:cNvSpPr>
          <p:nvPr>
            <p:ph idx="1"/>
          </p:nvPr>
        </p:nvSpPr>
        <p:spPr/>
        <p:txBody>
          <a:bodyPr>
            <a:normAutofit/>
          </a:bodyPr>
          <a:lstStyle/>
          <a:p>
            <a:pPr marL="457200" indent="-457200" algn="l">
              <a:buFont typeface="Arial" panose="020B0604020202020204" pitchFamily="34" charset="0"/>
              <a:buChar char="•"/>
            </a:pPr>
            <a:r>
              <a:rPr lang="en-US" dirty="0" smtClean="0">
                <a:solidFill>
                  <a:schemeClr val="tx1"/>
                </a:solidFill>
              </a:rPr>
              <a:t>Identified the retention challenge.</a:t>
            </a:r>
          </a:p>
          <a:p>
            <a:pPr marL="457200" indent="-457200" algn="l">
              <a:buFont typeface="Arial" panose="020B0604020202020204" pitchFamily="34" charset="0"/>
              <a:buChar char="•"/>
            </a:pPr>
            <a:r>
              <a:rPr lang="en-US" dirty="0" smtClean="0">
                <a:solidFill>
                  <a:schemeClr val="tx1"/>
                </a:solidFill>
              </a:rPr>
              <a:t>Did not ignore or minimize it.</a:t>
            </a:r>
          </a:p>
          <a:p>
            <a:pPr marL="457200" indent="-457200" algn="l">
              <a:buFont typeface="Arial" panose="020B0604020202020204" pitchFamily="34" charset="0"/>
              <a:buChar char="•"/>
            </a:pPr>
            <a:r>
              <a:rPr lang="en-US" dirty="0" smtClean="0">
                <a:solidFill>
                  <a:schemeClr val="tx1"/>
                </a:solidFill>
              </a:rPr>
              <a:t>Recognized the challenge not just as this “Participant has a transportation problem”</a:t>
            </a:r>
          </a:p>
          <a:p>
            <a:pPr lvl="1" algn="l"/>
            <a:r>
              <a:rPr lang="en-US" i="1" dirty="0">
                <a:solidFill>
                  <a:srgbClr val="002060"/>
                </a:solidFill>
              </a:rPr>
              <a:t>b</a:t>
            </a:r>
            <a:r>
              <a:rPr lang="en-US" i="1" dirty="0" smtClean="0">
                <a:solidFill>
                  <a:srgbClr val="002060"/>
                </a:solidFill>
              </a:rPr>
              <a:t>ut as</a:t>
            </a:r>
          </a:p>
          <a:p>
            <a:pPr lvl="1" algn="l"/>
            <a:r>
              <a:rPr lang="en-US" b="1" dirty="0" smtClean="0">
                <a:solidFill>
                  <a:srgbClr val="003399"/>
                </a:solidFill>
              </a:rPr>
              <a:t>What can we do to ensure this participant comes to study visits</a:t>
            </a:r>
          </a:p>
          <a:p>
            <a:pPr marL="457200" indent="-457200" algn="l">
              <a:buFont typeface="Arial" panose="020B0604020202020204" pitchFamily="34" charset="0"/>
              <a:buChar char="•"/>
            </a:pPr>
            <a:r>
              <a:rPr lang="en-US" dirty="0" smtClean="0">
                <a:solidFill>
                  <a:schemeClr val="tx1"/>
                </a:solidFill>
              </a:rPr>
              <a:t>Sought out participant centered solutions</a:t>
            </a:r>
          </a:p>
          <a:p>
            <a:pPr algn="l"/>
            <a:endParaRPr lang="en-US" dirty="0"/>
          </a:p>
        </p:txBody>
      </p:sp>
      <p:sp>
        <p:nvSpPr>
          <p:cNvPr id="5" name="TextBox 4"/>
          <p:cNvSpPr txBox="1"/>
          <p:nvPr/>
        </p:nvSpPr>
        <p:spPr>
          <a:xfrm>
            <a:off x="704849" y="4521868"/>
            <a:ext cx="10871200" cy="1723549"/>
          </a:xfrm>
          <a:prstGeom prst="rect">
            <a:avLst/>
          </a:prstGeom>
          <a:noFill/>
        </p:spPr>
        <p:txBody>
          <a:bodyPr wrap="square" rtlCol="0">
            <a:spAutoFit/>
          </a:bodyPr>
          <a:lstStyle/>
          <a:p>
            <a:pPr algn="ctr"/>
            <a:r>
              <a:rPr lang="en-US" sz="4400" i="1" dirty="0">
                <a:solidFill>
                  <a:srgbClr val="FF0000"/>
                </a:solidFill>
              </a:rPr>
              <a:t>Examples of transportation challenges and solutions.</a:t>
            </a:r>
          </a:p>
          <a:p>
            <a:endParaRPr lang="en-US" dirty="0"/>
          </a:p>
        </p:txBody>
      </p:sp>
    </p:spTree>
    <p:extLst>
      <p:ext uri="{BB962C8B-B14F-4D97-AF65-F5344CB8AC3E}">
        <p14:creationId xmlns:p14="http://schemas.microsoft.com/office/powerpoint/2010/main" val="239304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p:spPr>
        <p:txBody>
          <a:bodyPr>
            <a:normAutofit/>
          </a:bodyPr>
          <a:lstStyle/>
          <a:p>
            <a:r>
              <a:rPr lang="en-US" sz="2600" b="1" dirty="0" smtClean="0">
                <a:solidFill>
                  <a:schemeClr val="accent1">
                    <a:lumMod val="75000"/>
                  </a:schemeClr>
                </a:solidFill>
                <a:latin typeface="Gill Sans Light"/>
              </a:rPr>
              <a:t>Scenario 1 Follow-up</a:t>
            </a:r>
            <a:br>
              <a:rPr lang="en-US" sz="2600" b="1" dirty="0" smtClean="0">
                <a:solidFill>
                  <a:schemeClr val="accent1">
                    <a:lumMod val="75000"/>
                  </a:schemeClr>
                </a:solidFill>
                <a:latin typeface="Gill Sans Light"/>
              </a:rPr>
            </a:br>
            <a:r>
              <a:rPr lang="en-US" sz="2600" b="1" dirty="0" err="1" smtClean="0">
                <a:solidFill>
                  <a:schemeClr val="accent1">
                    <a:lumMod val="75000"/>
                  </a:schemeClr>
                </a:solidFill>
                <a:latin typeface="Gill Sans Light"/>
              </a:rPr>
              <a:t>Uber</a:t>
            </a:r>
            <a:r>
              <a:rPr lang="en-US" sz="2600" b="1" dirty="0" smtClean="0">
                <a:solidFill>
                  <a:schemeClr val="accent1">
                    <a:lumMod val="75000"/>
                  </a:schemeClr>
                </a:solidFill>
                <a:latin typeface="Gill Sans Light"/>
              </a:rPr>
              <a:t> versus Taxi in LA</a:t>
            </a:r>
            <a:endParaRPr lang="en-US" sz="2600" b="1" dirty="0">
              <a:solidFill>
                <a:schemeClr val="accent1">
                  <a:lumMod val="75000"/>
                </a:schemeClr>
              </a:solidFill>
              <a:latin typeface="Gill Sans Light"/>
            </a:endParaRPr>
          </a:p>
        </p:txBody>
      </p:sp>
      <p:sp>
        <p:nvSpPr>
          <p:cNvPr id="3" name="Subtitle 2"/>
          <p:cNvSpPr>
            <a:spLocks noGrp="1"/>
          </p:cNvSpPr>
          <p:nvPr>
            <p:ph type="subTitle" idx="1"/>
          </p:nvPr>
        </p:nvSpPr>
        <p:spPr>
          <a:xfrm>
            <a:off x="711200" y="990600"/>
            <a:ext cx="10871200" cy="3427804"/>
          </a:xfrm>
        </p:spPr>
        <p:txBody>
          <a:bodyPr>
            <a:normAutofit/>
          </a:bodyPr>
          <a:lstStyle/>
          <a:p>
            <a:pPr algn="l"/>
            <a:endParaRPr lang="en-US"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e 3"/>
          <p:cNvGraphicFramePr>
            <a:graphicFrameLocks noGrp="1"/>
          </p:cNvGraphicFramePr>
          <p:nvPr>
            <p:extLst>
              <p:ext uri="{D42A27DB-BD31-4B8C-83A1-F6EECF244321}">
                <p14:modId xmlns:p14="http://schemas.microsoft.com/office/powerpoint/2010/main" val="3704500889"/>
              </p:ext>
            </p:extLst>
          </p:nvPr>
        </p:nvGraphicFramePr>
        <p:xfrm>
          <a:off x="711200" y="990601"/>
          <a:ext cx="11074400" cy="3733800"/>
        </p:xfrm>
        <a:graphic>
          <a:graphicData uri="http://schemas.openxmlformats.org/drawingml/2006/table">
            <a:tbl>
              <a:tblPr firstRow="1" bandRow="1">
                <a:tableStyleId>{5C22544A-7EE6-4342-B048-85BDC9FD1C3A}</a:tableStyleId>
              </a:tblPr>
              <a:tblGrid>
                <a:gridCol w="2042851"/>
                <a:gridCol w="3240349"/>
                <a:gridCol w="5791200"/>
              </a:tblGrid>
              <a:tr h="628997">
                <a:tc>
                  <a:txBody>
                    <a:bodyPr/>
                    <a:lstStyle/>
                    <a:p>
                      <a:endParaRPr lang="en-US" dirty="0"/>
                    </a:p>
                  </a:txBody>
                  <a:tcPr marL="121920" marR="121920"/>
                </a:tc>
                <a:tc>
                  <a:txBody>
                    <a:bodyPr/>
                    <a:lstStyle/>
                    <a:p>
                      <a:r>
                        <a:rPr lang="en-US" dirty="0" smtClean="0"/>
                        <a:t>Yellow Cab</a:t>
                      </a:r>
                      <a:endParaRPr lang="en-US" dirty="0"/>
                    </a:p>
                  </a:txBody>
                  <a:tcPr marL="121920" marR="121920"/>
                </a:tc>
                <a:tc>
                  <a:txBody>
                    <a:bodyPr/>
                    <a:lstStyle/>
                    <a:p>
                      <a:r>
                        <a:rPr lang="en-US" dirty="0" err="1" smtClean="0"/>
                        <a:t>Uber</a:t>
                      </a:r>
                      <a:endParaRPr lang="en-US" dirty="0"/>
                    </a:p>
                  </a:txBody>
                  <a:tcPr marL="121920" marR="121920"/>
                </a:tc>
              </a:tr>
              <a:tr h="869878">
                <a:tc>
                  <a:txBody>
                    <a:bodyPr/>
                    <a:lstStyle/>
                    <a:p>
                      <a:r>
                        <a:rPr lang="en-US" dirty="0" smtClean="0"/>
                        <a:t>Cost from Clinic to USC </a:t>
                      </a:r>
                      <a:r>
                        <a:rPr lang="en-US" sz="1000" dirty="0" smtClean="0"/>
                        <a:t>(5.5</a:t>
                      </a:r>
                      <a:r>
                        <a:rPr lang="en-US" sz="1000" baseline="0" dirty="0" smtClean="0"/>
                        <a:t> miles at 11:00AM)</a:t>
                      </a:r>
                      <a:endParaRPr lang="en-US" sz="1000" dirty="0"/>
                    </a:p>
                  </a:txBody>
                  <a:tcPr marL="121920" marR="121920"/>
                </a:tc>
                <a:tc>
                  <a:txBody>
                    <a:bodyPr/>
                    <a:lstStyle/>
                    <a:p>
                      <a:r>
                        <a:rPr lang="en-US" dirty="0" smtClean="0"/>
                        <a:t>$17-20</a:t>
                      </a:r>
                      <a:endParaRPr lang="en-US" dirty="0"/>
                    </a:p>
                  </a:txBody>
                  <a:tcPr marL="121920" marR="121920"/>
                </a:tc>
                <a:tc>
                  <a:txBody>
                    <a:bodyPr/>
                    <a:lstStyle/>
                    <a:p>
                      <a:r>
                        <a:rPr lang="en-US" dirty="0" smtClean="0"/>
                        <a:t>$10.74</a:t>
                      </a:r>
                      <a:endParaRPr lang="en-US" dirty="0"/>
                    </a:p>
                  </a:txBody>
                  <a:tcPr marL="121920" marR="121920"/>
                </a:tc>
              </a:tr>
              <a:tr h="628997">
                <a:tc>
                  <a:txBody>
                    <a:bodyPr/>
                    <a:lstStyle/>
                    <a:p>
                      <a:r>
                        <a:rPr lang="en-US" dirty="0" smtClean="0"/>
                        <a:t>Wait time</a:t>
                      </a:r>
                      <a:endParaRPr lang="en-US" dirty="0"/>
                    </a:p>
                  </a:txBody>
                  <a:tcPr marL="121920" marR="121920"/>
                </a:tc>
                <a:tc>
                  <a:txBody>
                    <a:bodyPr/>
                    <a:lstStyle/>
                    <a:p>
                      <a:r>
                        <a:rPr lang="en-US" dirty="0" smtClean="0"/>
                        <a:t>~ 15-30 minute</a:t>
                      </a:r>
                      <a:endParaRPr lang="en-US" dirty="0"/>
                    </a:p>
                  </a:txBody>
                  <a:tcPr marL="121920" marR="121920"/>
                </a:tc>
                <a:tc>
                  <a:txBody>
                    <a:bodyPr/>
                    <a:lstStyle/>
                    <a:p>
                      <a:r>
                        <a:rPr lang="en-US" dirty="0" smtClean="0"/>
                        <a:t>&lt; 10 minutes</a:t>
                      </a:r>
                      <a:endParaRPr lang="en-US" dirty="0"/>
                    </a:p>
                  </a:txBody>
                  <a:tcPr marL="121920" marR="121920"/>
                </a:tc>
              </a:tr>
              <a:tr h="1605928">
                <a:tc>
                  <a:txBody>
                    <a:bodyPr/>
                    <a:lstStyle/>
                    <a:p>
                      <a:r>
                        <a:rPr lang="en-US" dirty="0" smtClean="0"/>
                        <a:t>Advantages to participant</a:t>
                      </a:r>
                      <a:endParaRPr lang="en-US" dirty="0"/>
                    </a:p>
                  </a:txBody>
                  <a:tcPr marL="121920" marR="121920"/>
                </a:tc>
                <a:tc>
                  <a:txBody>
                    <a:bodyPr/>
                    <a:lstStyle/>
                    <a:p>
                      <a:r>
                        <a:rPr lang="en-US" dirty="0" smtClean="0"/>
                        <a:t>- Familiarity</a:t>
                      </a:r>
                      <a:endParaRPr lang="en-US" dirty="0"/>
                    </a:p>
                  </a:txBody>
                  <a:tcPr marL="121920" marR="121920"/>
                </a:tc>
                <a:tc>
                  <a:txBody>
                    <a:bodyPr/>
                    <a:lstStyle/>
                    <a:p>
                      <a:pPr marL="285750" indent="-285750">
                        <a:buFontTx/>
                        <a:buChar char="-"/>
                      </a:pPr>
                      <a:r>
                        <a:rPr lang="en-US" dirty="0" smtClean="0"/>
                        <a:t>See</a:t>
                      </a:r>
                      <a:r>
                        <a:rPr lang="en-US" baseline="0" dirty="0" smtClean="0"/>
                        <a:t> d</a:t>
                      </a:r>
                      <a:r>
                        <a:rPr lang="en-US" dirty="0" smtClean="0"/>
                        <a:t>river ratings and reviews</a:t>
                      </a:r>
                    </a:p>
                    <a:p>
                      <a:pPr marL="285750" indent="-285750">
                        <a:buFontTx/>
                        <a:buChar char="-"/>
                      </a:pPr>
                      <a:r>
                        <a:rPr lang="en-US" dirty="0" smtClean="0"/>
                        <a:t>Reliability</a:t>
                      </a:r>
                    </a:p>
                    <a:p>
                      <a:pPr marL="285750" indent="-285750">
                        <a:buFontTx/>
                        <a:buChar char="-"/>
                      </a:pPr>
                      <a:r>
                        <a:rPr lang="en-US" dirty="0" smtClean="0"/>
                        <a:t>Payment is behind the scenes</a:t>
                      </a:r>
                      <a:endParaRPr lang="en-US" dirty="0"/>
                    </a:p>
                  </a:txBody>
                  <a:tcPr marL="121920" marR="121920"/>
                </a:tc>
              </a:tr>
            </a:tbl>
          </a:graphicData>
        </a:graphic>
      </p:graphicFrame>
    </p:spTree>
    <p:extLst>
      <p:ext uri="{BB962C8B-B14F-4D97-AF65-F5344CB8AC3E}">
        <p14:creationId xmlns:p14="http://schemas.microsoft.com/office/powerpoint/2010/main" val="4032084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smtClean="0">
                <a:solidFill>
                  <a:schemeClr val="accent1">
                    <a:lumMod val="75000"/>
                  </a:schemeClr>
                </a:solidFill>
                <a:latin typeface="Gill Sans Light"/>
              </a:rPr>
              <a:t>Scenario 3</a:t>
            </a:r>
            <a:endParaRPr lang="en-US" sz="2600" b="1" dirty="0">
              <a:solidFill>
                <a:schemeClr val="accent1">
                  <a:lumMod val="75000"/>
                </a:schemeClr>
              </a:solidFill>
              <a:latin typeface="Gill Sans Light"/>
            </a:endParaRPr>
          </a:p>
        </p:txBody>
      </p:sp>
      <p:sp>
        <p:nvSpPr>
          <p:cNvPr id="4" name="Content Placeholder 3"/>
          <p:cNvSpPr>
            <a:spLocks noGrp="1"/>
          </p:cNvSpPr>
          <p:nvPr>
            <p:ph idx="1"/>
          </p:nvPr>
        </p:nvSpPr>
        <p:spPr/>
        <p:txBody>
          <a:bodyPr/>
          <a:lstStyle/>
          <a:p>
            <a:endParaRPr lang="en-US"/>
          </a:p>
        </p:txBody>
      </p:sp>
      <p:pic>
        <p:nvPicPr>
          <p:cNvPr id="5" name="Picture 4" descr="C:\Users\psheehan1\Downloads\giphy-tumbl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54400" y="1524000"/>
            <a:ext cx="4800600" cy="27363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17600" y="4572000"/>
            <a:ext cx="9956800" cy="923330"/>
          </a:xfrm>
          <a:prstGeom prst="rect">
            <a:avLst/>
          </a:prstGeom>
          <a:noFill/>
        </p:spPr>
        <p:txBody>
          <a:bodyPr wrap="square" rtlCol="0">
            <a:spAutoFit/>
          </a:bodyPr>
          <a:lstStyle/>
          <a:p>
            <a:pPr algn="ctr"/>
            <a:r>
              <a:rPr lang="en-US" i="1" dirty="0" smtClean="0">
                <a:solidFill>
                  <a:schemeClr val="tx1">
                    <a:lumMod val="85000"/>
                    <a:lumOff val="15000"/>
                  </a:schemeClr>
                </a:solidFill>
              </a:rPr>
              <a:t>Starring</a:t>
            </a:r>
            <a:endParaRPr lang="en-US" i="1" dirty="0">
              <a:solidFill>
                <a:schemeClr val="tx1">
                  <a:lumMod val="85000"/>
                  <a:lumOff val="15000"/>
                </a:schemeClr>
              </a:solidFill>
            </a:endParaRPr>
          </a:p>
          <a:p>
            <a:pPr algn="ctr"/>
            <a:r>
              <a:rPr lang="en-US" b="1" i="1" dirty="0" smtClean="0">
                <a:solidFill>
                  <a:schemeClr val="tx1">
                    <a:lumMod val="85000"/>
                    <a:lumOff val="15000"/>
                  </a:schemeClr>
                </a:solidFill>
              </a:rPr>
              <a:t>Theresa Young and Omar Khalid</a:t>
            </a:r>
          </a:p>
          <a:p>
            <a:pPr algn="ctr"/>
            <a:r>
              <a:rPr lang="en-US" i="1" dirty="0" smtClean="0">
                <a:solidFill>
                  <a:schemeClr val="tx1">
                    <a:lumMod val="85000"/>
                    <a:lumOff val="15000"/>
                  </a:schemeClr>
                </a:solidFill>
              </a:rPr>
              <a:t>from </a:t>
            </a:r>
            <a:r>
              <a:rPr lang="en-US" i="1" dirty="0" err="1" smtClean="0">
                <a:solidFill>
                  <a:schemeClr val="tx1">
                    <a:lumMod val="85000"/>
                    <a:lumOff val="15000"/>
                  </a:schemeClr>
                </a:solidFill>
              </a:rPr>
              <a:t>MedStar</a:t>
            </a:r>
            <a:endParaRPr lang="en-US" dirty="0"/>
          </a:p>
        </p:txBody>
      </p:sp>
    </p:spTree>
    <p:extLst>
      <p:ext uri="{BB962C8B-B14F-4D97-AF65-F5344CB8AC3E}">
        <p14:creationId xmlns:p14="http://schemas.microsoft.com/office/powerpoint/2010/main" val="376275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p:spPr>
        <p:txBody>
          <a:bodyPr>
            <a:normAutofit/>
          </a:bodyPr>
          <a:lstStyle/>
          <a:p>
            <a:r>
              <a:rPr lang="en-US" sz="2600" b="1" dirty="0" smtClean="0">
                <a:solidFill>
                  <a:schemeClr val="accent1">
                    <a:lumMod val="75000"/>
                  </a:schemeClr>
                </a:solidFill>
                <a:latin typeface="Gill Sans Light"/>
              </a:rPr>
              <a:t>Scenario 3- this slide will be removed or hidden it is just here to give idea of scene</a:t>
            </a:r>
            <a:endParaRPr lang="en-US" sz="2600" b="1" dirty="0">
              <a:solidFill>
                <a:schemeClr val="accent1">
                  <a:lumMod val="75000"/>
                </a:schemeClr>
              </a:solidFill>
              <a:latin typeface="Gill Sans Light"/>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ubtitle 3"/>
          <p:cNvSpPr>
            <a:spLocks noGrp="1"/>
          </p:cNvSpPr>
          <p:nvPr>
            <p:ph type="subTitle" idx="1"/>
          </p:nvPr>
        </p:nvSpPr>
        <p:spPr>
          <a:xfrm>
            <a:off x="812800" y="1143000"/>
            <a:ext cx="10363200" cy="4495800"/>
          </a:xfrm>
        </p:spPr>
        <p:txBody>
          <a:bodyPr>
            <a:normAutofit/>
          </a:bodyPr>
          <a:lstStyle/>
          <a:p>
            <a:r>
              <a:rPr lang="en-US" dirty="0"/>
              <a:t> </a:t>
            </a:r>
          </a:p>
          <a:p>
            <a:endParaRPr lang="en-US" dirty="0"/>
          </a:p>
          <a:p>
            <a:r>
              <a:rPr lang="en-US" dirty="0" err="1" smtClean="0"/>
              <a:t>Eg</a:t>
            </a:r>
            <a:r>
              <a:rPr lang="en-US" dirty="0" smtClean="0"/>
              <a:t> </a:t>
            </a:r>
            <a:r>
              <a:rPr lang="en-US" dirty="0"/>
              <a:t>"how long did you say this study was going on for?"</a:t>
            </a:r>
          </a:p>
          <a:p>
            <a:r>
              <a:rPr lang="en-US" dirty="0"/>
              <a:t> </a:t>
            </a:r>
          </a:p>
          <a:p>
            <a:r>
              <a:rPr lang="en-US" dirty="0"/>
              <a:t>"Possibly </a:t>
            </a:r>
            <a:r>
              <a:rPr lang="en-US" dirty="0" smtClean="0"/>
              <a:t>1 </a:t>
            </a:r>
            <a:r>
              <a:rPr lang="en-US" dirty="0"/>
              <a:t>more years"</a:t>
            </a:r>
          </a:p>
          <a:p>
            <a:r>
              <a:rPr lang="en-US" dirty="0"/>
              <a:t>"I thought it would be done by one more year. I think I'm done with this </a:t>
            </a:r>
            <a:r>
              <a:rPr lang="en-US" dirty="0" smtClean="0"/>
              <a:t>study”</a:t>
            </a:r>
            <a:endParaRPr lang="en-US" dirty="0"/>
          </a:p>
          <a:p>
            <a:endParaRPr lang="en-US" dirty="0"/>
          </a:p>
        </p:txBody>
      </p:sp>
    </p:spTree>
    <p:extLst>
      <p:ext uri="{BB962C8B-B14F-4D97-AF65-F5344CB8AC3E}">
        <p14:creationId xmlns:p14="http://schemas.microsoft.com/office/powerpoint/2010/main" val="3318337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3705"/>
            <a:ext cx="10363200" cy="783432"/>
          </a:xfrm>
        </p:spPr>
        <p:txBody>
          <a:bodyPr>
            <a:normAutofit/>
          </a:bodyPr>
          <a:lstStyle/>
          <a:p>
            <a:r>
              <a:rPr lang="en-US" sz="2600" b="1" dirty="0">
                <a:solidFill>
                  <a:schemeClr val="accent1">
                    <a:lumMod val="75000"/>
                  </a:schemeClr>
                </a:solidFill>
                <a:latin typeface="Gill Sans Light"/>
              </a:rPr>
              <a:t>Scenario 3- this slide will be removed or hidden it is just here to give idea of scene</a:t>
            </a: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1" y="893764"/>
            <a:ext cx="12103100"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ubtitle 3"/>
          <p:cNvSpPr>
            <a:spLocks noGrp="1"/>
          </p:cNvSpPr>
          <p:nvPr>
            <p:ph type="subTitle" idx="1"/>
          </p:nvPr>
        </p:nvSpPr>
        <p:spPr>
          <a:xfrm>
            <a:off x="812800" y="1600200"/>
            <a:ext cx="10363200" cy="4038600"/>
          </a:xfrm>
        </p:spPr>
        <p:txBody>
          <a:bodyPr>
            <a:normAutofit fontScale="85000" lnSpcReduction="20000"/>
          </a:bodyPr>
          <a:lstStyle/>
          <a:p>
            <a:r>
              <a:rPr lang="en-US" dirty="0"/>
              <a:t> </a:t>
            </a:r>
          </a:p>
          <a:p>
            <a:r>
              <a:rPr lang="en-US" dirty="0" smtClean="0"/>
              <a:t>"</a:t>
            </a:r>
            <a:r>
              <a:rPr lang="en-US" dirty="0"/>
              <a:t>Can we talk about that and why you are hoping for it to be done?"</a:t>
            </a:r>
          </a:p>
          <a:p>
            <a:r>
              <a:rPr lang="en-US" dirty="0"/>
              <a:t>"I don't want to take pills. I'm trying to avoid pills."</a:t>
            </a:r>
          </a:p>
          <a:p>
            <a:r>
              <a:rPr lang="en-US" dirty="0"/>
              <a:t>"Yes, we are looking to prevent diabetes with a vitamin, to help prevent people having to take medications. To understand the effect, we need to see a certain number of outcomes to know for certain. Everything is going on pace, and we anticipate learning the results, together, in about 1 to 2 years."</a:t>
            </a:r>
          </a:p>
          <a:p>
            <a:r>
              <a:rPr lang="en-US" dirty="0"/>
              <a:t>"Never mind, you said what I needed to hear - PREVENTION. This is why I signed up for the study - I want to prevent having to take medications. Ok were good, just keep reminding me of that, ok?"</a:t>
            </a:r>
          </a:p>
          <a:p>
            <a:r>
              <a:rPr lang="en-US" dirty="0"/>
              <a:t> </a:t>
            </a:r>
          </a:p>
          <a:p>
            <a:r>
              <a:rPr lang="en-US" dirty="0"/>
              <a:t> </a:t>
            </a:r>
          </a:p>
          <a:p>
            <a:endParaRPr lang="en-US" dirty="0"/>
          </a:p>
        </p:txBody>
      </p:sp>
    </p:spTree>
    <p:extLst>
      <p:ext uri="{BB962C8B-B14F-4D97-AF65-F5344CB8AC3E}">
        <p14:creationId xmlns:p14="http://schemas.microsoft.com/office/powerpoint/2010/main" val="3984848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5573</TotalTime>
  <Words>1464</Words>
  <Application>Microsoft Office PowerPoint</Application>
  <PresentationFormat>Custom</PresentationFormat>
  <Paragraphs>208</Paragraphs>
  <Slides>19</Slides>
  <Notes>17</Notes>
  <HiddenSlides>4</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Retrospect</vt:lpstr>
      <vt:lpstr>PowerPoint Presentation</vt:lpstr>
      <vt:lpstr>PowerPoint Presentation</vt:lpstr>
      <vt:lpstr>Scenario 1</vt:lpstr>
      <vt:lpstr>Scenario 1- (slide will be removed or hidden this is to describe what will have)</vt:lpstr>
      <vt:lpstr>Scenario 1 Follow-up</vt:lpstr>
      <vt:lpstr>Scenario 1 Follow-up Uber versus Taxi in LA</vt:lpstr>
      <vt:lpstr>Scenario 3</vt:lpstr>
      <vt:lpstr>Scenario 3- this slide will be removed or hidden it is just here to give idea of scene</vt:lpstr>
      <vt:lpstr>Scenario 3- this slide will be removed or hidden it is just here to give idea of scene</vt:lpstr>
      <vt:lpstr>Scenario 2- Follow-up</vt:lpstr>
      <vt:lpstr>Scenario 3</vt:lpstr>
      <vt:lpstr>Scenario 3  this slide will be deleted/hidden - just provides background</vt:lpstr>
      <vt:lpstr>Scenario 3 Follow-up</vt:lpstr>
      <vt:lpstr>Case Presentation 1</vt:lpstr>
      <vt:lpstr>Case Presentation 2</vt:lpstr>
      <vt:lpstr>Case Presentation 2</vt:lpstr>
      <vt:lpstr>Case Presentation 1</vt:lpstr>
      <vt:lpstr>Discussion Point</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Anastassios Pittas</dc:creator>
  <cp:lastModifiedBy>Sheehan, Patricia</cp:lastModifiedBy>
  <cp:revision>430</cp:revision>
  <cp:lastPrinted>2016-09-22T18:15:39Z</cp:lastPrinted>
  <dcterms:created xsi:type="dcterms:W3CDTF">2016-03-08T12:56:03Z</dcterms:created>
  <dcterms:modified xsi:type="dcterms:W3CDTF">2017-10-20T16:30:11Z</dcterms:modified>
</cp:coreProperties>
</file>