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20"/>
  </p:notesMasterIdLst>
  <p:handoutMasterIdLst>
    <p:handoutMasterId r:id="rId21"/>
  </p:handoutMasterIdLst>
  <p:sldIdLst>
    <p:sldId id="483" r:id="rId2"/>
    <p:sldId id="508" r:id="rId3"/>
    <p:sldId id="506" r:id="rId4"/>
    <p:sldId id="507" r:id="rId5"/>
    <p:sldId id="510" r:id="rId6"/>
    <p:sldId id="509" r:id="rId7"/>
    <p:sldId id="504" r:id="rId8"/>
    <p:sldId id="511" r:id="rId9"/>
    <p:sldId id="512" r:id="rId10"/>
    <p:sldId id="518" r:id="rId11"/>
    <p:sldId id="513" r:id="rId12"/>
    <p:sldId id="514" r:id="rId13"/>
    <p:sldId id="521" r:id="rId14"/>
    <p:sldId id="515" r:id="rId15"/>
    <p:sldId id="516" r:id="rId16"/>
    <p:sldId id="519" r:id="rId17"/>
    <p:sldId id="520" r:id="rId18"/>
    <p:sldId id="51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1F3817-948A-2045-903E-8B5ED65CF1AF}">
          <p14:sldIdLst>
            <p14:sldId id="483"/>
            <p14:sldId id="508"/>
            <p14:sldId id="506"/>
            <p14:sldId id="507"/>
            <p14:sldId id="510"/>
            <p14:sldId id="509"/>
            <p14:sldId id="504"/>
            <p14:sldId id="511"/>
            <p14:sldId id="512"/>
            <p14:sldId id="518"/>
            <p14:sldId id="513"/>
            <p14:sldId id="514"/>
            <p14:sldId id="521"/>
            <p14:sldId id="515"/>
            <p14:sldId id="516"/>
            <p14:sldId id="519"/>
            <p14:sldId id="520"/>
            <p14:sldId id="517"/>
          </p14:sldIdLst>
        </p14:section>
        <p14:section name="Untitled Section" id="{27D50FA4-5E60-584C-AF5C-0EC3DF9404CC}">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ten, Myrlene (NIH/NIDDK) [C]" initials="MS" lastIdx="2" clrIdx="0"/>
  <p:cmAuthor id="2" name="Anastassios Pittas" initials="AP" lastIdx="16" clrIdx="1">
    <p:extLst/>
  </p:cmAuthor>
  <p:cmAuthor id="3" name="Anastassios Pittas" initials="AP [2]" lastIdx="1" clrIdx="2">
    <p:extLst/>
  </p:cmAuthor>
  <p:cmAuthor id="4" name="Anastassios Pittas" initials="AP [3]" lastIdx="1" clrIdx="3">
    <p:extLst/>
  </p:cmAuthor>
  <p:cmAuthor id="5" name="Anastassios Pittas" initials="AP [4]" lastIdx="1" clrIdx="4">
    <p:extLst/>
  </p:cmAuthor>
  <p:cmAuthor id="6" name="Anastassios Pittas" initials="AP [5]"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21"/>
    <p:restoredTop sz="67949" autoAdjust="0"/>
  </p:normalViewPr>
  <p:slideViewPr>
    <p:cSldViewPr snapToGrid="0" snapToObjects="1">
      <p:cViewPr>
        <p:scale>
          <a:sx n="76" d="100"/>
          <a:sy n="76" d="100"/>
        </p:scale>
        <p:origin x="168" y="14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commentAuthors" Target="commentAuthors.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26998107280172"/>
          <c:y val="0.0928284742617289"/>
          <c:w val="0.546003785439656"/>
          <c:h val="0.74373672162575"/>
        </c:manualLayout>
      </c:layout>
      <c:doughnutChart>
        <c:varyColors val="1"/>
        <c:ser>
          <c:idx val="0"/>
          <c:order val="0"/>
          <c:tx>
            <c:strRef>
              <c:f>Sheet1!$B$1</c:f>
              <c:strCache>
                <c:ptCount val="1"/>
                <c:pt idx="0">
                  <c:v>Sales</c:v>
                </c:pt>
              </c:strCache>
            </c:strRef>
          </c:tx>
          <c:explosion val="25"/>
          <c:dPt>
            <c:idx val="0"/>
            <c:bubble3D val="0"/>
            <c:spPr>
              <a:solidFill>
                <a:srgbClr val="C00000"/>
              </a:solidFill>
            </c:spPr>
          </c:dPt>
          <c:dPt>
            <c:idx val="1"/>
            <c:bubble3D val="0"/>
            <c:spPr>
              <a:solidFill>
                <a:srgbClr val="7030A0"/>
              </a:solidFill>
            </c:spPr>
          </c:dPt>
          <c:dPt>
            <c:idx val="2"/>
            <c:bubble3D val="0"/>
            <c:explosion val="15"/>
            <c:spPr>
              <a:solidFill>
                <a:schemeClr val="accent1"/>
              </a:solidFill>
            </c:spPr>
          </c:dPt>
          <c:dLbls>
            <c:dLbl>
              <c:idx val="0"/>
              <c:layout>
                <c:manualLayout>
                  <c:x val="-0.094674550128799"/>
                  <c:y val="-0.0200111172873819"/>
                </c:manualLayout>
              </c:layout>
              <c:numFmt formatCode="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dLbl>
              <c:idx val="1"/>
              <c:layout>
                <c:manualLayout>
                  <c:x val="0.110997748426868"/>
                  <c:y val="-0.00444691495275153"/>
                </c:manualLayout>
              </c:layout>
              <c:numFmt formatCode="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dLbl>
              <c:idx val="2"/>
              <c:layout>
                <c:manualLayout>
                  <c:x val="0.0424403155749788"/>
                  <c:y val="-0.11561978877154"/>
                </c:manualLayout>
              </c:layout>
              <c:numFmt formatCode="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numFmt formatCode="0.00%" sourceLinked="0"/>
            <c:spPr>
              <a:noFill/>
              <a:ln>
                <a:noFill/>
              </a:ln>
              <a:effectLst/>
            </c:spPr>
            <c:txPr>
              <a:bodyPr wrap="square" lIns="38100" tIns="19050" rIns="38100" bIns="19050" anchor="ctr">
                <a:spAutoFit/>
              </a:bodyPr>
              <a:lstStyle/>
              <a:p>
                <a:pPr>
                  <a:defRPr sz="2800"/>
                </a:pPr>
                <a:endParaRPr lang="en-US"/>
              </a:p>
            </c:txPr>
            <c:showLegendKey val="0"/>
            <c:showVal val="0"/>
            <c:showCatName val="0"/>
            <c:showSerName val="0"/>
            <c:showPercent val="1"/>
            <c:showBubbleSize val="0"/>
            <c:separator>
</c:separator>
            <c:showLeaderLines val="1"/>
            <c:extLst>
              <c:ext xmlns:c15="http://schemas.microsoft.com/office/drawing/2012/chart" uri="{CE6537A1-D6FC-4f65-9D91-7224C49458BB}"/>
            </c:extLst>
          </c:dLbls>
          <c:cat>
            <c:strRef>
              <c:f>Sheet1!$A$2:$A$4</c:f>
              <c:strCache>
                <c:ptCount val="3"/>
                <c:pt idx="0">
                  <c:v>Off study</c:v>
                </c:pt>
                <c:pt idx="1">
                  <c:v>"Inactive"</c:v>
                </c:pt>
                <c:pt idx="2">
                  <c:v>Continue in D2d</c:v>
                </c:pt>
              </c:strCache>
            </c:strRef>
          </c:cat>
          <c:val>
            <c:numRef>
              <c:f>Sheet1!$B$2:$B$4</c:f>
              <c:numCache>
                <c:formatCode>General</c:formatCode>
                <c:ptCount val="3"/>
                <c:pt idx="0">
                  <c:v>1.9</c:v>
                </c:pt>
                <c:pt idx="1">
                  <c:v>3.2</c:v>
                </c:pt>
                <c:pt idx="2">
                  <c:v>94.9</c:v>
                </c:pt>
              </c:numCache>
            </c:numRef>
          </c:val>
        </c:ser>
        <c:dLbls>
          <c:showLegendKey val="0"/>
          <c:showVal val="1"/>
          <c:showCatName val="0"/>
          <c:showSerName val="0"/>
          <c:showPercent val="0"/>
          <c:showBubbleSize val="0"/>
          <c:showLeaderLines val="1"/>
        </c:dLbls>
        <c:firstSliceAng val="0"/>
        <c:holeSize val="70"/>
      </c:doughnutChart>
    </c:plotArea>
    <c:legend>
      <c:legendPos val="b"/>
      <c:layout>
        <c:manualLayout>
          <c:xMode val="edge"/>
          <c:yMode val="edge"/>
          <c:x val="0.13714918297894"/>
          <c:y val="0.873807233239814"/>
          <c:w val="0.753451071148837"/>
          <c:h val="0.0661594148980405"/>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Completed</c:v>
                </c:pt>
              </c:strCache>
            </c:strRef>
          </c:tx>
          <c:spPr>
            <a:solidFill>
              <a:schemeClr val="accent1"/>
            </a:solidFill>
            <a:ln>
              <a:noFill/>
            </a:ln>
            <a:effectLst/>
          </c:spPr>
          <c:invertIfNegative val="0"/>
          <c:dLbls>
            <c:dLbl>
              <c:idx val="0"/>
              <c:tx>
                <c:rich>
                  <a:bodyPr/>
                  <a:lstStyle/>
                  <a:p>
                    <a:r>
                      <a:rPr lang="en-US" dirty="0" smtClean="0"/>
                      <a:t>98%</a:t>
                    </a:r>
                  </a:p>
                </c:rich>
              </c:tx>
              <c:dLblPos val="ctr"/>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97%</a:t>
                    </a:r>
                  </a:p>
                </c:rich>
              </c:tx>
              <c:dLblPos val="ctr"/>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96%</a:t>
                    </a:r>
                  </a:p>
                </c:rich>
              </c:tx>
              <c:dLblPos val="ctr"/>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95%</a:t>
                    </a:r>
                  </a:p>
                </c:rich>
              </c:tx>
              <c:dLblPos val="ctr"/>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94%</a:t>
                    </a:r>
                  </a:p>
                </c:rich>
              </c:tx>
              <c:dLblPos val="ctr"/>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92%</a:t>
                    </a:r>
                  </a:p>
                </c:rich>
              </c:tx>
              <c:dLblPos val="ctr"/>
              <c:showLegendKey val="0"/>
              <c:showVal val="1"/>
              <c:showCatName val="0"/>
              <c:showSerName val="0"/>
              <c:showPercent val="0"/>
              <c:showBubbleSize val="0"/>
              <c:extLst>
                <c:ext xmlns:c15="http://schemas.microsoft.com/office/drawing/2012/chart" uri="{CE6537A1-D6FC-4f65-9D91-7224C49458BB}"/>
              </c:extLst>
            </c:dLbl>
            <c:dLbl>
              <c:idx val="6"/>
              <c:tx>
                <c:rich>
                  <a:bodyPr/>
                  <a:lstStyle/>
                  <a:p>
                    <a:fld id="{B9BC5BA5-6E26-7F45-BEFF-230D394AF7D4}" type="VALUE">
                      <a:rPr lang="en-US" smtClean="0"/>
                      <a:pPr/>
                      <a:t>[VALUE]</a:t>
                    </a:fld>
                    <a:r>
                      <a:rPr lang="en-US" smtClean="0"/>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7"/>
              <c:layout>
                <c:manualLayout>
                  <c:x val="0.00382213182863709"/>
                  <c:y val="0.0495322085537696"/>
                </c:manualLayout>
              </c:layout>
              <c:tx>
                <c:rich>
                  <a:bodyPr/>
                  <a:lstStyle/>
                  <a:p>
                    <a:r>
                      <a:rPr lang="en-US" sz="1600" smtClean="0"/>
                      <a:t>100%</a:t>
                    </a:r>
                    <a:endParaRPr lang="en-US" sz="1600" dirty="0"/>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M03 (n=2415)</c:v>
                </c:pt>
                <c:pt idx="1">
                  <c:v>M06 (n=2367)</c:v>
                </c:pt>
                <c:pt idx="2">
                  <c:v>M12 (n= 1958)</c:v>
                </c:pt>
                <c:pt idx="3">
                  <c:v>M18 (n=1536)</c:v>
                </c:pt>
                <c:pt idx="4">
                  <c:v>M24 (n=1117)</c:v>
                </c:pt>
                <c:pt idx="5">
                  <c:v>M30 (n=709)</c:v>
                </c:pt>
                <c:pt idx="6">
                  <c:v>M36 (n=310)</c:v>
                </c:pt>
                <c:pt idx="7">
                  <c:v>M42 (n=20)</c:v>
                </c:pt>
              </c:strCache>
            </c:strRef>
          </c:cat>
          <c:val>
            <c:numRef>
              <c:f>Sheet1!$B$2:$B$9</c:f>
              <c:numCache>
                <c:formatCode>General</c:formatCode>
                <c:ptCount val="8"/>
                <c:pt idx="0">
                  <c:v>98.0</c:v>
                </c:pt>
                <c:pt idx="1">
                  <c:v>97.0</c:v>
                </c:pt>
                <c:pt idx="2">
                  <c:v>96.0</c:v>
                </c:pt>
                <c:pt idx="3">
                  <c:v>95.0</c:v>
                </c:pt>
                <c:pt idx="4">
                  <c:v>94.0</c:v>
                </c:pt>
                <c:pt idx="5">
                  <c:v>93.0</c:v>
                </c:pt>
                <c:pt idx="6">
                  <c:v>91.0</c:v>
                </c:pt>
                <c:pt idx="7">
                  <c:v>100.0</c:v>
                </c:pt>
              </c:numCache>
            </c:numRef>
          </c:val>
        </c:ser>
        <c:ser>
          <c:idx val="1"/>
          <c:order val="1"/>
          <c:tx>
            <c:strRef>
              <c:f>Sheet1!$C$1</c:f>
              <c:strCache>
                <c:ptCount val="1"/>
                <c:pt idx="0">
                  <c:v>Not completed</c:v>
                </c:pt>
              </c:strCache>
            </c:strRef>
          </c:tx>
          <c:spPr>
            <a:solidFill>
              <a:schemeClr val="accent2"/>
            </a:solidFill>
            <a:ln>
              <a:noFill/>
            </a:ln>
            <a:effectLst/>
          </c:spPr>
          <c:invertIfNegative val="0"/>
          <c:dLbls>
            <c:delete val="1"/>
          </c:dLbls>
          <c:cat>
            <c:strRef>
              <c:f>Sheet1!$A$2:$A$9</c:f>
              <c:strCache>
                <c:ptCount val="8"/>
                <c:pt idx="0">
                  <c:v>M03 (n=2415)</c:v>
                </c:pt>
                <c:pt idx="1">
                  <c:v>M06 (n=2367)</c:v>
                </c:pt>
                <c:pt idx="2">
                  <c:v>M12 (n= 1958)</c:v>
                </c:pt>
                <c:pt idx="3">
                  <c:v>M18 (n=1536)</c:v>
                </c:pt>
                <c:pt idx="4">
                  <c:v>M24 (n=1117)</c:v>
                </c:pt>
                <c:pt idx="5">
                  <c:v>M30 (n=709)</c:v>
                </c:pt>
                <c:pt idx="6">
                  <c:v>M36 (n=310)</c:v>
                </c:pt>
                <c:pt idx="7">
                  <c:v>M42 (n=20)</c:v>
                </c:pt>
              </c:strCache>
            </c:strRef>
          </c:cat>
          <c:val>
            <c:numRef>
              <c:f>Sheet1!$C$2:$C$9</c:f>
              <c:numCache>
                <c:formatCode>General</c:formatCode>
                <c:ptCount val="8"/>
                <c:pt idx="0">
                  <c:v>2.0</c:v>
                </c:pt>
                <c:pt idx="1">
                  <c:v>3.0</c:v>
                </c:pt>
                <c:pt idx="2">
                  <c:v>4.0</c:v>
                </c:pt>
                <c:pt idx="3">
                  <c:v>5.0</c:v>
                </c:pt>
                <c:pt idx="4">
                  <c:v>6.0</c:v>
                </c:pt>
                <c:pt idx="5">
                  <c:v>8.0</c:v>
                </c:pt>
                <c:pt idx="6">
                  <c:v>13.0</c:v>
                </c:pt>
                <c:pt idx="7">
                  <c:v>0.0</c:v>
                </c:pt>
              </c:numCache>
            </c:numRef>
          </c:val>
        </c:ser>
        <c:dLbls>
          <c:dLblPos val="ctr"/>
          <c:showLegendKey val="0"/>
          <c:showVal val="1"/>
          <c:showCatName val="0"/>
          <c:showSerName val="0"/>
          <c:showPercent val="0"/>
          <c:showBubbleSize val="0"/>
        </c:dLbls>
        <c:gapWidth val="79"/>
        <c:overlap val="100"/>
        <c:axId val="2123553936"/>
        <c:axId val="2123408288"/>
      </c:barChart>
      <c:catAx>
        <c:axId val="212355393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cap="none" baseline="0">
                    <a:solidFill>
                      <a:schemeClr val="tx1">
                        <a:lumMod val="65000"/>
                        <a:lumOff val="35000"/>
                      </a:schemeClr>
                    </a:solidFill>
                    <a:latin typeface="+mn-lt"/>
                    <a:ea typeface="+mn-ea"/>
                    <a:cs typeface="+mn-cs"/>
                  </a:defRPr>
                </a:pPr>
                <a:r>
                  <a:rPr lang="en-US" sz="1600" cap="none" dirty="0" smtClean="0"/>
                  <a:t>Scheduled encounter (No.</a:t>
                </a:r>
                <a:r>
                  <a:rPr lang="en-US" sz="1600" cap="none" baseline="0" dirty="0" smtClean="0"/>
                  <a:t> of visits expected)</a:t>
                </a:r>
                <a:endParaRPr lang="en-US" sz="1600" cap="none" dirty="0"/>
              </a:p>
            </c:rich>
          </c:tx>
          <c:layout>
            <c:manualLayout>
              <c:xMode val="edge"/>
              <c:yMode val="edge"/>
              <c:x val="0.355501603016235"/>
              <c:y val="0.929673405909798"/>
            </c:manualLayout>
          </c:layout>
          <c:overlay val="0"/>
          <c:spPr>
            <a:noFill/>
            <a:ln>
              <a:noFill/>
            </a:ln>
            <a:effectLst/>
          </c:spPr>
          <c:txPr>
            <a:bodyPr rot="0" spcFirstLastPara="1" vertOverflow="ellipsis" vert="horz" wrap="square" anchor="ctr" anchorCtr="1"/>
            <a:lstStyle/>
            <a:p>
              <a:pPr>
                <a:defRPr sz="1600"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n-US"/>
          </a:p>
        </c:txPr>
        <c:crossAx val="2123408288"/>
        <c:crosses val="autoZero"/>
        <c:auto val="1"/>
        <c:lblAlgn val="ctr"/>
        <c:lblOffset val="100"/>
        <c:noMultiLvlLbl val="0"/>
      </c:catAx>
      <c:valAx>
        <c:axId val="2123408288"/>
        <c:scaling>
          <c:orientation val="minMax"/>
          <c:min val="0.0"/>
        </c:scaling>
        <c:delete val="1"/>
        <c:axPos val="l"/>
        <c:title>
          <c:tx>
            <c:rich>
              <a:bodyPr rot="-5400000" spcFirstLastPara="1" vertOverflow="ellipsis" vert="horz" wrap="square" anchor="ctr" anchorCtr="1"/>
              <a:lstStyle/>
              <a:p>
                <a:pPr>
                  <a:defRPr sz="1800" b="0" i="0" u="none" strike="noStrike" kern="1200" cap="none" baseline="0">
                    <a:solidFill>
                      <a:schemeClr val="tx1">
                        <a:lumMod val="65000"/>
                        <a:lumOff val="35000"/>
                      </a:schemeClr>
                    </a:solidFill>
                    <a:latin typeface="+mn-lt"/>
                    <a:ea typeface="+mn-ea"/>
                    <a:cs typeface="+mn-cs"/>
                  </a:defRPr>
                </a:pPr>
                <a:r>
                  <a:rPr lang="en-US" sz="1800" cap="none" dirty="0" smtClean="0"/>
                  <a:t> Percent </a:t>
                </a:r>
                <a:r>
                  <a:rPr lang="en-US" sz="1800" cap="none" smtClean="0"/>
                  <a:t>of encounters </a:t>
                </a:r>
                <a:endParaRPr lang="en-US" sz="1800" cap="none" dirty="0"/>
              </a:p>
            </c:rich>
          </c:tx>
          <c:overlay val="0"/>
          <c:spPr>
            <a:noFill/>
            <a:ln>
              <a:noFill/>
            </a:ln>
            <a:effectLst/>
          </c:spPr>
          <c:txPr>
            <a:bodyPr rot="-5400000" spcFirstLastPara="1" vertOverflow="ellipsis" vert="horz" wrap="square" anchor="ctr" anchorCtr="1"/>
            <a:lstStyle/>
            <a:p>
              <a:pPr>
                <a:defRPr sz="1800" b="0" i="0" u="none" strike="noStrike" kern="1200" cap="none"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2123553936"/>
        <c:crosses val="autoZero"/>
        <c:crossBetween val="between"/>
      </c:valAx>
      <c:spPr>
        <a:noFill/>
        <a:ln w="25400">
          <a:noFill/>
        </a:ln>
        <a:effectLst/>
      </c:spPr>
    </c:plotArea>
    <c:legend>
      <c:legendPos val="t"/>
      <c:layout>
        <c:manualLayout>
          <c:xMode val="edge"/>
          <c:yMode val="edge"/>
          <c:x val="0.284764492236713"/>
          <c:y val="0.00622091068080968"/>
          <c:w val="0.508822238828185"/>
          <c:h val="0.100064657547667"/>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explosion val="3"/>
          <c:dPt>
            <c:idx val="0"/>
            <c:bubble3D val="0"/>
            <c:spPr>
              <a:solidFill>
                <a:schemeClr val="accent1"/>
              </a:solidFill>
              <a:ln w="19050">
                <a:solidFill>
                  <a:schemeClr val="lt1"/>
                </a:solidFill>
              </a:ln>
              <a:effectLst/>
            </c:spPr>
          </c:dPt>
          <c:dPt>
            <c:idx val="1"/>
            <c:bubble3D val="0"/>
            <c:spPr>
              <a:solidFill>
                <a:schemeClr val="bg1">
                  <a:lumMod val="50000"/>
                </a:schemeClr>
              </a:solidFill>
              <a:ln w="19050">
                <a:solidFill>
                  <a:schemeClr val="lt1"/>
                </a:solidFill>
              </a:ln>
              <a:effectLst/>
            </c:spPr>
          </c:dPt>
          <c:dLbls>
            <c:dLbl>
              <c:idx val="0"/>
              <c:layout>
                <c:manualLayout>
                  <c:x val="0.282101625960919"/>
                  <c:y val="-0.177863584359647"/>
                </c:manualLayout>
              </c:layout>
              <c:tx>
                <c:rich>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fld id="{9E7D4F71-0B53-084B-AC20-C8CFCE8076A3}" type="CATEGORYNAME">
                      <a:rPr lang="en-US" sz="1800">
                        <a:solidFill>
                          <a:srgbClr val="0070C0"/>
                        </a:solidFill>
                      </a:rPr>
                      <a:pPr>
                        <a:defRPr sz="1800" b="1">
                          <a:solidFill>
                            <a:srgbClr val="0070C0"/>
                          </a:solidFill>
                        </a:defRPr>
                      </a:pPr>
                      <a:t>[CATEGORY NAME]</a:t>
                    </a:fld>
                    <a:r>
                      <a:rPr lang="en-US" sz="1800" baseline="0" dirty="0">
                        <a:solidFill>
                          <a:srgbClr val="0070C0"/>
                        </a:solidFill>
                      </a:rPr>
                      <a:t>
</a:t>
                    </a:r>
                    <a:r>
                      <a:rPr lang="en-US" sz="1800" baseline="0" dirty="0" smtClean="0">
                        <a:solidFill>
                          <a:srgbClr val="0070C0"/>
                        </a:solidFill>
                      </a:rPr>
                      <a:t>93.6%</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rgbClr val="0070C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32568248866863"/>
                      <c:h val="0.203592105629416"/>
                    </c:manualLayout>
                  </c15:layout>
                  <c15:dlblFieldTable/>
                  <c15:showDataLabelsRange val="0"/>
                </c:ext>
              </c:extLst>
            </c:dLbl>
            <c:dLbl>
              <c:idx val="1"/>
              <c:layout>
                <c:manualLayout>
                  <c:x val="0.0990058948041042"/>
                  <c:y val="-0.171294543710882"/>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fld id="{D9205F3D-6CF3-0F42-9541-B402D6FB25B2}" type="CATEGORYNAME">
                      <a:rPr lang="en-US" sz="1800" smtClean="0">
                        <a:solidFill>
                          <a:schemeClr val="tx1">
                            <a:lumMod val="50000"/>
                            <a:lumOff val="50000"/>
                          </a:schemeClr>
                        </a:solidFill>
                      </a:rPr>
                      <a:pPr>
                        <a:defRPr sz="1800" b="1">
                          <a:solidFill>
                            <a:schemeClr val="tx1">
                              <a:lumMod val="50000"/>
                              <a:lumOff val="50000"/>
                            </a:schemeClr>
                          </a:solidFill>
                        </a:defRPr>
                      </a:pPr>
                      <a:t>[CATEGORY NAME]</a:t>
                    </a:fld>
                    <a:r>
                      <a:rPr lang="en-US" sz="1800" baseline="0" dirty="0">
                        <a:solidFill>
                          <a:schemeClr val="tx1">
                            <a:lumMod val="50000"/>
                            <a:lumOff val="50000"/>
                          </a:schemeClr>
                        </a:solidFill>
                      </a:rPr>
                      <a:t>
</a:t>
                    </a:r>
                    <a:r>
                      <a:rPr lang="en-US" sz="1800" baseline="0" dirty="0" smtClean="0">
                        <a:solidFill>
                          <a:schemeClr val="tx1">
                            <a:lumMod val="50000"/>
                            <a:lumOff val="50000"/>
                          </a:schemeClr>
                        </a:solidFill>
                      </a:rPr>
                      <a:t>6.4%</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On study medication</c:v>
                </c:pt>
                <c:pt idx="1">
                  <c:v>Off study medication</c:v>
                </c:pt>
              </c:strCache>
            </c:strRef>
          </c:cat>
          <c:val>
            <c:numRef>
              <c:f>Sheet1!$B$2:$B$3</c:f>
              <c:numCache>
                <c:formatCode>0.00</c:formatCode>
                <c:ptCount val="2"/>
                <c:pt idx="0">
                  <c:v>93.6</c:v>
                </c:pt>
                <c:pt idx="1">
                  <c:v>6.4</c:v>
                </c:pt>
              </c:numCache>
            </c:numRef>
          </c:val>
        </c:ser>
        <c:dLbls>
          <c:showLegendKey val="0"/>
          <c:showVal val="0"/>
          <c:showCatName val="0"/>
          <c:showSerName val="0"/>
          <c:showPercent val="0"/>
          <c:showBubbleSize val="0"/>
          <c:showLeaderLines val="1"/>
        </c:dLbls>
        <c:firstSliceAng val="93"/>
        <c:holeSize val="75"/>
      </c:doughnut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7186306742963"/>
          <c:y val="0.101740188445929"/>
          <c:w val="0.345627386514073"/>
          <c:h val="0.802125374167331"/>
        </c:manualLayout>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chemeClr val="accent1"/>
              </a:solidFill>
              <a:ln w="19050">
                <a:solidFill>
                  <a:schemeClr val="lt1"/>
                </a:solidFill>
              </a:ln>
              <a:effectLst/>
            </c:spPr>
          </c:dPt>
          <c:dPt>
            <c:idx val="3"/>
            <c:bubble3D val="0"/>
            <c:spPr>
              <a:solidFill>
                <a:schemeClr val="accent1"/>
              </a:solidFill>
              <a:ln w="19050">
                <a:solidFill>
                  <a:schemeClr val="lt1"/>
                </a:solidFill>
              </a:ln>
              <a:effectLst/>
            </c:spPr>
          </c:dPt>
          <c:dPt>
            <c:idx val="4"/>
            <c:bubble3D val="0"/>
            <c:spPr>
              <a:solidFill>
                <a:srgbClr val="FF8AD8"/>
              </a:solidFill>
              <a:ln w="19050">
                <a:solidFill>
                  <a:schemeClr val="lt1"/>
                </a:solidFill>
              </a:ln>
              <a:effectLst/>
            </c:spPr>
          </c:dPt>
          <c:dPt>
            <c:idx val="5"/>
            <c:bubble3D val="0"/>
            <c:spPr>
              <a:solidFill>
                <a:srgbClr val="FF8AD8"/>
              </a:solidFill>
              <a:ln w="19050">
                <a:solidFill>
                  <a:schemeClr val="lt1"/>
                </a:solidFill>
              </a:ln>
              <a:effectLst/>
            </c:spPr>
          </c:dPt>
          <c:dPt>
            <c:idx val="6"/>
            <c:bubble3D val="0"/>
            <c:spPr>
              <a:solidFill>
                <a:srgbClr val="FF8AD8"/>
              </a:solidFill>
              <a:ln w="19050">
                <a:solidFill>
                  <a:schemeClr val="lt1"/>
                </a:solidFill>
              </a:ln>
              <a:effectLst/>
            </c:spPr>
          </c:dPt>
          <c:dPt>
            <c:idx val="7"/>
            <c:bubble3D val="0"/>
            <c:spPr>
              <a:solidFill>
                <a:schemeClr val="accent2">
                  <a:lumMod val="60000"/>
                </a:schemeClr>
              </a:solidFill>
              <a:ln w="19050">
                <a:solidFill>
                  <a:schemeClr val="lt1"/>
                </a:solidFill>
              </a:ln>
              <a:effectLst/>
            </c:spPr>
          </c:dPt>
          <c:dLbls>
            <c:dLbl>
              <c:idx val="0"/>
              <c:layout>
                <c:manualLayout>
                  <c:x val="0.103493866588104"/>
                  <c:y val="-0.0906468321069674"/>
                </c:manualLayout>
              </c:layout>
              <c:tx>
                <c:rich>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r>
                      <a:rPr lang="en-US" sz="1800" dirty="0" smtClean="0">
                        <a:solidFill>
                          <a:schemeClr val="accent2"/>
                        </a:solidFill>
                      </a:rPr>
                      <a:t>Nephrolithiasis</a:t>
                    </a:r>
                  </a:p>
                </c:rich>
              </c:tx>
              <c:spPr>
                <a:noFill/>
                <a:ln>
                  <a:noFill/>
                </a:ln>
                <a:effectLst/>
              </c:spPr>
              <c:txPr>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Lst>
            </c:dLbl>
            <c:dLbl>
              <c:idx val="1"/>
              <c:layout>
                <c:manualLayout>
                  <c:x val="0.165729883766013"/>
                  <c:y val="-0.104901196428098"/>
                </c:manualLayout>
              </c:layout>
              <c:tx>
                <c:rich>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r>
                      <a:rPr lang="en-US" sz="1800" dirty="0" smtClean="0">
                        <a:solidFill>
                          <a:schemeClr val="accent2"/>
                        </a:solidFill>
                      </a:rPr>
                      <a:t>High serum calcium</a:t>
                    </a:r>
                  </a:p>
                </c:rich>
              </c:tx>
              <c:spPr>
                <a:noFill/>
                <a:ln>
                  <a:noFill/>
                </a:ln>
                <a:effectLst/>
              </c:spPr>
              <c:txPr>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layout>
                    <c:manualLayout>
                      <c:w val="0.232330939968327"/>
                      <c:h val="0.0833577389490011"/>
                    </c:manualLayout>
                  </c15:layout>
                </c:ext>
              </c:extLst>
            </c:dLbl>
            <c:dLbl>
              <c:idx val="2"/>
              <c:layout>
                <c:manualLayout>
                  <c:x val="0.165076758822774"/>
                  <c:y val="-0.0507329571106977"/>
                </c:manualLayout>
              </c:layout>
              <c:tx>
                <c:rich>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r>
                      <a:rPr lang="en-US" sz="1800" dirty="0" smtClean="0">
                        <a:solidFill>
                          <a:schemeClr val="accent2"/>
                        </a:solidFill>
                      </a:rPr>
                      <a:t>High</a:t>
                    </a:r>
                    <a:r>
                      <a:rPr lang="en-US" sz="1800" baseline="0" dirty="0" smtClean="0">
                        <a:solidFill>
                          <a:schemeClr val="accent2"/>
                        </a:solidFill>
                      </a:rPr>
                      <a:t> urine calcium</a:t>
                    </a:r>
                    <a:endParaRPr lang="en-US" sz="1800" dirty="0" smtClean="0">
                      <a:solidFill>
                        <a:schemeClr val="accent2"/>
                      </a:solidFill>
                    </a:endParaRPr>
                  </a:p>
                </c:rich>
              </c:tx>
              <c:spPr>
                <a:noFill/>
                <a:ln>
                  <a:noFill/>
                </a:ln>
                <a:effectLst/>
              </c:spPr>
              <c:txPr>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layout>
                    <c:manualLayout>
                      <c:w val="0.205803112119433"/>
                      <c:h val="0.068504264233035"/>
                    </c:manualLayout>
                  </c15:layout>
                </c:ext>
              </c:extLst>
            </c:dLbl>
            <c:dLbl>
              <c:idx val="3"/>
              <c:layout>
                <c:manualLayout>
                  <c:x val="0.111584608732227"/>
                  <c:y val="0.05378638192303"/>
                </c:manualLayout>
              </c:layout>
              <c:tx>
                <c:rich>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r>
                      <a:rPr lang="en-US" sz="1800" dirty="0" smtClean="0">
                        <a:solidFill>
                          <a:schemeClr val="accent2"/>
                        </a:solidFill>
                      </a:rPr>
                      <a:t>Low GFR</a:t>
                    </a:r>
                  </a:p>
                </c:rich>
              </c:tx>
              <c:spPr>
                <a:noFill/>
                <a:ln>
                  <a:noFill/>
                </a:ln>
                <a:effectLst/>
              </c:spPr>
              <c:txPr>
                <a:bodyPr rot="0" spcFirstLastPara="1" vertOverflow="ellipsis" vert="horz" wrap="square" anchor="ctr" anchorCtr="1"/>
                <a:lstStyle/>
                <a:p>
                  <a:pPr>
                    <a:defRPr sz="1800" b="0" i="0" u="none" strike="noStrike" kern="1200" baseline="0">
                      <a:solidFill>
                        <a:schemeClr val="accent2"/>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Lst>
            </c:dLbl>
            <c:dLbl>
              <c:idx val="4"/>
              <c:layout>
                <c:manualLayout>
                  <c:x val="0.0815423828923107"/>
                  <c:y val="0.0328408922651346"/>
                </c:manualLayout>
              </c:layout>
              <c:tx>
                <c:rich>
                  <a:bodyPr rot="0" spcFirstLastPara="1" vertOverflow="ellipsis" vert="horz" wrap="square" anchor="ctr" anchorCtr="1"/>
                  <a:lstStyle/>
                  <a:p>
                    <a:pPr>
                      <a:defRPr sz="1800" b="0" i="0" u="none" strike="noStrike" kern="1200" baseline="0">
                        <a:solidFill>
                          <a:srgbClr val="C00000"/>
                        </a:solidFill>
                        <a:latin typeface="+mn-lt"/>
                        <a:ea typeface="+mn-ea"/>
                        <a:cs typeface="+mn-cs"/>
                      </a:defRPr>
                    </a:pPr>
                    <a:r>
                      <a:rPr lang="en-US" sz="1800" dirty="0" smtClean="0">
                        <a:solidFill>
                          <a:srgbClr val="C00000"/>
                        </a:solidFill>
                      </a:rPr>
                      <a:t>AE - Other</a:t>
                    </a:r>
                  </a:p>
                </c:rich>
              </c:tx>
              <c:spPr>
                <a:noFill/>
                <a:ln>
                  <a:noFill/>
                </a:ln>
                <a:effectLst/>
              </c:spPr>
              <c:txPr>
                <a:bodyPr rot="0" spcFirstLastPara="1" vertOverflow="ellipsis" vert="horz" wrap="square" anchor="ctr" anchorCtr="1"/>
                <a:lstStyle/>
                <a:p>
                  <a:pPr>
                    <a:defRPr sz="1800" b="0" i="0" u="none" strike="noStrike" kern="1200" baseline="0">
                      <a:solidFill>
                        <a:srgbClr val="C00000"/>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Lst>
            </c:dLbl>
            <c:dLbl>
              <c:idx val="5"/>
              <c:layout>
                <c:manualLayout>
                  <c:x val="-0.125274746593133"/>
                  <c:y val="0.0376658120271891"/>
                </c:manualLayout>
              </c:layout>
              <c:tx>
                <c:rich>
                  <a:bodyPr rot="0" spcFirstLastPara="1" vertOverflow="ellipsis" vert="horz" wrap="square" anchor="ctr" anchorCtr="1"/>
                  <a:lstStyle/>
                  <a:p>
                    <a:pPr>
                      <a:defRPr sz="1800" b="0" i="0" u="none" strike="noStrike" kern="1200" baseline="0">
                        <a:solidFill>
                          <a:srgbClr val="C00000"/>
                        </a:solidFill>
                        <a:latin typeface="+mn-lt"/>
                        <a:ea typeface="+mn-ea"/>
                        <a:cs typeface="+mn-cs"/>
                      </a:defRPr>
                    </a:pPr>
                    <a:r>
                      <a:rPr lang="en-US" sz="1800" dirty="0" smtClean="0">
                        <a:solidFill>
                          <a:srgbClr val="C00000"/>
                        </a:solidFill>
                      </a:rPr>
                      <a:t>Participant</a:t>
                    </a:r>
                    <a:r>
                      <a:rPr lang="en-US" sz="1800" baseline="0" dirty="0" smtClean="0">
                        <a:solidFill>
                          <a:srgbClr val="C00000"/>
                        </a:solidFill>
                      </a:rPr>
                      <a:t> decision</a:t>
                    </a:r>
                    <a:endParaRPr lang="en-US" sz="1800" dirty="0" smtClean="0">
                      <a:solidFill>
                        <a:srgbClr val="C00000"/>
                      </a:solidFill>
                    </a:endParaRPr>
                  </a:p>
                </c:rich>
              </c:tx>
              <c:spPr>
                <a:noFill/>
                <a:ln>
                  <a:noFill/>
                </a:ln>
                <a:effectLst/>
              </c:spPr>
              <c:txPr>
                <a:bodyPr rot="0" spcFirstLastPara="1" vertOverflow="ellipsis" vert="horz" wrap="square" anchor="ctr" anchorCtr="1"/>
                <a:lstStyle/>
                <a:p>
                  <a:pPr>
                    <a:defRPr sz="1800" b="0" i="0" u="none" strike="noStrike" kern="1200" baseline="0">
                      <a:solidFill>
                        <a:srgbClr val="C00000"/>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Lst>
            </c:dLbl>
            <c:dLbl>
              <c:idx val="6"/>
              <c:layout>
                <c:manualLayout>
                  <c:x val="-0.077606801096162"/>
                  <c:y val="-0.0787640607920709"/>
                </c:manualLayout>
              </c:layout>
              <c:spPr>
                <a:noFill/>
                <a:ln>
                  <a:noFill/>
                </a:ln>
                <a:effectLst/>
              </c:spPr>
              <c:txPr>
                <a:bodyPr rot="0" spcFirstLastPara="1" vertOverflow="ellipsis" vert="horz" wrap="square" anchor="ctr" anchorCtr="1"/>
                <a:lstStyle/>
                <a:p>
                  <a:pPr>
                    <a:defRPr sz="1800" b="0" i="0" u="none" strike="noStrike" kern="1200" baseline="0">
                      <a:solidFill>
                        <a:srgbClr val="C00000"/>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Lst>
            </c:dLbl>
            <c:dLbl>
              <c:idx val="7"/>
              <c:layout>
                <c:manualLayout>
                  <c:x val="-0.102657014593272"/>
                  <c:y val="-0.133681177292585"/>
                </c:manualLayout>
              </c:layout>
              <c:showLegendKey val="0"/>
              <c:showVal val="0"/>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Nephrolithiasis</c:v>
                </c:pt>
                <c:pt idx="1">
                  <c:v>Safety labs - high serum calcium</c:v>
                </c:pt>
                <c:pt idx="2">
                  <c:v>Safety Labs - low GFR</c:v>
                </c:pt>
                <c:pt idx="3">
                  <c:v>Safety labs - high urine calcium</c:v>
                </c:pt>
                <c:pt idx="4">
                  <c:v>AE - Other</c:v>
                </c:pt>
                <c:pt idx="5">
                  <c:v>Participant decision</c:v>
                </c:pt>
                <c:pt idx="6">
                  <c:v>Other</c:v>
                </c:pt>
                <c:pt idx="7">
                  <c:v>Withdrew</c:v>
                </c:pt>
              </c:strCache>
            </c:strRef>
          </c:cat>
          <c:val>
            <c:numRef>
              <c:f>Sheet1!$B$2:$B$9</c:f>
              <c:numCache>
                <c:formatCode>General</c:formatCode>
                <c:ptCount val="8"/>
                <c:pt idx="0">
                  <c:v>28.0</c:v>
                </c:pt>
                <c:pt idx="1">
                  <c:v>8.0</c:v>
                </c:pt>
                <c:pt idx="2">
                  <c:v>1.0</c:v>
                </c:pt>
                <c:pt idx="3">
                  <c:v>2.0</c:v>
                </c:pt>
                <c:pt idx="4">
                  <c:v>21.0</c:v>
                </c:pt>
                <c:pt idx="5">
                  <c:v>67.0</c:v>
                </c:pt>
                <c:pt idx="6">
                  <c:v>4.0</c:v>
                </c:pt>
                <c:pt idx="7">
                  <c:v>24.0</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Completed</c:v>
                </c:pt>
              </c:strCache>
            </c:strRef>
          </c:tx>
          <c:spPr>
            <a:solidFill>
              <a:schemeClr val="accent1"/>
            </a:solidFill>
            <a:ln>
              <a:noFill/>
            </a:ln>
            <a:effectLst/>
          </c:spPr>
          <c:invertIfNegative val="0"/>
          <c:dLbls>
            <c:dLbl>
              <c:idx val="0"/>
              <c:tx>
                <c:rich>
                  <a:bodyPr/>
                  <a:lstStyle/>
                  <a:p>
                    <a:r>
                      <a:rPr lang="en-US" dirty="0" smtClean="0"/>
                      <a:t>94%</a:t>
                    </a:r>
                  </a:p>
                </c:rich>
              </c:tx>
              <c:dLblPos val="ctr"/>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dirty="0" smtClean="0"/>
                      <a:t>92%</a:t>
                    </a:r>
                  </a:p>
                </c:rich>
              </c:tx>
              <c:dLblPos val="ctr"/>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92%</a:t>
                    </a:r>
                  </a:p>
                </c:rich>
              </c:tx>
              <c:dLblPos val="ctr"/>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93%</a:t>
                    </a:r>
                  </a:p>
                </c:rich>
              </c:tx>
              <c:dLblPos val="ctr"/>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94%</a:t>
                    </a:r>
                  </a:p>
                </c:rich>
              </c:tx>
              <c:dLblPos val="ctr"/>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smtClean="0"/>
                      <a:t>93%</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6"/>
              <c:tx>
                <c:rich>
                  <a:bodyPr/>
                  <a:lstStyle/>
                  <a:p>
                    <a:r>
                      <a:rPr lang="en-US" smtClean="0"/>
                      <a:t>94%</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Sheet1!$A$2:$A$8</c:f>
              <c:strCache>
                <c:ptCount val="7"/>
                <c:pt idx="0">
                  <c:v>M06</c:v>
                </c:pt>
                <c:pt idx="1">
                  <c:v>M12</c:v>
                </c:pt>
                <c:pt idx="2">
                  <c:v>M18</c:v>
                </c:pt>
                <c:pt idx="3">
                  <c:v>M24</c:v>
                </c:pt>
                <c:pt idx="4">
                  <c:v>M30</c:v>
                </c:pt>
                <c:pt idx="5">
                  <c:v>M36</c:v>
                </c:pt>
                <c:pt idx="6">
                  <c:v>M42</c:v>
                </c:pt>
              </c:strCache>
            </c:strRef>
          </c:cat>
          <c:val>
            <c:numRef>
              <c:f>Sheet1!$B$2:$B$8</c:f>
              <c:numCache>
                <c:formatCode>General</c:formatCode>
                <c:ptCount val="7"/>
                <c:pt idx="0">
                  <c:v>93.8</c:v>
                </c:pt>
                <c:pt idx="1">
                  <c:v>92.3</c:v>
                </c:pt>
                <c:pt idx="2">
                  <c:v>92.4</c:v>
                </c:pt>
                <c:pt idx="3">
                  <c:v>92.8</c:v>
                </c:pt>
                <c:pt idx="4">
                  <c:v>93.5</c:v>
                </c:pt>
                <c:pt idx="5">
                  <c:v>92.7</c:v>
                </c:pt>
                <c:pt idx="6">
                  <c:v>93.8</c:v>
                </c:pt>
              </c:numCache>
            </c:numRef>
          </c:val>
        </c:ser>
        <c:dLbls>
          <c:showLegendKey val="0"/>
          <c:showVal val="0"/>
          <c:showCatName val="0"/>
          <c:showSerName val="0"/>
          <c:showPercent val="0"/>
          <c:showBubbleSize val="0"/>
        </c:dLbls>
        <c:gapWidth val="79"/>
        <c:overlap val="100"/>
        <c:axId val="-2126751856"/>
        <c:axId val="-2127523360"/>
      </c:barChart>
      <c:catAx>
        <c:axId val="-2126751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en-US"/>
          </a:p>
        </c:txPr>
        <c:crossAx val="-2127523360"/>
        <c:crosses val="autoZero"/>
        <c:auto val="1"/>
        <c:lblAlgn val="ctr"/>
        <c:lblOffset val="100"/>
        <c:noMultiLvlLbl val="0"/>
      </c:catAx>
      <c:valAx>
        <c:axId val="-2127523360"/>
        <c:scaling>
          <c:orientation val="minMax"/>
          <c:min val="0.0"/>
        </c:scaling>
        <c:delete val="1"/>
        <c:axPos val="l"/>
        <c:title>
          <c:tx>
            <c:rich>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sz="1800" i="1" cap="none" dirty="0" smtClean="0">
                    <a:effectLst/>
                  </a:rPr>
                  <a:t>% prescribed pills taken</a:t>
                </a:r>
                <a:endParaRPr lang="en-US" cap="none" dirty="0">
                  <a:effectLst/>
                </a:endParaRPr>
              </a:p>
            </c:rich>
          </c:tx>
          <c:overlay val="0"/>
          <c:spPr>
            <a:noFill/>
            <a:ln>
              <a:noFill/>
            </a:ln>
            <a:effectLst/>
          </c:spPr>
          <c:txPr>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212675185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B31AA65-6682-204D-A64E-78FB82337288}" type="datetimeFigureOut">
              <a:rPr lang="en-US" smtClean="0"/>
              <a:t>10/23/17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EB46EF-E1C0-C44D-AC48-E2AE1A93A8F1}" type="slidenum">
              <a:rPr lang="en-US" smtClean="0"/>
              <a:t>‹#›</a:t>
            </a:fld>
            <a:endParaRPr lang="en-US"/>
          </a:p>
        </p:txBody>
      </p:sp>
    </p:spTree>
    <p:extLst>
      <p:ext uri="{BB962C8B-B14F-4D97-AF65-F5344CB8AC3E}">
        <p14:creationId xmlns:p14="http://schemas.microsoft.com/office/powerpoint/2010/main" val="630129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9CB7-4988-A94A-80F9-F360D3A3A0DC}" type="datetimeFigureOut">
              <a:rPr lang="en-US" smtClean="0"/>
              <a:t>10/23/17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4A5D-3367-1048-87FF-BA730818F982}" type="slidenum">
              <a:rPr lang="en-US" smtClean="0"/>
              <a:t>‹#›</a:t>
            </a:fld>
            <a:endParaRPr lang="en-US"/>
          </a:p>
        </p:txBody>
      </p:sp>
    </p:spTree>
    <p:extLst>
      <p:ext uri="{BB962C8B-B14F-4D97-AF65-F5344CB8AC3E}">
        <p14:creationId xmlns:p14="http://schemas.microsoft.com/office/powerpoint/2010/main" val="1710412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 each component separately. How do you use it?</a:t>
            </a:r>
            <a:endParaRPr lang="en-US" dirty="0"/>
          </a:p>
        </p:txBody>
      </p:sp>
      <p:sp>
        <p:nvSpPr>
          <p:cNvPr id="4" name="Slide Number Placeholder 3"/>
          <p:cNvSpPr>
            <a:spLocks noGrp="1"/>
          </p:cNvSpPr>
          <p:nvPr>
            <p:ph type="sldNum" sz="quarter" idx="10"/>
          </p:nvPr>
        </p:nvSpPr>
        <p:spPr/>
        <p:txBody>
          <a:bodyPr/>
          <a:lstStyle/>
          <a:p>
            <a:fld id="{9902DB30-27C9-452F-B2FB-5EDCF2DCBFA0}" type="slidenum">
              <a:rPr lang="en-US" smtClean="0"/>
              <a:t>1</a:t>
            </a:fld>
            <a:endParaRPr lang="en-US"/>
          </a:p>
        </p:txBody>
      </p:sp>
    </p:spTree>
    <p:extLst>
      <p:ext uri="{BB962C8B-B14F-4D97-AF65-F5344CB8AC3E}">
        <p14:creationId xmlns:p14="http://schemas.microsoft.com/office/powerpoint/2010/main" val="1944226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Amon</a:t>
            </a:r>
            <a:r>
              <a:rPr lang="en-US" baseline="0" dirty="0" smtClean="0"/>
              <a:t>g participants who are off study pills, about a quarter stopped pills per a safety reason per protocol, e.g. kidney stones….About 3/5, stopped pills either because of an AE unspecified in the protocol or due to personal choice. The last 5th is participants who withdrew consent.</a:t>
            </a:r>
          </a:p>
          <a:p>
            <a:endParaRPr lang="en-US" baseline="0" dirty="0" smtClean="0"/>
          </a:p>
          <a:p>
            <a:pPr marL="171450" indent="-171450">
              <a:buFont typeface="Wingdings" charset="2"/>
              <a:buChar char="Ø"/>
            </a:pPr>
            <a:r>
              <a:rPr lang="en-US" baseline="0" dirty="0" smtClean="0"/>
              <a:t>Need to minimize PINK reasons.</a:t>
            </a:r>
          </a:p>
          <a:p>
            <a:pPr marL="171450" indent="-171450">
              <a:buFont typeface="Wingdings" charset="2"/>
              <a:buChar char="Ø"/>
            </a:pPr>
            <a:endParaRPr lang="en-US" baseline="0" dirty="0" smtClean="0"/>
          </a:p>
          <a:p>
            <a:r>
              <a:rPr lang="en-US" sz="1200" kern="1200" dirty="0" smtClean="0">
                <a:solidFill>
                  <a:schemeClr val="tx1"/>
                </a:solidFill>
                <a:effectLst/>
                <a:latin typeface="+mn-lt"/>
                <a:ea typeface="+mn-ea"/>
                <a:cs typeface="+mn-cs"/>
              </a:rPr>
              <a:t>NOTE</a:t>
            </a:r>
            <a:r>
              <a:rPr lang="en-US" sz="1200" kern="1200" baseline="0" dirty="0" smtClean="0">
                <a:solidFill>
                  <a:schemeClr val="tx1"/>
                </a:solidFill>
                <a:effectLst/>
                <a:latin typeface="+mn-lt"/>
                <a:ea typeface="+mn-ea"/>
                <a:cs typeface="+mn-cs"/>
              </a:rPr>
              <a:t> TO SELF: </a:t>
            </a:r>
            <a:r>
              <a:rPr lang="en-US" sz="1200" kern="1200" dirty="0" smtClean="0">
                <a:solidFill>
                  <a:schemeClr val="tx1"/>
                </a:solidFill>
                <a:effectLst/>
                <a:latin typeface="+mn-lt"/>
                <a:ea typeface="+mn-ea"/>
                <a:cs typeface="+mn-cs"/>
              </a:rPr>
              <a:t>Any other reason. </a:t>
            </a:r>
          </a:p>
          <a:p>
            <a:pPr lvl="0"/>
            <a:r>
              <a:rPr lang="en-US" sz="1200" kern="1200" dirty="0" smtClean="0">
                <a:solidFill>
                  <a:schemeClr val="tx1"/>
                </a:solidFill>
                <a:effectLst/>
                <a:latin typeface="+mn-lt"/>
                <a:ea typeface="+mn-ea"/>
                <a:cs typeface="+mn-cs"/>
              </a:rPr>
              <a:t>N=4 Other</a:t>
            </a:r>
          </a:p>
          <a:p>
            <a:pPr lvl="0"/>
            <a:r>
              <a:rPr lang="en-US" sz="1200" kern="1200" dirty="0" smtClean="0">
                <a:solidFill>
                  <a:schemeClr val="tx1"/>
                </a:solidFill>
                <a:effectLst/>
                <a:latin typeface="+mn-lt"/>
                <a:ea typeface="+mn-ea"/>
                <a:cs typeface="+mn-cs"/>
              </a:rPr>
              <a:t>N=1 , participant with elevated urine calcium creatinine ratio at BAS visit; study pills stopped within 48 hours of randomization.</a:t>
            </a:r>
          </a:p>
          <a:p>
            <a:pPr lvl="0"/>
            <a:r>
              <a:rPr lang="en-US" sz="1200" kern="1200" dirty="0" smtClean="0">
                <a:solidFill>
                  <a:schemeClr val="tx1"/>
                </a:solidFill>
                <a:effectLst/>
                <a:latin typeface="+mn-lt"/>
                <a:ea typeface="+mn-ea"/>
                <a:cs typeface="+mn-cs"/>
              </a:rPr>
              <a:t>N=2, administratively withdrawn at the discontinued Tulane site.</a:t>
            </a:r>
          </a:p>
          <a:p>
            <a:pPr lvl="0"/>
            <a:r>
              <a:rPr lang="en-US" sz="1200" kern="1200" dirty="0" smtClean="0">
                <a:solidFill>
                  <a:schemeClr val="tx1"/>
                </a:solidFill>
                <a:effectLst/>
                <a:latin typeface="+mn-lt"/>
                <a:ea typeface="+mn-ea"/>
                <a:cs typeface="+mn-cs"/>
              </a:rPr>
              <a:t>N=1, lost to follow-up after site activities transferred from one location to another at the New York site.</a:t>
            </a:r>
          </a:p>
          <a:p>
            <a:r>
              <a:rPr lang="en-US" sz="1200" kern="1200" dirty="0" smtClean="0">
                <a:solidFill>
                  <a:schemeClr val="tx1"/>
                </a:solidFill>
                <a:effectLst/>
                <a:latin typeface="+mn-lt"/>
                <a:ea typeface="+mn-ea"/>
                <a:cs typeface="+mn-cs"/>
              </a:rPr>
              <a:t>N=3</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deaths are under “Other AE” – two were stopped prior to death, one was stopped as a result of death</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12</a:t>
            </a:fld>
            <a:endParaRPr lang="en-US"/>
          </a:p>
        </p:txBody>
      </p:sp>
    </p:spTree>
    <p:extLst>
      <p:ext uri="{BB962C8B-B14F-4D97-AF65-F5344CB8AC3E}">
        <p14:creationId xmlns:p14="http://schemas.microsoft.com/office/powerpoint/2010/main" val="1506795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smtClean="0"/>
              <a:t>Average </a:t>
            </a:r>
            <a:r>
              <a:rPr lang="en-US" sz="1300" dirty="0"/>
              <a:t>study pill adherence rate </a:t>
            </a:r>
            <a:r>
              <a:rPr lang="en-US" sz="1300" i="1" dirty="0"/>
              <a:t>among participants who had in-person visit and returned pill bottles</a:t>
            </a:r>
            <a:r>
              <a:rPr lang="en-US" sz="1300" i="1" dirty="0" smtClean="0"/>
              <a:t>, remains high, at about 93%.</a:t>
            </a:r>
            <a:r>
              <a:rPr lang="en-US" dirty="0" smtClean="0">
                <a:effectLst/>
              </a:rPr>
              <a:t> </a:t>
            </a:r>
            <a:r>
              <a:rPr lang="en-US" sz="1300" dirty="0"/>
              <a:t> </a:t>
            </a:r>
          </a:p>
          <a:p>
            <a:pPr defTabSz="966612">
              <a:defRPr/>
            </a:pPr>
            <a:r>
              <a:rPr lang="en-US" dirty="0" smtClean="0">
                <a:effectLst/>
              </a:rPr>
              <a:t>--</a:t>
            </a:r>
            <a:r>
              <a:rPr lang="en-US" baseline="0" dirty="0" smtClean="0">
                <a:effectLst/>
              </a:rPr>
              <a:t> [CLICK] At each visit, a small number of participants did not return their study pills, shown below. (These have been excluded from the analyses above). Importantly, for all visits, this metric has improved, meaning that fewer participants forget to bring their pill bottles at their visits.</a:t>
            </a:r>
            <a:endParaRPr lang="en-US" dirty="0" smtClean="0">
              <a:effectLst/>
            </a:endParaRPr>
          </a:p>
          <a:p>
            <a:pPr defTabSz="966612">
              <a:defRPr/>
            </a:pP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13</a:t>
            </a:fld>
            <a:endParaRPr lang="en-US"/>
          </a:p>
        </p:txBody>
      </p:sp>
    </p:spTree>
    <p:extLst>
      <p:ext uri="{BB962C8B-B14F-4D97-AF65-F5344CB8AC3E}">
        <p14:creationId xmlns:p14="http://schemas.microsoft.com/office/powerpoint/2010/main" val="2101738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addition to emphasis on “norms”  etc.… provides actionable information.</a:t>
            </a:r>
            <a:r>
              <a:rPr lang="en-US" dirty="0" smtClean="0"/>
              <a:t> </a:t>
            </a:r>
          </a:p>
        </p:txBody>
      </p:sp>
      <p:sp>
        <p:nvSpPr>
          <p:cNvPr id="4" name="Slide Number Placeholder 3"/>
          <p:cNvSpPr>
            <a:spLocks noGrp="1"/>
          </p:cNvSpPr>
          <p:nvPr>
            <p:ph type="sldNum" sz="quarter" idx="10"/>
          </p:nvPr>
        </p:nvSpPr>
        <p:spPr/>
        <p:txBody>
          <a:bodyPr/>
          <a:lstStyle/>
          <a:p>
            <a:fld id="{137A4A5D-3367-1048-87FF-BA730818F982}" type="slidenum">
              <a:rPr lang="en-US" smtClean="0"/>
              <a:t>14</a:t>
            </a:fld>
            <a:endParaRPr lang="en-US"/>
          </a:p>
        </p:txBody>
      </p:sp>
    </p:spTree>
    <p:extLst>
      <p:ext uri="{BB962C8B-B14F-4D97-AF65-F5344CB8AC3E}">
        <p14:creationId xmlns:p14="http://schemas.microsoft.com/office/powerpoint/2010/main" val="1670242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addition to emphasis on “norms”  etc.… provides actionable information.</a:t>
            </a:r>
            <a:r>
              <a:rPr lang="en-US" dirty="0" smtClean="0"/>
              <a:t> </a:t>
            </a:r>
          </a:p>
        </p:txBody>
      </p:sp>
      <p:sp>
        <p:nvSpPr>
          <p:cNvPr id="4" name="Slide Number Placeholder 3"/>
          <p:cNvSpPr>
            <a:spLocks noGrp="1"/>
          </p:cNvSpPr>
          <p:nvPr>
            <p:ph type="sldNum" sz="quarter" idx="10"/>
          </p:nvPr>
        </p:nvSpPr>
        <p:spPr/>
        <p:txBody>
          <a:bodyPr/>
          <a:lstStyle/>
          <a:p>
            <a:fld id="{137A4A5D-3367-1048-87FF-BA730818F982}" type="slidenum">
              <a:rPr lang="en-US" smtClean="0"/>
              <a:t>15</a:t>
            </a:fld>
            <a:endParaRPr lang="en-US"/>
          </a:p>
        </p:txBody>
      </p:sp>
    </p:spTree>
    <p:extLst>
      <p:ext uri="{BB962C8B-B14F-4D97-AF65-F5344CB8AC3E}">
        <p14:creationId xmlns:p14="http://schemas.microsoft.com/office/powerpoint/2010/main" val="566753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apply the</a:t>
            </a:r>
            <a:r>
              <a:rPr lang="en-US" baseline="0" dirty="0" smtClean="0"/>
              <a:t> protocol, you need participants and visits</a:t>
            </a:r>
            <a:endParaRPr lang="en-US" dirty="0" smtClean="0"/>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16</a:t>
            </a:fld>
            <a:endParaRPr lang="en-US"/>
          </a:p>
        </p:txBody>
      </p:sp>
    </p:spTree>
    <p:extLst>
      <p:ext uri="{BB962C8B-B14F-4D97-AF65-F5344CB8AC3E}">
        <p14:creationId xmlns:p14="http://schemas.microsoft.com/office/powerpoint/2010/main" val="1554064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addition to emphasis on “norms”  etc.… provides actionable information.</a:t>
            </a:r>
            <a:r>
              <a:rPr lang="en-US" dirty="0" smtClean="0"/>
              <a:t> </a:t>
            </a:r>
          </a:p>
        </p:txBody>
      </p:sp>
      <p:sp>
        <p:nvSpPr>
          <p:cNvPr id="4" name="Slide Number Placeholder 3"/>
          <p:cNvSpPr>
            <a:spLocks noGrp="1"/>
          </p:cNvSpPr>
          <p:nvPr>
            <p:ph type="sldNum" sz="quarter" idx="10"/>
          </p:nvPr>
        </p:nvSpPr>
        <p:spPr/>
        <p:txBody>
          <a:bodyPr/>
          <a:lstStyle/>
          <a:p>
            <a:fld id="{137A4A5D-3367-1048-87FF-BA730818F982}" type="slidenum">
              <a:rPr lang="en-US" smtClean="0"/>
              <a:t>18</a:t>
            </a:fld>
            <a:endParaRPr lang="en-US"/>
          </a:p>
        </p:txBody>
      </p:sp>
    </p:spTree>
    <p:extLst>
      <p:ext uri="{BB962C8B-B14F-4D97-AF65-F5344CB8AC3E}">
        <p14:creationId xmlns:p14="http://schemas.microsoft.com/office/powerpoint/2010/main" val="146709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apply the</a:t>
            </a:r>
            <a:r>
              <a:rPr lang="en-US" baseline="0" dirty="0" smtClean="0"/>
              <a:t> protocol, you need participants and visits</a:t>
            </a:r>
            <a:endParaRPr lang="en-US" dirty="0" smtClean="0"/>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2</a:t>
            </a:fld>
            <a:endParaRPr lang="en-US"/>
          </a:p>
        </p:txBody>
      </p:sp>
    </p:spTree>
    <p:extLst>
      <p:ext uri="{BB962C8B-B14F-4D97-AF65-F5344CB8AC3E}">
        <p14:creationId xmlns:p14="http://schemas.microsoft.com/office/powerpoint/2010/main" val="51732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Overall, D2d is doing well.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Emphasize that there is no such thing as drop-out, until the end of the study</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3</a:t>
            </a:fld>
            <a:endParaRPr lang="en-US"/>
          </a:p>
        </p:txBody>
      </p:sp>
    </p:spTree>
    <p:extLst>
      <p:ext uri="{BB962C8B-B14F-4D97-AF65-F5344CB8AC3E}">
        <p14:creationId xmlns:p14="http://schemas.microsoft.com/office/powerpoint/2010/main" val="178185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5</a:t>
            </a:fld>
            <a:endParaRPr lang="en-US"/>
          </a:p>
        </p:txBody>
      </p:sp>
    </p:spTree>
    <p:extLst>
      <p:ext uri="{BB962C8B-B14F-4D97-AF65-F5344CB8AC3E}">
        <p14:creationId xmlns:p14="http://schemas.microsoft.com/office/powerpoint/2010/main" val="1257929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Point</a:t>
            </a:r>
            <a:r>
              <a:rPr lang="en-US" baseline="0" dirty="0" smtClean="0"/>
              <a:t> 1: </a:t>
            </a:r>
            <a:r>
              <a:rPr lang="en-US" dirty="0" smtClean="0"/>
              <a:t>N to emphasize</a:t>
            </a:r>
            <a:r>
              <a:rPr lang="en-US" baseline="0" dirty="0" smtClean="0"/>
              <a:t> the all participants are equal. For example, this site may be HP with 12 participants, very good proportionately speaking but</a:t>
            </a:r>
            <a:r>
              <a:rPr lang="mr-IN" baseline="0" dirty="0" smtClean="0"/>
              <a:t>…</a:t>
            </a:r>
            <a:r>
              <a:rPr lang="en-US" baseline="0" dirty="0" smtClean="0"/>
              <a:t>the site still contributes the most. Sites with larger numbers contribute the most data but also the least data if </a:t>
            </a:r>
            <a:r>
              <a:rPr lang="en-US" baseline="0" dirty="0" err="1" smtClean="0"/>
              <a:t>particippnts</a:t>
            </a:r>
            <a:r>
              <a:rPr lang="en-US" baseline="0" dirty="0" smtClean="0"/>
              <a:t> are missing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Point</a:t>
            </a:r>
            <a:r>
              <a:rPr lang="en-US" baseline="0" dirty="0" smtClean="0"/>
              <a:t> 2: </a:t>
            </a:r>
            <a:r>
              <a:rPr lang="en-US" dirty="0" smtClean="0"/>
              <a:t>Report developed based on</a:t>
            </a:r>
            <a:r>
              <a:rPr lang="en-US" baseline="0" dirty="0" smtClean="0"/>
              <a:t> principles of behavioral economics: </a:t>
            </a:r>
            <a:r>
              <a:rPr lang="en-US" sz="1200" kern="1200" dirty="0" smtClean="0">
                <a:solidFill>
                  <a:schemeClr val="tx1"/>
                </a:solidFill>
                <a:effectLst/>
                <a:latin typeface="+mn-lt"/>
                <a:ea typeface="+mn-ea"/>
                <a:cs typeface="+mn-cs"/>
              </a:rPr>
              <a:t>People are influenced to change behavior by how they compare to their peers.</a:t>
            </a:r>
            <a:r>
              <a:rPr lang="en-US" sz="1200" kern="1200" baseline="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However, u</a:t>
            </a:r>
            <a:r>
              <a:rPr lang="en-US" sz="1200" kern="1200" dirty="0" smtClean="0">
                <a:solidFill>
                  <a:schemeClr val="tx1"/>
                </a:solidFill>
                <a:effectLst/>
                <a:latin typeface="+mn-lt"/>
                <a:ea typeface="+mn-ea"/>
                <a:cs typeface="+mn-cs"/>
              </a:rPr>
              <a:t>se of “social ranking” and “group competitiveness” approaches may produce unintended behaviors, including potential for demotivation. </a:t>
            </a:r>
          </a:p>
          <a:p>
            <a:r>
              <a:rPr lang="en-US" sz="1200" kern="1200" dirty="0" smtClean="0">
                <a:solidFill>
                  <a:schemeClr val="tx1"/>
                </a:solidFill>
                <a:effectLst/>
                <a:latin typeface="+mn-lt"/>
                <a:ea typeface="+mn-ea"/>
                <a:cs typeface="+mn-cs"/>
              </a:rPr>
              <a:t>Therefore, goals will be set not be too far removed from where the patient currently is, so that they are seen as attainable.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Sites are given grades for </a:t>
            </a:r>
            <a:r>
              <a:rPr lang="en-US" sz="1200" i="1" kern="1200" dirty="0" smtClean="0">
                <a:solidFill>
                  <a:schemeClr val="tx1"/>
                </a:solidFill>
                <a:effectLst/>
                <a:latin typeface="+mn-lt"/>
                <a:ea typeface="+mn-ea"/>
                <a:cs typeface="+mn-cs"/>
              </a:rPr>
              <a:t>their progress</a:t>
            </a:r>
            <a:r>
              <a:rPr lang="en-US" sz="1200" kern="1200" dirty="0" smtClean="0">
                <a:solidFill>
                  <a:schemeClr val="tx1"/>
                </a:solidFill>
                <a:effectLst/>
                <a:latin typeface="+mn-lt"/>
                <a:ea typeface="+mn-ea"/>
                <a:cs typeface="+mn-cs"/>
              </a:rPr>
              <a:t> (stars), </a:t>
            </a:r>
            <a:r>
              <a:rPr lang="en-US" sz="1200" i="1" kern="1200" dirty="0" smtClean="0">
                <a:solidFill>
                  <a:schemeClr val="tx1"/>
                </a:solidFill>
                <a:effectLst/>
                <a:latin typeface="+mn-lt"/>
                <a:ea typeface="+mn-ea"/>
                <a:cs typeface="+mn-cs"/>
              </a:rPr>
              <a:t>not for how they rank</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7</a:t>
            </a:fld>
            <a:endParaRPr lang="en-US"/>
          </a:p>
        </p:txBody>
      </p:sp>
    </p:spTree>
    <p:extLst>
      <p:ext uri="{BB962C8B-B14F-4D97-AF65-F5344CB8AC3E}">
        <p14:creationId xmlns:p14="http://schemas.microsoft.com/office/powerpoint/2010/main" val="1395190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addition to emphasis on “norms”  etc.… provides actionable information.</a:t>
            </a:r>
            <a:r>
              <a:rPr lang="en-US" dirty="0" smtClean="0"/>
              <a:t> </a:t>
            </a:r>
          </a:p>
        </p:txBody>
      </p:sp>
      <p:sp>
        <p:nvSpPr>
          <p:cNvPr id="4" name="Slide Number Placeholder 3"/>
          <p:cNvSpPr>
            <a:spLocks noGrp="1"/>
          </p:cNvSpPr>
          <p:nvPr>
            <p:ph type="sldNum" sz="quarter" idx="10"/>
          </p:nvPr>
        </p:nvSpPr>
        <p:spPr/>
        <p:txBody>
          <a:bodyPr/>
          <a:lstStyle/>
          <a:p>
            <a:fld id="{137A4A5D-3367-1048-87FF-BA730818F982}" type="slidenum">
              <a:rPr lang="en-US" smtClean="0"/>
              <a:t>8</a:t>
            </a:fld>
            <a:endParaRPr lang="en-US"/>
          </a:p>
        </p:txBody>
      </p:sp>
    </p:spTree>
    <p:extLst>
      <p:ext uri="{BB962C8B-B14F-4D97-AF65-F5344CB8AC3E}">
        <p14:creationId xmlns:p14="http://schemas.microsoft.com/office/powerpoint/2010/main" val="40060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addition to emphasis on “norms”  etc.… provides actionable information.</a:t>
            </a:r>
            <a:r>
              <a:rPr lang="en-US" dirty="0" smtClean="0"/>
              <a:t> </a:t>
            </a:r>
          </a:p>
        </p:txBody>
      </p:sp>
      <p:sp>
        <p:nvSpPr>
          <p:cNvPr id="4" name="Slide Number Placeholder 3"/>
          <p:cNvSpPr>
            <a:spLocks noGrp="1"/>
          </p:cNvSpPr>
          <p:nvPr>
            <p:ph type="sldNum" sz="quarter" idx="10"/>
          </p:nvPr>
        </p:nvSpPr>
        <p:spPr/>
        <p:txBody>
          <a:bodyPr/>
          <a:lstStyle/>
          <a:p>
            <a:fld id="{137A4A5D-3367-1048-87FF-BA730818F982}" type="slidenum">
              <a:rPr lang="en-US" smtClean="0"/>
              <a:t>9</a:t>
            </a:fld>
            <a:endParaRPr lang="en-US"/>
          </a:p>
        </p:txBody>
      </p:sp>
    </p:spTree>
    <p:extLst>
      <p:ext uri="{BB962C8B-B14F-4D97-AF65-F5344CB8AC3E}">
        <p14:creationId xmlns:p14="http://schemas.microsoft.com/office/powerpoint/2010/main" val="1101181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apply the</a:t>
            </a:r>
            <a:r>
              <a:rPr lang="en-US" baseline="0" dirty="0" smtClean="0"/>
              <a:t> protocol, you need participants and visits</a:t>
            </a:r>
            <a:endParaRPr lang="en-US" dirty="0" smtClean="0"/>
          </a:p>
          <a:p>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10</a:t>
            </a:fld>
            <a:endParaRPr lang="en-US"/>
          </a:p>
        </p:txBody>
      </p:sp>
    </p:spTree>
    <p:extLst>
      <p:ext uri="{BB962C8B-B14F-4D97-AF65-F5344CB8AC3E}">
        <p14:creationId xmlns:p14="http://schemas.microsoft.com/office/powerpoint/2010/main" val="53862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 adherence, ~</a:t>
            </a:r>
            <a:r>
              <a:rPr lang="en-US" baseline="0" dirty="0" smtClean="0"/>
              <a:t>6.4% are off study medication. Please note that this number includes about 2% of participants who are ”off study.” </a:t>
            </a:r>
          </a:p>
          <a:p>
            <a:endParaRPr lang="en-US" baseline="0" dirty="0" smtClean="0"/>
          </a:p>
          <a:p>
            <a:r>
              <a:rPr lang="en-US" baseline="0" dirty="0" smtClean="0"/>
              <a:t>NOTE TO SELF: the default in the analyses is that participants are ”on study pills.” That includes inactive participants who may or may not be taking the pills.</a:t>
            </a:r>
            <a:endParaRPr lang="en-US" dirty="0"/>
          </a:p>
        </p:txBody>
      </p:sp>
      <p:sp>
        <p:nvSpPr>
          <p:cNvPr id="4" name="Slide Number Placeholder 3"/>
          <p:cNvSpPr>
            <a:spLocks noGrp="1"/>
          </p:cNvSpPr>
          <p:nvPr>
            <p:ph type="sldNum" sz="quarter" idx="10"/>
          </p:nvPr>
        </p:nvSpPr>
        <p:spPr/>
        <p:txBody>
          <a:bodyPr/>
          <a:lstStyle/>
          <a:p>
            <a:fld id="{137A4A5D-3367-1048-87FF-BA730818F982}" type="slidenum">
              <a:rPr lang="en-US" smtClean="0"/>
              <a:t>11</a:t>
            </a:fld>
            <a:endParaRPr lang="en-US"/>
          </a:p>
        </p:txBody>
      </p:sp>
    </p:spTree>
    <p:extLst>
      <p:ext uri="{BB962C8B-B14F-4D97-AF65-F5344CB8AC3E}">
        <p14:creationId xmlns:p14="http://schemas.microsoft.com/office/powerpoint/2010/main" val="661907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768743" cy="276999"/>
          </a:xfrm>
          <a:prstGeom prst="rect">
            <a:avLst/>
          </a:prstGeom>
        </p:spPr>
        <p:txBody>
          <a:bodyPr wrap="square">
            <a:spAutoFit/>
          </a:bodyPr>
          <a:lstStyle/>
          <a:p>
            <a:r>
              <a:rPr lang="en-US" sz="1200" b="0" dirty="0" smtClean="0">
                <a:solidFill>
                  <a:schemeClr val="bg1"/>
                </a:solidFill>
              </a:rPr>
              <a:t>Coordinating Center | Division of Endocrinology | Tufts Medical Center | d2dstudy.org</a:t>
            </a:r>
            <a:r>
              <a:rPr lang="en-US" sz="1200" b="0" baseline="0" dirty="0" smtClean="0">
                <a:solidFill>
                  <a:schemeClr val="bg1"/>
                </a:solidFill>
              </a:rPr>
              <a:t> | d2d@tuftsmedicalcenter.org</a:t>
            </a:r>
            <a:endParaRPr lang="en-US" sz="1200" b="0" dirty="0">
              <a:solidFill>
                <a:schemeClr val="bg1"/>
              </a:solidFill>
            </a:endParaRPr>
          </a:p>
        </p:txBody>
      </p:sp>
    </p:spTree>
    <p:extLst>
      <p:ext uri="{BB962C8B-B14F-4D97-AF65-F5344CB8AC3E}">
        <p14:creationId xmlns:p14="http://schemas.microsoft.com/office/powerpoint/2010/main" val="10805631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4400" b="0">
                <a:solidFill>
                  <a:srgbClr val="FFFFFF"/>
                </a:solidFill>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1" name="Straight Connector 10"/>
          <p:cNvCxnSpPr/>
          <p:nvPr userDrawn="1"/>
        </p:nvCxnSpPr>
        <p:spPr>
          <a:xfrm>
            <a:off x="1097280" y="5881307"/>
            <a:ext cx="1011326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791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normAutofit/>
          </a:bodyPr>
          <a:lstStyle>
            <a:lvl1pPr>
              <a:defRPr sz="44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7311971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2" name="Rectangle 21"/>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15470360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21" name="Rectangle 20"/>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768743" cy="276999"/>
          </a:xfrm>
          <a:prstGeom prst="rect">
            <a:avLst/>
          </a:prstGeom>
        </p:spPr>
        <p:txBody>
          <a:bodyPr wrap="square">
            <a:spAutoFit/>
          </a:bodyPr>
          <a:lstStyle/>
          <a:p>
            <a:r>
              <a:rPr lang="en-US" sz="1200" b="0" dirty="0" smtClean="0">
                <a:solidFill>
                  <a:schemeClr val="bg1"/>
                </a:solidFill>
              </a:rPr>
              <a:t>Coordinating Center | Division of Endocrinology | Tufts Medical Center | d2dstudy.org</a:t>
            </a:r>
            <a:r>
              <a:rPr lang="en-US" sz="1200" b="0" baseline="0" dirty="0" smtClean="0">
                <a:solidFill>
                  <a:schemeClr val="bg1"/>
                </a:solidFill>
              </a:rPr>
              <a:t> | d2d@tuftsmedicalcenter.org</a:t>
            </a:r>
            <a:endParaRPr lang="en-US" sz="1200" b="0" dirty="0">
              <a:solidFill>
                <a:schemeClr val="bg1"/>
              </a:solidFill>
            </a:endParaRPr>
          </a:p>
        </p:txBody>
      </p:sp>
    </p:spTree>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39665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4400" b="0">
                <a:solidFill>
                  <a:schemeClr val="tx1">
                    <a:lumMod val="85000"/>
                    <a:lumOff val="1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476643" cy="276999"/>
          </a:xfrm>
          <a:prstGeom prst="rect">
            <a:avLst/>
          </a:prstGeom>
        </p:spPr>
        <p:txBody>
          <a:bodyPr wrap="square">
            <a:spAutoFit/>
          </a:bodyPr>
          <a:lstStyle/>
          <a:p>
            <a:r>
              <a:rPr lang="en-US" sz="1200" smtClean="0">
                <a:solidFill>
                  <a:schemeClr val="bg1"/>
                </a:solidFill>
              </a:rPr>
              <a:t>Coordinating Center | Division of Endocrinology | Tufts Medical Center | d2dstudy.org</a:t>
            </a:r>
            <a:r>
              <a:rPr lang="en-US" sz="1200" baseline="0" smtClean="0">
                <a:solidFill>
                  <a:schemeClr val="bg1"/>
                </a:solidFill>
              </a:rPr>
              <a:t> | d2d@tuftsmedicalcenter.org</a:t>
            </a:r>
            <a:endParaRPr lang="en-US" sz="1200" dirty="0">
              <a:solidFill>
                <a:schemeClr val="bg1"/>
              </a:solidFill>
            </a:endParaRPr>
          </a:p>
        </p:txBody>
      </p:sp>
    </p:spTree>
    <p:extLst>
      <p:ext uri="{BB962C8B-B14F-4D97-AF65-F5344CB8AC3E}">
        <p14:creationId xmlns:p14="http://schemas.microsoft.com/office/powerpoint/2010/main" val="3121667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968439"/>
          </a:xfrm>
        </p:spPr>
        <p:txBody>
          <a:bodyPr>
            <a:normAutofit/>
          </a:bodyPr>
          <a:lstStyle>
            <a:lvl1pPr>
              <a:defRPr sz="4400"/>
            </a:lvl1pPr>
          </a:lstStyle>
          <a:p>
            <a:r>
              <a:rPr lang="en-US" dirty="0" smtClean="0"/>
              <a:t>Click to edit Master title style</a:t>
            </a:r>
            <a:endParaRPr lang="en-US" dirty="0"/>
          </a:p>
        </p:txBody>
      </p:sp>
      <p:sp>
        <p:nvSpPr>
          <p:cNvPr id="3" name="Content Placeholder 2"/>
          <p:cNvSpPr>
            <a:spLocks noGrp="1"/>
          </p:cNvSpPr>
          <p:nvPr>
            <p:ph sz="half" idx="1"/>
          </p:nvPr>
        </p:nvSpPr>
        <p:spPr>
          <a:xfrm>
            <a:off x="1097280" y="1475239"/>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475240"/>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52183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968757"/>
          </a:xfrm>
        </p:spPr>
        <p:txBody>
          <a:bodyPr>
            <a:normAutofit/>
          </a:bodyPr>
          <a:lstStyle>
            <a:lvl1pPr>
              <a:defRPr sz="4400"/>
            </a:lvl1pPr>
          </a:lstStyle>
          <a:p>
            <a:r>
              <a:rPr lang="en-US" smtClean="0"/>
              <a:t>Click to edit Master title style</a:t>
            </a:r>
            <a:endParaRPr lang="en-US" dirty="0"/>
          </a:p>
        </p:txBody>
      </p:sp>
      <p:sp>
        <p:nvSpPr>
          <p:cNvPr id="3" name="Text Placeholder 2"/>
          <p:cNvSpPr>
            <a:spLocks noGrp="1"/>
          </p:cNvSpPr>
          <p:nvPr>
            <p:ph type="body" idx="1"/>
          </p:nvPr>
        </p:nvSpPr>
        <p:spPr>
          <a:xfrm>
            <a:off x="109728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097280" y="2214194"/>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214193"/>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Slide Number Placeholder 6"/>
          <p:cNvSpPr>
            <a:spLocks noGrp="1"/>
          </p:cNvSpPr>
          <p:nvPr>
            <p:ph type="sldNum" sz="quarter" idx="10"/>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599498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74306"/>
          </a:xfrm>
        </p:spPr>
        <p:txBody>
          <a:bodyPr>
            <a:normAutofit/>
          </a:bodyPr>
          <a:lstStyle>
            <a:lvl1pPr>
              <a:defRPr sz="4400"/>
            </a:lvl1pPr>
          </a:lstStyle>
          <a:p>
            <a:r>
              <a:rPr lang="en-US" dirty="0" smtClean="0"/>
              <a:t>Click to edit Master title style</a:t>
            </a:r>
            <a:endParaRPr lang="en-US" dirty="0"/>
          </a:p>
        </p:txBody>
      </p:sp>
      <p:sp>
        <p:nvSpPr>
          <p:cNvPr id="9"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1708758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8"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0" name="Rectangle 19"/>
          <p:cNvSpPr/>
          <p:nvPr userDrawn="1"/>
        </p:nvSpPr>
        <p:spPr>
          <a:xfrm>
            <a:off x="727557" y="6572053"/>
            <a:ext cx="74385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 d2d@tuftsmedicalcenter.org </a:t>
            </a:r>
            <a:endParaRPr lang="en-US" sz="1200" dirty="0">
              <a:solidFill>
                <a:schemeClr val="bg1"/>
              </a:solidFill>
            </a:endParaRPr>
          </a:p>
        </p:txBody>
      </p:sp>
    </p:spTree>
    <p:extLst>
      <p:ext uri="{BB962C8B-B14F-4D97-AF65-F5344CB8AC3E}">
        <p14:creationId xmlns:p14="http://schemas.microsoft.com/office/powerpoint/2010/main" val="178051814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37952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79525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7435" y="594358"/>
            <a:ext cx="3200400" cy="2286000"/>
          </a:xfrm>
        </p:spPr>
        <p:txBody>
          <a:bodyPr anchor="b">
            <a:normAutofit/>
          </a:bodyPr>
          <a:lstStyle>
            <a:lvl1pPr>
              <a:defRPr sz="3600" b="0">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972232" y="594358"/>
            <a:ext cx="7780214" cy="571084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97435" y="2926079"/>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2" name="Straight Connector 11"/>
          <p:cNvCxnSpPr/>
          <p:nvPr userDrawn="1"/>
        </p:nvCxnSpPr>
        <p:spPr>
          <a:xfrm>
            <a:off x="297435" y="2896560"/>
            <a:ext cx="32004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Tree>
    <p:extLst>
      <p:ext uri="{BB962C8B-B14F-4D97-AF65-F5344CB8AC3E}">
        <p14:creationId xmlns:p14="http://schemas.microsoft.com/office/powerpoint/2010/main" val="213127529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9" name="Rectangle 8"/>
          <p:cNvSpPr/>
          <p:nvPr/>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97280" y="1482291"/>
            <a:ext cx="10058400" cy="4386803"/>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p:nvCxnSpPr>
        <p:spPr>
          <a:xfrm>
            <a:off x="1188720" y="129717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13" name="Rectangle 12"/>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660779348"/>
      </p:ext>
    </p:extLst>
  </p:cSld>
  <p:clrMap bg1="lt1" tx1="dk1" bg2="lt2" tx2="dk2" accent1="accent1" accent2="accent2" accent3="accent3" accent4="accent4" accent5="accent5" accent6="accent6" hlink="hlink" folHlink="folHlink"/>
  <p:sldLayoutIdLst>
    <p:sldLayoutId id="2147483686" r:id="rId1"/>
    <p:sldLayoutId id="2147483697"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chart" Target="../charts/char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chart" Target="../charts/char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png"/><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png"/><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Protocol Fidelity</a:t>
            </a:r>
            <a:endParaRPr lang="en-US" dirty="0"/>
          </a:p>
        </p:txBody>
      </p:sp>
      <p:sp>
        <p:nvSpPr>
          <p:cNvPr id="3" name="Subtitle 2"/>
          <p:cNvSpPr>
            <a:spLocks noGrp="1"/>
          </p:cNvSpPr>
          <p:nvPr>
            <p:ph type="subTitle" idx="1"/>
          </p:nvPr>
        </p:nvSpPr>
        <p:spPr/>
        <p:txBody>
          <a:bodyPr>
            <a:normAutofit/>
          </a:bodyPr>
          <a:lstStyle/>
          <a:p>
            <a:r>
              <a:rPr lang="en-US" sz="2300" dirty="0" smtClean="0"/>
              <a:t>Focus on </a:t>
            </a:r>
            <a:r>
              <a:rPr lang="en-US" sz="2300" b="1" i="1" dirty="0" smtClean="0">
                <a:solidFill>
                  <a:schemeClr val="accent2"/>
                </a:solidFill>
              </a:rPr>
              <a:t>performance metrics</a:t>
            </a:r>
          </a:p>
        </p:txBody>
      </p:sp>
    </p:spTree>
    <p:extLst>
      <p:ext uri="{BB962C8B-B14F-4D97-AF65-F5344CB8AC3E}">
        <p14:creationId xmlns:p14="http://schemas.microsoft.com/office/powerpoint/2010/main" val="117792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Adherence to study pills</a:t>
            </a:r>
            <a:endParaRPr lang="en-US" dirty="0"/>
          </a:p>
        </p:txBody>
      </p:sp>
      <p:sp>
        <p:nvSpPr>
          <p:cNvPr id="6" name="Subtitle 5"/>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68750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2"/>
                </a:solidFill>
              </a:rPr>
              <a:t>Adherence to study pills, overall</a:t>
            </a:r>
            <a:endParaRPr lang="en-US" dirty="0"/>
          </a:p>
        </p:txBody>
      </p:sp>
      <p:graphicFrame>
        <p:nvGraphicFramePr>
          <p:cNvPr id="8" name="Content Placeholder 6"/>
          <p:cNvGraphicFramePr>
            <a:graphicFrameLocks noGrp="1" noChangeAspect="1"/>
          </p:cNvGraphicFramePr>
          <p:nvPr>
            <p:ph sz="quarter" idx="4"/>
            <p:extLst/>
          </p:nvPr>
        </p:nvGraphicFramePr>
        <p:xfrm>
          <a:off x="664706" y="1350092"/>
          <a:ext cx="5802907"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idx="1"/>
          </p:nvPr>
        </p:nvSpPr>
        <p:spPr/>
        <p:txBody>
          <a:bodyPr/>
          <a:lstStyle/>
          <a:p>
            <a:endParaRPr lang="en-US"/>
          </a:p>
        </p:txBody>
      </p:sp>
      <p:sp>
        <p:nvSpPr>
          <p:cNvPr id="6" name="TextBox 5"/>
          <p:cNvSpPr txBox="1"/>
          <p:nvPr/>
        </p:nvSpPr>
        <p:spPr>
          <a:xfrm>
            <a:off x="6620013" y="2293947"/>
            <a:ext cx="2463027" cy="646331"/>
          </a:xfrm>
          <a:prstGeom prst="rect">
            <a:avLst/>
          </a:prstGeom>
          <a:noFill/>
        </p:spPr>
        <p:txBody>
          <a:bodyPr wrap="square" rtlCol="0">
            <a:spAutoFit/>
          </a:bodyPr>
          <a:lstStyle/>
          <a:p>
            <a:r>
              <a:rPr lang="en-US" b="1" smtClean="0">
                <a:solidFill>
                  <a:schemeClr val="tx1">
                    <a:lumMod val="50000"/>
                    <a:lumOff val="50000"/>
                  </a:schemeClr>
                </a:solidFill>
              </a:rPr>
              <a:t>Includes </a:t>
            </a:r>
            <a:r>
              <a:rPr lang="en-US" b="1" dirty="0" smtClean="0">
                <a:solidFill>
                  <a:schemeClr val="tx1">
                    <a:lumMod val="50000"/>
                    <a:lumOff val="50000"/>
                  </a:schemeClr>
                </a:solidFill>
              </a:rPr>
              <a:t>1.9% of cohort </a:t>
            </a:r>
            <a:r>
              <a:rPr lang="en-US" b="1" smtClean="0">
                <a:solidFill>
                  <a:schemeClr val="tx1">
                    <a:lumMod val="50000"/>
                    <a:lumOff val="50000"/>
                  </a:schemeClr>
                </a:solidFill>
              </a:rPr>
              <a:t>that is “off </a:t>
            </a:r>
            <a:r>
              <a:rPr lang="en-US" b="1" dirty="0" smtClean="0">
                <a:solidFill>
                  <a:schemeClr val="tx1">
                    <a:lumMod val="50000"/>
                    <a:lumOff val="50000"/>
                  </a:schemeClr>
                </a:solidFill>
              </a:rPr>
              <a:t>study”</a:t>
            </a:r>
            <a:endParaRPr lang="en-US" b="1" dirty="0">
              <a:solidFill>
                <a:schemeClr val="tx1">
                  <a:lumMod val="50000"/>
                  <a:lumOff val="50000"/>
                </a:schemeClr>
              </a:solidFill>
            </a:endParaRPr>
          </a:p>
        </p:txBody>
      </p:sp>
      <p:cxnSp>
        <p:nvCxnSpPr>
          <p:cNvPr id="5" name="Straight Connector 4"/>
          <p:cNvCxnSpPr/>
          <p:nvPr/>
        </p:nvCxnSpPr>
        <p:spPr>
          <a:xfrm>
            <a:off x="6467613" y="2293947"/>
            <a:ext cx="0" cy="7162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453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199046" cy="968757"/>
          </a:xfrm>
        </p:spPr>
        <p:txBody>
          <a:bodyPr>
            <a:normAutofit/>
          </a:bodyPr>
          <a:lstStyle/>
          <a:p>
            <a:r>
              <a:rPr lang="en-US" dirty="0" smtClean="0">
                <a:solidFill>
                  <a:schemeClr val="accent2"/>
                </a:solidFill>
              </a:rPr>
              <a:t>Reasons for being off </a:t>
            </a:r>
            <a:r>
              <a:rPr lang="en-US" dirty="0">
                <a:solidFill>
                  <a:schemeClr val="accent2"/>
                </a:solidFill>
              </a:rPr>
              <a:t>study </a:t>
            </a:r>
            <a:r>
              <a:rPr lang="en-US" dirty="0" smtClean="0">
                <a:solidFill>
                  <a:schemeClr val="accent2"/>
                </a:solidFill>
              </a:rPr>
              <a:t>pills</a:t>
            </a:r>
            <a:endParaRPr lang="en-US" dirty="0"/>
          </a:p>
        </p:txBody>
      </p:sp>
      <p:graphicFrame>
        <p:nvGraphicFramePr>
          <p:cNvPr id="13" name="Content Placeholder 6"/>
          <p:cNvGraphicFramePr>
            <a:graphicFrameLocks noGrp="1"/>
          </p:cNvGraphicFramePr>
          <p:nvPr>
            <p:ph sz="half" idx="2"/>
            <p:extLst/>
          </p:nvPr>
        </p:nvGraphicFramePr>
        <p:xfrm>
          <a:off x="889000" y="1860331"/>
          <a:ext cx="10515599" cy="4531061"/>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p:cNvSpPr/>
          <p:nvPr/>
        </p:nvSpPr>
        <p:spPr>
          <a:xfrm>
            <a:off x="2612572" y="5262466"/>
            <a:ext cx="2388636" cy="6904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74295" y="4665306"/>
            <a:ext cx="2105607" cy="5971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76859" y="2465916"/>
            <a:ext cx="2901055" cy="1569660"/>
          </a:xfrm>
          <a:prstGeom prst="rect">
            <a:avLst/>
          </a:prstGeom>
          <a:noFill/>
        </p:spPr>
        <p:txBody>
          <a:bodyPr wrap="square" rtlCol="0">
            <a:spAutoFit/>
          </a:bodyPr>
          <a:lstStyle/>
          <a:p>
            <a:r>
              <a:rPr lang="en-US" sz="2400" dirty="0" smtClean="0">
                <a:solidFill>
                  <a:schemeClr val="accent2"/>
                </a:solidFill>
              </a:rPr>
              <a:t>Participants can re-start study pills (unless stopped for DSMP safety reason)</a:t>
            </a:r>
            <a:endParaRPr lang="en-US" sz="2400" dirty="0">
              <a:solidFill>
                <a:schemeClr val="accent2"/>
              </a:solidFill>
            </a:endParaRPr>
          </a:p>
        </p:txBody>
      </p:sp>
    </p:spTree>
    <p:extLst>
      <p:ext uri="{BB962C8B-B14F-4D97-AF65-F5344CB8AC3E}">
        <p14:creationId xmlns:p14="http://schemas.microsoft.com/office/powerpoint/2010/main" val="93385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blinds(horizontal)">
                                      <p:cBhvr>
                                        <p:cTn id="7" dur="500"/>
                                        <p:tgtEl>
                                          <p:spTgt spid="13">
                                            <p:graphicEl>
                                              <a:chart seriesIdx="-3" categoryIdx="-3" bldStep="gridLegend"/>
                                            </p:graphic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graphicEl>
                                              <a:chart seriesIdx="0" categoryIdx="0" bldStep="ptInSeries"/>
                                            </p:graphicEl>
                                          </p:spTgt>
                                        </p:tgtEl>
                                        <p:attrNameLst>
                                          <p:attrName>style.visibility</p:attrName>
                                        </p:attrNameLst>
                                      </p:cBhvr>
                                      <p:to>
                                        <p:strVal val="visible"/>
                                      </p:to>
                                    </p:set>
                                    <p:animEffect transition="in" filter="blinds(horizontal)">
                                      <p:cBhvr>
                                        <p:cTn id="10" dur="500"/>
                                        <p:tgtEl>
                                          <p:spTgt spid="13">
                                            <p:graphicEl>
                                              <a:chart seriesIdx="0" categoryIdx="0" bldStep="ptInSeries"/>
                                            </p:graphic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
                                            <p:graphicEl>
                                              <a:chart seriesIdx="0" categoryIdx="1" bldStep="ptInSeries"/>
                                            </p:graphicEl>
                                          </p:spTgt>
                                        </p:tgtEl>
                                        <p:attrNameLst>
                                          <p:attrName>style.visibility</p:attrName>
                                        </p:attrNameLst>
                                      </p:cBhvr>
                                      <p:to>
                                        <p:strVal val="visible"/>
                                      </p:to>
                                    </p:set>
                                    <p:animEffect transition="in" filter="blinds(horizontal)">
                                      <p:cBhvr>
                                        <p:cTn id="13" dur="500"/>
                                        <p:tgtEl>
                                          <p:spTgt spid="13">
                                            <p:graphicEl>
                                              <a:chart seriesIdx="0" categoryIdx="1" bldStep="ptInSeries"/>
                                            </p:graphic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
                                            <p:graphicEl>
                                              <a:chart seriesIdx="0" categoryIdx="2" bldStep="ptInSeries"/>
                                            </p:graphicEl>
                                          </p:spTgt>
                                        </p:tgtEl>
                                        <p:attrNameLst>
                                          <p:attrName>style.visibility</p:attrName>
                                        </p:attrNameLst>
                                      </p:cBhvr>
                                      <p:to>
                                        <p:strVal val="visible"/>
                                      </p:to>
                                    </p:set>
                                    <p:animEffect transition="in" filter="blinds(horizontal)">
                                      <p:cBhvr>
                                        <p:cTn id="16" dur="500"/>
                                        <p:tgtEl>
                                          <p:spTgt spid="13">
                                            <p:graphicEl>
                                              <a:chart seriesIdx="0" categoryIdx="2" bldStep="ptInSeries"/>
                                            </p:graphic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3">
                                            <p:graphicEl>
                                              <a:chart seriesIdx="0" categoryIdx="3" bldStep="ptInSeries"/>
                                            </p:graphicEl>
                                          </p:spTgt>
                                        </p:tgtEl>
                                        <p:attrNameLst>
                                          <p:attrName>style.visibility</p:attrName>
                                        </p:attrNameLst>
                                      </p:cBhvr>
                                      <p:to>
                                        <p:strVal val="visible"/>
                                      </p:to>
                                    </p:set>
                                    <p:animEffect transition="in" filter="blinds(horizontal)">
                                      <p:cBhvr>
                                        <p:cTn id="19" dur="500"/>
                                        <p:tgtEl>
                                          <p:spTgt spid="13">
                                            <p:graphicEl>
                                              <a:chart seriesIdx="0" categoryIdx="3" bldStep="ptInSeries"/>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3">
                                            <p:graphicEl>
                                              <a:chart seriesIdx="0" categoryIdx="4" bldStep="ptInSeries"/>
                                            </p:graphicEl>
                                          </p:spTgt>
                                        </p:tgtEl>
                                        <p:attrNameLst>
                                          <p:attrName>style.visibility</p:attrName>
                                        </p:attrNameLst>
                                      </p:cBhvr>
                                      <p:to>
                                        <p:strVal val="visible"/>
                                      </p:to>
                                    </p:set>
                                    <p:animEffect transition="in" filter="blinds(horizontal)">
                                      <p:cBhvr>
                                        <p:cTn id="24" dur="500"/>
                                        <p:tgtEl>
                                          <p:spTgt spid="13">
                                            <p:graphicEl>
                                              <a:chart seriesIdx="0" categoryIdx="4" bldStep="ptInSeries"/>
                                            </p:graphic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3">
                                            <p:graphicEl>
                                              <a:chart seriesIdx="0" categoryIdx="5" bldStep="ptInSeries"/>
                                            </p:graphicEl>
                                          </p:spTgt>
                                        </p:tgtEl>
                                        <p:attrNameLst>
                                          <p:attrName>style.visibility</p:attrName>
                                        </p:attrNameLst>
                                      </p:cBhvr>
                                      <p:to>
                                        <p:strVal val="visible"/>
                                      </p:to>
                                    </p:set>
                                    <p:animEffect transition="in" filter="blinds(horizontal)">
                                      <p:cBhvr>
                                        <p:cTn id="27" dur="500"/>
                                        <p:tgtEl>
                                          <p:spTgt spid="13">
                                            <p:graphicEl>
                                              <a:chart seriesIdx="0" categoryIdx="5" bldStep="ptInSeries"/>
                                            </p:graphic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3">
                                            <p:graphicEl>
                                              <a:chart seriesIdx="0" categoryIdx="6" bldStep="ptInSeries"/>
                                            </p:graphicEl>
                                          </p:spTgt>
                                        </p:tgtEl>
                                        <p:attrNameLst>
                                          <p:attrName>style.visibility</p:attrName>
                                        </p:attrNameLst>
                                      </p:cBhvr>
                                      <p:to>
                                        <p:strVal val="visible"/>
                                      </p:to>
                                    </p:set>
                                    <p:animEffect transition="in" filter="blinds(horizontal)">
                                      <p:cBhvr>
                                        <p:cTn id="30" dur="500"/>
                                        <p:tgtEl>
                                          <p:spTgt spid="13">
                                            <p:graphicEl>
                                              <a:chart seriesIdx="0" categoryIdx="6" bldStep="ptInSeries"/>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3">
                                            <p:graphicEl>
                                              <a:chart seriesIdx="0" categoryIdx="7" bldStep="ptInSeries"/>
                                            </p:graphicEl>
                                          </p:spTgt>
                                        </p:tgtEl>
                                        <p:attrNameLst>
                                          <p:attrName>style.visibility</p:attrName>
                                        </p:attrNameLst>
                                      </p:cBhvr>
                                      <p:to>
                                        <p:strVal val="visible"/>
                                      </p:to>
                                    </p:set>
                                    <p:animEffect transition="in" filter="blinds(horizontal)">
                                      <p:cBhvr>
                                        <p:cTn id="35" dur="500"/>
                                        <p:tgtEl>
                                          <p:spTgt spid="13">
                                            <p:graphicEl>
                                              <a:chart seriesIdx="0" categoryIdx="7" bldStep="ptInSeries"/>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linds(horizontal)">
                                      <p:cBhvr>
                                        <p:cTn id="40" dur="500"/>
                                        <p:tgtEl>
                                          <p:spTgt spid="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blinds(horizontal)">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blinds(horizontal)">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Chart bld="seriesEl"/>
        </p:bldSub>
      </p:bldGraphic>
      <p:bldP spid="4" grpId="0" animBg="1"/>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a:buFont typeface="Wingdings" charset="2"/>
              <a:buChar char="ü"/>
            </a:pPr>
            <a:r>
              <a:rPr lang="en-US" dirty="0" smtClean="0"/>
              <a:t>Adherence to study pills, by visit</a:t>
            </a:r>
            <a:endParaRPr lang="en-US" dirty="0"/>
          </a:p>
        </p:txBody>
      </p:sp>
      <p:graphicFrame>
        <p:nvGraphicFramePr>
          <p:cNvPr id="4" name="Content Placeholder 3"/>
          <p:cNvGraphicFramePr>
            <a:graphicFrameLocks noGrp="1" noChangeAspect="1"/>
          </p:cNvGraphicFramePr>
          <p:nvPr>
            <p:ph idx="1"/>
            <p:extLst/>
          </p:nvPr>
        </p:nvGraphicFramePr>
        <p:xfrm>
          <a:off x="2007050" y="1791408"/>
          <a:ext cx="8513305" cy="356616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252855" y="1338560"/>
            <a:ext cx="10021697" cy="369332"/>
          </a:xfrm>
          <a:prstGeom prst="rect">
            <a:avLst/>
          </a:prstGeom>
        </p:spPr>
        <p:txBody>
          <a:bodyPr wrap="square">
            <a:spAutoFit/>
          </a:bodyPr>
          <a:lstStyle/>
          <a:p>
            <a:pPr lvl="0" algn="ctr" defTabSz="914400">
              <a:defRPr/>
            </a:pPr>
            <a:r>
              <a:rPr lang="en-US" dirty="0" smtClean="0">
                <a:latin typeface="+mj-lt"/>
              </a:rPr>
              <a:t>Average adherence among </a:t>
            </a:r>
            <a:r>
              <a:rPr lang="en-US" dirty="0">
                <a:latin typeface="+mj-lt"/>
              </a:rPr>
              <a:t>participants who had in-person visit </a:t>
            </a:r>
            <a:r>
              <a:rPr lang="en-US" u="sng" dirty="0">
                <a:latin typeface="+mj-lt"/>
              </a:rPr>
              <a:t>and</a:t>
            </a:r>
            <a:r>
              <a:rPr lang="en-US" dirty="0">
                <a:latin typeface="+mj-lt"/>
              </a:rPr>
              <a:t> returned pill </a:t>
            </a:r>
            <a:r>
              <a:rPr lang="en-US" dirty="0" smtClean="0">
                <a:latin typeface="+mj-lt"/>
              </a:rPr>
              <a:t>bottles</a:t>
            </a:r>
            <a:endParaRPr lang="en-US" dirty="0">
              <a:latin typeface="+mj-lt"/>
            </a:endParaRPr>
          </a:p>
        </p:txBody>
      </p:sp>
      <p:sp>
        <p:nvSpPr>
          <p:cNvPr id="6" name="Rectangle 5"/>
          <p:cNvSpPr/>
          <p:nvPr/>
        </p:nvSpPr>
        <p:spPr>
          <a:xfrm>
            <a:off x="0" y="5441084"/>
            <a:ext cx="255395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 did not return </a:t>
            </a:r>
            <a:r>
              <a:rPr lang="en-US" sz="1600" dirty="0">
                <a:solidFill>
                  <a:srgbClr val="0070C0"/>
                </a:solidFill>
                <a:latin typeface="+mj-lt"/>
              </a:rPr>
              <a:t>pill </a:t>
            </a:r>
            <a:r>
              <a:rPr lang="en-US" sz="1600" dirty="0" smtClean="0">
                <a:solidFill>
                  <a:srgbClr val="0070C0"/>
                </a:solidFill>
                <a:latin typeface="+mj-lt"/>
              </a:rPr>
              <a:t>bottles</a:t>
            </a:r>
          </a:p>
        </p:txBody>
      </p:sp>
      <p:sp>
        <p:nvSpPr>
          <p:cNvPr id="7" name="Rectangle 6"/>
          <p:cNvSpPr/>
          <p:nvPr/>
        </p:nvSpPr>
        <p:spPr>
          <a:xfrm>
            <a:off x="2627526"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1.8%</a:t>
            </a:r>
            <a:endParaRPr lang="en-US" sz="1600" dirty="0">
              <a:solidFill>
                <a:srgbClr val="0070C0"/>
              </a:solidFill>
              <a:latin typeface="+mj-lt"/>
            </a:endParaRPr>
          </a:p>
        </p:txBody>
      </p:sp>
      <p:sp>
        <p:nvSpPr>
          <p:cNvPr id="8" name="Rectangle 7"/>
          <p:cNvSpPr/>
          <p:nvPr/>
        </p:nvSpPr>
        <p:spPr>
          <a:xfrm>
            <a:off x="3692221"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2.1%</a:t>
            </a:r>
            <a:endParaRPr lang="en-US" sz="1600" dirty="0">
              <a:solidFill>
                <a:srgbClr val="0070C0"/>
              </a:solidFill>
              <a:latin typeface="+mj-lt"/>
            </a:endParaRPr>
          </a:p>
        </p:txBody>
      </p:sp>
      <p:sp>
        <p:nvSpPr>
          <p:cNvPr id="9" name="Rectangle 8"/>
          <p:cNvSpPr/>
          <p:nvPr/>
        </p:nvSpPr>
        <p:spPr>
          <a:xfrm>
            <a:off x="4830489"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1.6%</a:t>
            </a:r>
            <a:endParaRPr lang="en-US" sz="1600" dirty="0">
              <a:solidFill>
                <a:srgbClr val="0070C0"/>
              </a:solidFill>
              <a:latin typeface="+mj-lt"/>
            </a:endParaRPr>
          </a:p>
        </p:txBody>
      </p:sp>
      <p:sp>
        <p:nvSpPr>
          <p:cNvPr id="10" name="Rectangle 9"/>
          <p:cNvSpPr/>
          <p:nvPr/>
        </p:nvSpPr>
        <p:spPr>
          <a:xfrm>
            <a:off x="5968757"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2.6%</a:t>
            </a:r>
            <a:endParaRPr lang="en-US" sz="1600" dirty="0">
              <a:solidFill>
                <a:srgbClr val="0070C0"/>
              </a:solidFill>
              <a:latin typeface="+mj-lt"/>
            </a:endParaRPr>
          </a:p>
        </p:txBody>
      </p:sp>
      <p:sp>
        <p:nvSpPr>
          <p:cNvPr id="11" name="Rectangle 10"/>
          <p:cNvSpPr/>
          <p:nvPr/>
        </p:nvSpPr>
        <p:spPr>
          <a:xfrm>
            <a:off x="7107025"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1.4%</a:t>
            </a:r>
            <a:endParaRPr lang="en-US" sz="1600" dirty="0">
              <a:solidFill>
                <a:srgbClr val="0070C0"/>
              </a:solidFill>
              <a:latin typeface="+mj-lt"/>
            </a:endParaRPr>
          </a:p>
        </p:txBody>
      </p:sp>
      <p:sp>
        <p:nvSpPr>
          <p:cNvPr id="18" name="TextBox 17"/>
          <p:cNvSpPr txBox="1"/>
          <p:nvPr/>
        </p:nvSpPr>
        <p:spPr>
          <a:xfrm>
            <a:off x="11676018" y="101938"/>
            <a:ext cx="300082" cy="369332"/>
          </a:xfrm>
          <a:prstGeom prst="rect">
            <a:avLst/>
          </a:prstGeom>
          <a:noFill/>
        </p:spPr>
        <p:txBody>
          <a:bodyPr wrap="none" rtlCol="0">
            <a:spAutoFit/>
          </a:bodyPr>
          <a:lstStyle/>
          <a:p>
            <a:r>
              <a:rPr lang="en-US" dirty="0" smtClean="0"/>
              <a:t>*</a:t>
            </a:r>
            <a:endParaRPr lang="en-US" dirty="0"/>
          </a:p>
        </p:txBody>
      </p:sp>
      <p:sp>
        <p:nvSpPr>
          <p:cNvPr id="12" name="Rectangle 11"/>
          <p:cNvSpPr/>
          <p:nvPr/>
        </p:nvSpPr>
        <p:spPr>
          <a:xfrm>
            <a:off x="8245293" y="5441084"/>
            <a:ext cx="842263" cy="338554"/>
          </a:xfrm>
          <a:prstGeom prst="rect">
            <a:avLst/>
          </a:prstGeom>
          <a:solidFill>
            <a:schemeClr val="bg2"/>
          </a:solidFill>
        </p:spPr>
        <p:txBody>
          <a:bodyPr wrap="square">
            <a:spAutoFit/>
          </a:bodyPr>
          <a:lstStyle/>
          <a:p>
            <a:pPr lvl="0" algn="ctr" defTabSz="914400">
              <a:defRPr/>
            </a:pPr>
            <a:r>
              <a:rPr lang="en-US" sz="1600" dirty="0" smtClean="0">
                <a:solidFill>
                  <a:srgbClr val="0070C0"/>
                </a:solidFill>
                <a:latin typeface="+mj-lt"/>
              </a:rPr>
              <a:t>2.8%</a:t>
            </a:r>
            <a:endParaRPr lang="en-US" sz="1600" dirty="0">
              <a:solidFill>
                <a:srgbClr val="0070C0"/>
              </a:solidFill>
              <a:latin typeface="+mj-lt"/>
            </a:endParaRPr>
          </a:p>
        </p:txBody>
      </p:sp>
    </p:spTree>
    <p:extLst>
      <p:ext uri="{BB962C8B-B14F-4D97-AF65-F5344CB8AC3E}">
        <p14:creationId xmlns:p14="http://schemas.microsoft.com/office/powerpoint/2010/main" val="95395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12" name="Rectangle 11"/>
          <p:cNvSpPr/>
          <p:nvPr/>
        </p:nvSpPr>
        <p:spPr>
          <a:xfrm>
            <a:off x="0" y="1399591"/>
            <a:ext cx="12192000" cy="2330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87769"/>
            <a:ext cx="12192000" cy="3376541"/>
          </a:xfrm>
          <a:prstGeom prst="rect">
            <a:avLst/>
          </a:prstGeom>
        </p:spPr>
      </p:pic>
      <p:sp>
        <p:nvSpPr>
          <p:cNvPr id="7" name="TextBox 6"/>
          <p:cNvSpPr txBox="1"/>
          <p:nvPr/>
        </p:nvSpPr>
        <p:spPr>
          <a:xfrm>
            <a:off x="439838" y="5649504"/>
            <a:ext cx="6770508" cy="369332"/>
          </a:xfrm>
          <a:prstGeom prst="rect">
            <a:avLst/>
          </a:prstGeom>
          <a:solidFill>
            <a:schemeClr val="accent1">
              <a:lumMod val="20000"/>
              <a:lumOff val="80000"/>
            </a:schemeClr>
          </a:solidFill>
        </p:spPr>
        <p:txBody>
          <a:bodyPr wrap="none" rtlCol="0">
            <a:spAutoFit/>
          </a:bodyPr>
          <a:lstStyle/>
          <a:p>
            <a:r>
              <a:rPr lang="en-US" dirty="0" smtClean="0"/>
              <a:t>A participant from X site is as good as a participant from any other site</a:t>
            </a:r>
            <a:endParaRPr lang="en-US" dirty="0"/>
          </a:p>
        </p:txBody>
      </p:sp>
      <p:sp>
        <p:nvSpPr>
          <p:cNvPr id="8" name="Oval 7"/>
          <p:cNvSpPr/>
          <p:nvPr/>
        </p:nvSpPr>
        <p:spPr>
          <a:xfrm>
            <a:off x="298580" y="3211951"/>
            <a:ext cx="632619" cy="371004"/>
          </a:xfrm>
          <a:prstGeom prst="ellipse">
            <a:avLst/>
          </a:prstGeom>
          <a:solidFill>
            <a:schemeClr val="accent1">
              <a:lumMod val="20000"/>
              <a:lumOff val="8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0566307" y="2253220"/>
            <a:ext cx="1028218" cy="4051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3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12" name="Rectangle 11"/>
          <p:cNvSpPr/>
          <p:nvPr/>
        </p:nvSpPr>
        <p:spPr>
          <a:xfrm>
            <a:off x="0" y="1399591"/>
            <a:ext cx="12192000" cy="2330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07183"/>
            <a:ext cx="12192000" cy="4297968"/>
          </a:xfrm>
          <a:prstGeom prst="rect">
            <a:avLst/>
          </a:prstGeom>
        </p:spPr>
      </p:pic>
      <p:sp>
        <p:nvSpPr>
          <p:cNvPr id="3" name="TextBox 2"/>
          <p:cNvSpPr txBox="1"/>
          <p:nvPr/>
        </p:nvSpPr>
        <p:spPr>
          <a:xfrm>
            <a:off x="5598368" y="5463949"/>
            <a:ext cx="5673012" cy="830997"/>
          </a:xfrm>
          <a:prstGeom prst="rect">
            <a:avLst/>
          </a:prstGeom>
          <a:noFill/>
        </p:spPr>
        <p:txBody>
          <a:bodyPr wrap="square" rtlCol="0">
            <a:spAutoFit/>
          </a:bodyPr>
          <a:lstStyle/>
          <a:p>
            <a:r>
              <a:rPr lang="en-US" sz="2400" dirty="0" smtClean="0">
                <a:solidFill>
                  <a:schemeClr val="accent2"/>
                </a:solidFill>
              </a:rPr>
              <a:t>Participants can re-start study pills (unless stopped for DSMP safety reason)</a:t>
            </a:r>
            <a:endParaRPr lang="en-US" sz="2400" dirty="0">
              <a:solidFill>
                <a:schemeClr val="accent2"/>
              </a:solidFill>
            </a:endParaRPr>
          </a:p>
        </p:txBody>
      </p:sp>
      <p:sp>
        <p:nvSpPr>
          <p:cNvPr id="11" name="TextBox 10"/>
          <p:cNvSpPr txBox="1"/>
          <p:nvPr/>
        </p:nvSpPr>
        <p:spPr>
          <a:xfrm>
            <a:off x="5598368" y="4292733"/>
            <a:ext cx="5113175" cy="461665"/>
          </a:xfrm>
          <a:prstGeom prst="rect">
            <a:avLst/>
          </a:prstGeom>
          <a:noFill/>
        </p:spPr>
        <p:txBody>
          <a:bodyPr wrap="square" rtlCol="0">
            <a:spAutoFit/>
          </a:bodyPr>
          <a:lstStyle/>
          <a:p>
            <a:r>
              <a:rPr lang="en-US" sz="2400" dirty="0" smtClean="0">
                <a:solidFill>
                  <a:schemeClr val="accent2"/>
                </a:solidFill>
              </a:rPr>
              <a:t>Remind them when confirming the visit</a:t>
            </a:r>
            <a:endParaRPr lang="en-US" sz="2400" dirty="0">
              <a:solidFill>
                <a:schemeClr val="accent2"/>
              </a:solidFill>
            </a:endParaRPr>
          </a:p>
        </p:txBody>
      </p:sp>
      <p:sp>
        <p:nvSpPr>
          <p:cNvPr id="13" name="TextBox 12"/>
          <p:cNvSpPr txBox="1"/>
          <p:nvPr/>
        </p:nvSpPr>
        <p:spPr>
          <a:xfrm>
            <a:off x="5598368" y="4863019"/>
            <a:ext cx="6195526" cy="461665"/>
          </a:xfrm>
          <a:prstGeom prst="rect">
            <a:avLst/>
          </a:prstGeom>
          <a:noFill/>
        </p:spPr>
        <p:txBody>
          <a:bodyPr wrap="square" rtlCol="0">
            <a:spAutoFit/>
          </a:bodyPr>
          <a:lstStyle/>
          <a:p>
            <a:r>
              <a:rPr lang="en-US" sz="2400" dirty="0" smtClean="0">
                <a:solidFill>
                  <a:schemeClr val="accent2"/>
                </a:solidFill>
              </a:rPr>
              <a:t>Give them self-addressed envelope to return</a:t>
            </a:r>
            <a:endParaRPr lang="en-US" sz="2400" dirty="0">
              <a:solidFill>
                <a:schemeClr val="accent2"/>
              </a:solidFill>
            </a:endParaRPr>
          </a:p>
        </p:txBody>
      </p:sp>
      <p:sp>
        <p:nvSpPr>
          <p:cNvPr id="14" name="Oval 13"/>
          <p:cNvSpPr/>
          <p:nvPr/>
        </p:nvSpPr>
        <p:spPr>
          <a:xfrm>
            <a:off x="1459628" y="4551841"/>
            <a:ext cx="1918053" cy="3111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a:endCxn id="14" idx="6"/>
          </p:cNvCxnSpPr>
          <p:nvPr/>
        </p:nvCxnSpPr>
        <p:spPr>
          <a:xfrm flipH="1" flipV="1">
            <a:off x="3377681" y="4707430"/>
            <a:ext cx="1847462" cy="27492"/>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865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Adherence to study procedures</a:t>
            </a:r>
            <a:endParaRPr lang="en-US" dirty="0"/>
          </a:p>
        </p:txBody>
      </p:sp>
      <p:sp>
        <p:nvSpPr>
          <p:cNvPr id="6" name="Subtitle 5"/>
          <p:cNvSpPr>
            <a:spLocks noGrp="1"/>
          </p:cNvSpPr>
          <p:nvPr>
            <p:ph type="subTitle" idx="1"/>
          </p:nvPr>
        </p:nvSpPr>
        <p:spPr/>
        <p:txBody>
          <a:bodyPr>
            <a:normAutofit/>
          </a:bodyPr>
          <a:lstStyle/>
          <a:p>
            <a:r>
              <a:rPr lang="en-US" sz="2800" b="1" dirty="0" smtClean="0">
                <a:solidFill>
                  <a:schemeClr val="accent2"/>
                </a:solidFill>
              </a:rPr>
              <a:t>&gt; Minimize use of metformin (other diabetes meds)</a:t>
            </a:r>
            <a:endParaRPr lang="en-US" sz="2800" b="1" dirty="0">
              <a:solidFill>
                <a:schemeClr val="accent2"/>
              </a:solidFill>
            </a:endParaRPr>
          </a:p>
        </p:txBody>
      </p:sp>
    </p:spTree>
    <p:extLst>
      <p:ext uri="{BB962C8B-B14F-4D97-AF65-F5344CB8AC3E}">
        <p14:creationId xmlns:p14="http://schemas.microsoft.com/office/powerpoint/2010/main" val="1009244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Is protocol fidelity important?</a:t>
            </a:r>
            <a:endParaRPr lang="en-US" dirty="0"/>
          </a:p>
        </p:txBody>
      </p:sp>
      <p:sp>
        <p:nvSpPr>
          <p:cNvPr id="6" name="Text Placeholder 5"/>
          <p:cNvSpPr>
            <a:spLocks noGrp="1"/>
          </p:cNvSpPr>
          <p:nvPr>
            <p:ph type="body" idx="1"/>
          </p:nvPr>
        </p:nvSpPr>
        <p:spPr/>
        <p:txBody>
          <a:bodyPr/>
          <a:lstStyle/>
          <a:p>
            <a:r>
              <a:rPr lang="en-US" cap="none" dirty="0" smtClean="0"/>
              <a:t>YES: it is our obligation to the ~2,423 participants</a:t>
            </a:r>
            <a:endParaRPr lang="en-US" cap="none" dirty="0"/>
          </a:p>
        </p:txBody>
      </p:sp>
      <p:sp>
        <p:nvSpPr>
          <p:cNvPr id="8" name="Text Placeholder 7"/>
          <p:cNvSpPr>
            <a:spLocks noGrp="1"/>
          </p:cNvSpPr>
          <p:nvPr>
            <p:ph type="body" sz="quarter" idx="3"/>
          </p:nvPr>
        </p:nvSpPr>
        <p:spPr/>
        <p:txBody>
          <a:bodyPr>
            <a:normAutofit/>
          </a:bodyPr>
          <a:lstStyle/>
          <a:p>
            <a:r>
              <a:rPr lang="en-US" dirty="0" smtClean="0"/>
              <a:t>YES: T</a:t>
            </a:r>
            <a:r>
              <a:rPr lang="en-US" cap="none" dirty="0" smtClean="0"/>
              <a:t>o maximize the power. </a:t>
            </a:r>
            <a:r>
              <a:rPr lang="en-US" cap="none" dirty="0"/>
              <a:t> </a:t>
            </a:r>
            <a:r>
              <a:rPr lang="en-US" cap="none" dirty="0" smtClean="0"/>
              <a:t>             Statistical significance may be missed</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056" y="2436743"/>
            <a:ext cx="5537624" cy="3446594"/>
          </a:xfrm>
          <a:prstGeom prst="rect">
            <a:avLst/>
          </a:prstGeom>
        </p:spPr>
      </p:pic>
      <p:sp>
        <p:nvSpPr>
          <p:cNvPr id="11" name="Oval 10"/>
          <p:cNvSpPr/>
          <p:nvPr/>
        </p:nvSpPr>
        <p:spPr>
          <a:xfrm>
            <a:off x="6274609" y="2589708"/>
            <a:ext cx="1675456" cy="5225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36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linds(horizontal)">
                                      <p:cBhvr>
                                        <p:cTn id="12" dur="500"/>
                                        <p:tgtEl>
                                          <p:spTgt spid="8">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grpId="1"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12" name="Rectangle 11"/>
          <p:cNvSpPr/>
          <p:nvPr/>
        </p:nvSpPr>
        <p:spPr>
          <a:xfrm>
            <a:off x="0" y="1399591"/>
            <a:ext cx="12192000" cy="2330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60040"/>
            <a:ext cx="12192000" cy="3540848"/>
          </a:xfrm>
          <a:prstGeom prst="rect">
            <a:avLst/>
          </a:prstGeom>
        </p:spPr>
      </p:pic>
    </p:spTree>
    <p:extLst>
      <p:ext uri="{BB962C8B-B14F-4D97-AF65-F5344CB8AC3E}">
        <p14:creationId xmlns:p14="http://schemas.microsoft.com/office/powerpoint/2010/main" val="2503949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Retention of Participants</a:t>
            </a:r>
            <a:endParaRPr lang="en-US" dirty="0"/>
          </a:p>
        </p:txBody>
      </p:sp>
      <p:sp>
        <p:nvSpPr>
          <p:cNvPr id="6" name="Subtitle 5"/>
          <p:cNvSpPr>
            <a:spLocks noGrp="1"/>
          </p:cNvSpPr>
          <p:nvPr>
            <p:ph type="subTitle" idx="1"/>
          </p:nvPr>
        </p:nvSpPr>
        <p:spPr/>
        <p:txBody>
          <a:bodyPr>
            <a:normAutofit/>
          </a:bodyPr>
          <a:lstStyle/>
          <a:p>
            <a:r>
              <a:rPr lang="en-US" sz="2800" b="1" dirty="0" smtClean="0">
                <a:solidFill>
                  <a:schemeClr val="accent2"/>
                </a:solidFill>
              </a:rPr>
              <a:t>&gt; Minimize “</a:t>
            </a:r>
            <a:r>
              <a:rPr lang="en-US" sz="2800" b="1" dirty="0" err="1" smtClean="0">
                <a:solidFill>
                  <a:schemeClr val="accent2"/>
                </a:solidFill>
              </a:rPr>
              <a:t>inactives</a:t>
            </a:r>
            <a:r>
              <a:rPr lang="en-US" sz="2800" b="1" dirty="0" smtClean="0">
                <a:solidFill>
                  <a:schemeClr val="accent2"/>
                </a:solidFill>
              </a:rPr>
              <a:t>” and missed visits</a:t>
            </a:r>
            <a:endParaRPr lang="en-US" sz="2800" b="1" dirty="0">
              <a:solidFill>
                <a:schemeClr val="accent2"/>
              </a:solidFill>
            </a:endParaRPr>
          </a:p>
        </p:txBody>
      </p:sp>
    </p:spTree>
    <p:extLst>
      <p:ext uri="{BB962C8B-B14F-4D97-AF65-F5344CB8AC3E}">
        <p14:creationId xmlns:p14="http://schemas.microsoft.com/office/powerpoint/2010/main" val="7990215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Retention</a:t>
            </a:r>
            <a:endParaRPr lang="en-US" sz="2800" dirty="0"/>
          </a:p>
        </p:txBody>
      </p:sp>
      <p:sp>
        <p:nvSpPr>
          <p:cNvPr id="4" name="Text Placeholder 3"/>
          <p:cNvSpPr>
            <a:spLocks noGrp="1"/>
          </p:cNvSpPr>
          <p:nvPr>
            <p:ph type="body" sz="half" idx="2"/>
          </p:nvPr>
        </p:nvSpPr>
        <p:spPr/>
        <p:txBody>
          <a:bodyPr>
            <a:normAutofit/>
          </a:bodyPr>
          <a:lstStyle/>
          <a:p>
            <a:r>
              <a:rPr lang="en-US" sz="2800" dirty="0" smtClean="0"/>
              <a:t>Inactive Participants</a:t>
            </a:r>
            <a:endParaRPr lang="en-US" sz="2800" dirty="0"/>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848032020"/>
              </p:ext>
            </p:extLst>
          </p:nvPr>
        </p:nvGraphicFramePr>
        <p:xfrm>
          <a:off x="3971925" y="593725"/>
          <a:ext cx="7780338" cy="57118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041254" y="6457376"/>
            <a:ext cx="8038034" cy="307777"/>
          </a:xfrm>
          <a:prstGeom prst="rect">
            <a:avLst/>
          </a:prstGeom>
          <a:noFill/>
        </p:spPr>
        <p:txBody>
          <a:bodyPr wrap="none" rtlCol="0">
            <a:spAutoFit/>
          </a:bodyPr>
          <a:lstStyle/>
          <a:p>
            <a:r>
              <a:rPr lang="en-US" sz="1400" dirty="0" smtClean="0"/>
              <a:t>Off study includes: withdrawn (n=40), deaths (n=3), lost to follow-up (n=1), administrative withdrawals (n=2)</a:t>
            </a:r>
            <a:endParaRPr lang="en-US" sz="1400" dirty="0"/>
          </a:p>
        </p:txBody>
      </p:sp>
    </p:spTree>
    <p:extLst>
      <p:ext uri="{BB962C8B-B14F-4D97-AF65-F5344CB8AC3E}">
        <p14:creationId xmlns:p14="http://schemas.microsoft.com/office/powerpoint/2010/main" val="142768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blinds(horizontal)">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graphicEl>
                                              <a:chart seriesIdx="-4" categoryIdx="0" bldStep="category"/>
                                            </p:graphicEl>
                                          </p:spTgt>
                                        </p:tgtEl>
                                        <p:attrNameLst>
                                          <p:attrName>style.visibility</p:attrName>
                                        </p:attrNameLst>
                                      </p:cBhvr>
                                      <p:to>
                                        <p:strVal val="visible"/>
                                      </p:to>
                                    </p:set>
                                    <p:animEffect transition="in" filter="blinds(horizontal)">
                                      <p:cBhvr>
                                        <p:cTn id="12" dur="500"/>
                                        <p:tgtEl>
                                          <p:spTgt spid="5">
                                            <p:graphicEl>
                                              <a:chart seriesIdx="-4" categoryIdx="0" bldStep="category"/>
                                            </p:graphic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graphicEl>
                                              <a:chart seriesIdx="-4" categoryIdx="1" bldStep="category"/>
                                            </p:graphicEl>
                                          </p:spTgt>
                                        </p:tgtEl>
                                        <p:attrNameLst>
                                          <p:attrName>style.visibility</p:attrName>
                                        </p:attrNameLst>
                                      </p:cBhvr>
                                      <p:to>
                                        <p:strVal val="visible"/>
                                      </p:to>
                                    </p:set>
                                    <p:animEffect transition="in" filter="blinds(horizontal)">
                                      <p:cBhvr>
                                        <p:cTn id="15" dur="500"/>
                                        <p:tgtEl>
                                          <p:spTgt spid="5">
                                            <p:graphicEl>
                                              <a:chart seriesIdx="-4" categoryIdx="1" bldStep="category"/>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graphicEl>
                                              <a:chart seriesIdx="-4" categoryIdx="2" bldStep="category"/>
                                            </p:graphicEl>
                                          </p:spTgt>
                                        </p:tgtEl>
                                        <p:attrNameLst>
                                          <p:attrName>style.visibility</p:attrName>
                                        </p:attrNameLst>
                                      </p:cBhvr>
                                      <p:to>
                                        <p:strVal val="visible"/>
                                      </p:to>
                                    </p:set>
                                    <p:animEffect transition="in" filter="blinds(horizontal)">
                                      <p:cBhvr>
                                        <p:cTn id="20" dur="500"/>
                                        <p:tgtEl>
                                          <p:spTgt spid="5">
                                            <p:graphicEl>
                                              <a:chart seriesIdx="-4" categoryIdx="2"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Retention</a:t>
            </a:r>
            <a:endParaRPr lang="en-US" sz="2800" dirty="0"/>
          </a:p>
        </p:txBody>
      </p:sp>
      <p:sp>
        <p:nvSpPr>
          <p:cNvPr id="4" name="Text Placeholder 3"/>
          <p:cNvSpPr>
            <a:spLocks noGrp="1"/>
          </p:cNvSpPr>
          <p:nvPr>
            <p:ph type="body" sz="half" idx="2"/>
          </p:nvPr>
        </p:nvSpPr>
        <p:spPr/>
        <p:txBody>
          <a:bodyPr>
            <a:normAutofit/>
          </a:bodyPr>
          <a:lstStyle/>
          <a:p>
            <a:r>
              <a:rPr lang="en-US" sz="2800" dirty="0" smtClean="0"/>
              <a:t>Missed Visits</a:t>
            </a:r>
            <a:endParaRPr lang="en-US" sz="2800"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503601599"/>
              </p:ext>
            </p:extLst>
          </p:nvPr>
        </p:nvGraphicFramePr>
        <p:xfrm>
          <a:off x="3971925" y="1327759"/>
          <a:ext cx="7780338" cy="43890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1409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4000" dirty="0" smtClean="0"/>
              <a:t>Site-specific data</a:t>
            </a:r>
            <a:endParaRPr lang="en-US" sz="4000"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27910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2" name="Rectangle 1"/>
          <p:cNvSpPr/>
          <p:nvPr/>
        </p:nvSpPr>
        <p:spPr>
          <a:xfrm>
            <a:off x="0" y="1354238"/>
            <a:ext cx="12192000" cy="4826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850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10" name="TextBox 9"/>
          <p:cNvSpPr txBox="1"/>
          <p:nvPr/>
        </p:nvSpPr>
        <p:spPr>
          <a:xfrm>
            <a:off x="439838" y="5649504"/>
            <a:ext cx="6770508" cy="369332"/>
          </a:xfrm>
          <a:prstGeom prst="rect">
            <a:avLst/>
          </a:prstGeom>
          <a:solidFill>
            <a:schemeClr val="accent1">
              <a:lumMod val="20000"/>
              <a:lumOff val="80000"/>
            </a:schemeClr>
          </a:solidFill>
        </p:spPr>
        <p:txBody>
          <a:bodyPr wrap="none" rtlCol="0">
            <a:spAutoFit/>
          </a:bodyPr>
          <a:lstStyle/>
          <a:p>
            <a:r>
              <a:rPr lang="en-US" dirty="0" smtClean="0"/>
              <a:t>A participant from X site is as good as a participant from any other site</a:t>
            </a:r>
            <a:endParaRPr lang="en-US" dirty="0"/>
          </a:p>
        </p:txBody>
      </p:sp>
      <p:sp>
        <p:nvSpPr>
          <p:cNvPr id="11" name="Oval 10"/>
          <p:cNvSpPr/>
          <p:nvPr/>
        </p:nvSpPr>
        <p:spPr>
          <a:xfrm>
            <a:off x="439838" y="2928395"/>
            <a:ext cx="497711" cy="405114"/>
          </a:xfrm>
          <a:prstGeom prst="ellipse">
            <a:avLst/>
          </a:prstGeom>
          <a:solidFill>
            <a:schemeClr val="accent1">
              <a:lumMod val="20000"/>
              <a:lumOff val="8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0696936" y="1367742"/>
            <a:ext cx="1028218" cy="4051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Elbow Connector 15"/>
          <p:cNvCxnSpPr>
            <a:endCxn id="10" idx="1"/>
          </p:cNvCxnSpPr>
          <p:nvPr/>
        </p:nvCxnSpPr>
        <p:spPr>
          <a:xfrm rot="5400000">
            <a:off x="-905421" y="4482561"/>
            <a:ext cx="2696868" cy="6350"/>
          </a:xfrm>
          <a:prstGeom prst="bentConnector4">
            <a:avLst>
              <a:gd name="adj1" fmla="val 46576"/>
              <a:gd name="adj2" fmla="val 3700000"/>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334463" y="2012003"/>
            <a:ext cx="5523073" cy="646331"/>
          </a:xfrm>
          <a:prstGeom prst="rect">
            <a:avLst/>
          </a:prstGeom>
          <a:noFill/>
          <a:ln>
            <a:solidFill>
              <a:schemeClr val="accent1"/>
            </a:solidFill>
          </a:ln>
        </p:spPr>
        <p:txBody>
          <a:bodyPr wrap="square" rtlCol="0">
            <a:spAutoFit/>
          </a:bodyPr>
          <a:lstStyle/>
          <a:p>
            <a:r>
              <a:rPr lang="en-US" dirty="0" smtClean="0"/>
              <a:t>Principles of behavioral economics:</a:t>
            </a:r>
          </a:p>
          <a:p>
            <a:r>
              <a:rPr lang="en-US" dirty="0"/>
              <a:t>	</a:t>
            </a:r>
            <a:r>
              <a:rPr lang="en-US" dirty="0" smtClean="0"/>
              <a:t>Relative social ranking  and group competitiveness</a:t>
            </a:r>
            <a:endParaRPr lang="en-US" dirty="0"/>
          </a:p>
        </p:txBody>
      </p:sp>
      <p:cxnSp>
        <p:nvCxnSpPr>
          <p:cNvPr id="21" name="Straight Connector 20"/>
          <p:cNvCxnSpPr/>
          <p:nvPr/>
        </p:nvCxnSpPr>
        <p:spPr>
          <a:xfrm flipH="1">
            <a:off x="8857536" y="1629568"/>
            <a:ext cx="1839400" cy="76487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390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linds(horizontal)">
                                      <p:cBhvr>
                                        <p:cTn id="21" dur="500"/>
                                        <p:tgtEl>
                                          <p:spTgt spid="2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linds(horizont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30464"/>
            <a:ext cx="12192000" cy="2616679"/>
          </a:xfrm>
          <a:prstGeom prst="rect">
            <a:avLst/>
          </a:prstGeom>
        </p:spPr>
      </p:pic>
      <p:sp>
        <p:nvSpPr>
          <p:cNvPr id="12" name="Rectangle 11"/>
          <p:cNvSpPr/>
          <p:nvPr/>
        </p:nvSpPr>
        <p:spPr>
          <a:xfrm>
            <a:off x="0" y="1399591"/>
            <a:ext cx="12192000" cy="2330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1263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316668"/>
          </a:xfrm>
          <a:prstGeom prst="rect">
            <a:avLst/>
          </a:prstGeom>
        </p:spPr>
      </p:pic>
      <p:sp>
        <p:nvSpPr>
          <p:cNvPr id="12" name="Rectangle 11"/>
          <p:cNvSpPr/>
          <p:nvPr/>
        </p:nvSpPr>
        <p:spPr>
          <a:xfrm>
            <a:off x="0" y="1399591"/>
            <a:ext cx="12192000" cy="2330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55294"/>
            <a:ext cx="12192000" cy="2949522"/>
          </a:xfrm>
          <a:prstGeom prst="rect">
            <a:avLst/>
          </a:prstGeom>
        </p:spPr>
      </p:pic>
      <p:sp>
        <p:nvSpPr>
          <p:cNvPr id="5" name="Rectangle 4"/>
          <p:cNvSpPr/>
          <p:nvPr/>
        </p:nvSpPr>
        <p:spPr>
          <a:xfrm>
            <a:off x="4976734" y="209862"/>
            <a:ext cx="1858781" cy="659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354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6320</TotalTime>
  <Words>744</Words>
  <Application>Microsoft Macintosh PowerPoint</Application>
  <PresentationFormat>Widescreen</PresentationFormat>
  <Paragraphs>109</Paragraphs>
  <Slides>18</Slides>
  <Notes>15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Calibri Light</vt:lpstr>
      <vt:lpstr>Mangal</vt:lpstr>
      <vt:lpstr>Wingdings</vt:lpstr>
      <vt:lpstr>Retrospect</vt:lpstr>
      <vt:lpstr>Protocol Fidelity</vt:lpstr>
      <vt:lpstr>Retention of Participants</vt:lpstr>
      <vt:lpstr>Retention</vt:lpstr>
      <vt:lpstr>Retention</vt:lpstr>
      <vt:lpstr>Site-specific data</vt:lpstr>
      <vt:lpstr>PowerPoint Presentation</vt:lpstr>
      <vt:lpstr>PowerPoint Presentation</vt:lpstr>
      <vt:lpstr>PowerPoint Presentation</vt:lpstr>
      <vt:lpstr>PowerPoint Presentation</vt:lpstr>
      <vt:lpstr>Adherence to study pills</vt:lpstr>
      <vt:lpstr>Adherence to study pills, overall</vt:lpstr>
      <vt:lpstr>Reasons for being off study pills</vt:lpstr>
      <vt:lpstr>Adherence to study pills, by visit</vt:lpstr>
      <vt:lpstr>PowerPoint Presentation</vt:lpstr>
      <vt:lpstr>PowerPoint Presentation</vt:lpstr>
      <vt:lpstr>Adherence to study procedures</vt:lpstr>
      <vt:lpstr>Is protocol fidelity important?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Anastassios Pittas</dc:creator>
  <cp:lastModifiedBy>patricia sheehan</cp:lastModifiedBy>
  <cp:revision>456</cp:revision>
  <cp:lastPrinted>2016-09-22T18:15:39Z</cp:lastPrinted>
  <dcterms:created xsi:type="dcterms:W3CDTF">2016-03-08T12:56:03Z</dcterms:created>
  <dcterms:modified xsi:type="dcterms:W3CDTF">2017-10-23T10:45:09Z</dcterms:modified>
</cp:coreProperties>
</file>