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</p:sldMasterIdLst>
  <p:notesMasterIdLst>
    <p:notesMasterId r:id="rId13"/>
  </p:notesMasterIdLst>
  <p:handoutMasterIdLst>
    <p:handoutMasterId r:id="rId14"/>
  </p:handoutMasterIdLst>
  <p:sldIdLst>
    <p:sldId id="503" r:id="rId2"/>
    <p:sldId id="504" r:id="rId3"/>
    <p:sldId id="505" r:id="rId4"/>
    <p:sldId id="506" r:id="rId5"/>
    <p:sldId id="507" r:id="rId6"/>
    <p:sldId id="508" r:id="rId7"/>
    <p:sldId id="509" r:id="rId8"/>
    <p:sldId id="510" r:id="rId9"/>
    <p:sldId id="511" r:id="rId10"/>
    <p:sldId id="512" r:id="rId11"/>
    <p:sldId id="51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91F3817-948A-2045-903E-8B5ED65CF1AF}">
          <p14:sldIdLst>
            <p14:sldId id="503"/>
            <p14:sldId id="504"/>
            <p14:sldId id="505"/>
            <p14:sldId id="506"/>
            <p14:sldId id="507"/>
            <p14:sldId id="508"/>
            <p14:sldId id="509"/>
            <p14:sldId id="510"/>
            <p14:sldId id="511"/>
            <p14:sldId id="512"/>
            <p14:sldId id="513"/>
          </p14:sldIdLst>
        </p14:section>
        <p14:section name="Untitled Section" id="{27D50FA4-5E60-584C-AF5C-0EC3DF9404CC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ten, Myrlene (NIH/NIDDK) [C]" initials="MS" lastIdx="2" clrIdx="0"/>
  <p:cmAuthor id="2" name="Anastassios Pittas" initials="AP" lastIdx="16" clrIdx="1">
    <p:extLst/>
  </p:cmAuthor>
  <p:cmAuthor id="3" name="Anastassios Pittas" initials="AP [2]" lastIdx="1" clrIdx="2">
    <p:extLst/>
  </p:cmAuthor>
  <p:cmAuthor id="4" name="Anastassios Pittas" initials="AP [3]" lastIdx="1" clrIdx="3">
    <p:extLst/>
  </p:cmAuthor>
  <p:cmAuthor id="5" name="Anastassios Pittas" initials="AP [4]" lastIdx="1" clrIdx="4">
    <p:extLst/>
  </p:cmAuthor>
  <p:cmAuthor id="6" name="Anastassios Pittas" initials="AP [5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50"/>
    <p:restoredTop sz="75027" autoAdjust="0"/>
  </p:normalViewPr>
  <p:slideViewPr>
    <p:cSldViewPr snapToGrid="0" snapToObjects="1">
      <p:cViewPr varScale="1">
        <p:scale>
          <a:sx n="48" d="100"/>
          <a:sy n="48" d="100"/>
        </p:scale>
        <p:origin x="-808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1AA65-6682-204D-A64E-78FB8233728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B46EF-E1C0-C44D-AC48-E2AE1A93A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129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BE9CB7-4988-A94A-80F9-F360D3A3A0DC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A4A5D-3367-1048-87FF-BA730818F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412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Observational data </a:t>
            </a:r>
            <a:r>
              <a:rPr lang="en-US" i="1" dirty="0" smtClean="0"/>
              <a:t>suggests</a:t>
            </a:r>
            <a:r>
              <a:rPr lang="en-US" dirty="0" smtClean="0"/>
              <a:t> a low 25-hydroxyvitamin D (25[OH]D level is associated with CVD risk .  This is summarized in a recent Meta Analysis by Huang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as summarized recently in a meta-analysis (23).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B8594-1D21-D24C-AA32-1047659509F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098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B8594-1D21-D24C-AA32-1047659509F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54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44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2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727557" y="6572053"/>
            <a:ext cx="7768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 smtClean="0">
                <a:solidFill>
                  <a:schemeClr val="bg1"/>
                </a:solidFill>
              </a:rPr>
              <a:t>Coordinating Center | Division of Endocrinology | Tufts Medical Center | d2dstudy.org</a:t>
            </a:r>
            <a:r>
              <a:rPr lang="en-US" sz="1200" b="0" baseline="0" dirty="0" smtClean="0">
                <a:solidFill>
                  <a:schemeClr val="bg1"/>
                </a:solidFill>
              </a:rPr>
              <a:t> | d2d@tuftsmedicalcenter.org</a:t>
            </a:r>
            <a:endParaRPr lang="en-US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63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119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2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727557" y="6572053"/>
            <a:ext cx="7514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Coordinating Center | Division of Endocrinology | Tufts Medical Center | d2dstudy.org </a:t>
            </a:r>
            <a:r>
              <a:rPr lang="en-US" sz="1200" smtClean="0">
                <a:solidFill>
                  <a:schemeClr val="bg1"/>
                </a:solidFill>
              </a:rPr>
              <a:t>| d2d@tuftsmedicalcenter.org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36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966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44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2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727557" y="6572053"/>
            <a:ext cx="74766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smtClean="0">
                <a:solidFill>
                  <a:schemeClr val="bg1"/>
                </a:solidFill>
              </a:rPr>
              <a:t>Coordinating Center | Division of Endocrinology | Tufts Medical Center | d2dstudy.org</a:t>
            </a:r>
            <a:r>
              <a:rPr lang="en-US" sz="1200" baseline="0" smtClean="0">
                <a:solidFill>
                  <a:schemeClr val="bg1"/>
                </a:solidFill>
              </a:rPr>
              <a:t> | d2d@tuftsmedicalcenter.org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66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68439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475239"/>
            <a:ext cx="4937760" cy="470583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475240"/>
            <a:ext cx="4937760" cy="470583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21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757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477911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214194"/>
            <a:ext cx="4937760" cy="400422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477911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214193"/>
            <a:ext cx="4937760" cy="400422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949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74306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087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1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727557" y="6572053"/>
            <a:ext cx="74385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Coordinating Center | Division of Endocrinology | Tufts Medical Center | d2dstudy.org | d2d@tuftsmedicalcenter.org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518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" y="0"/>
            <a:ext cx="379523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795253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435" y="594358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2232" y="594358"/>
            <a:ext cx="7780214" cy="571084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7435" y="2926079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97435" y="2896560"/>
            <a:ext cx="32004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75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4400" b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97280" y="5881307"/>
            <a:ext cx="1011326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66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860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482291"/>
            <a:ext cx="10058400" cy="438680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88720" y="1297172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727557" y="6572053"/>
            <a:ext cx="7514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Coordinating Center | Division of Endocrinology | Tufts Medical Center | d2dstudy.org </a:t>
            </a:r>
            <a:r>
              <a:rPr lang="en-US" sz="1200" smtClean="0">
                <a:solidFill>
                  <a:schemeClr val="bg1"/>
                </a:solidFill>
              </a:rPr>
              <a:t>| d2d@tuftsmedicalcenter.org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77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0972" y="2873828"/>
            <a:ext cx="10613571" cy="1470025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</a:rPr>
              <a:t>Non-diabetes </a:t>
            </a:r>
            <a:r>
              <a:rPr lang="en-US" sz="4800" b="1" dirty="0">
                <a:solidFill>
                  <a:srgbClr val="0070C0"/>
                </a:solidFill>
              </a:rPr>
              <a:t>Outcomes</a:t>
            </a:r>
            <a:r>
              <a:rPr lang="en-US" sz="4800" dirty="0">
                <a:solidFill>
                  <a:srgbClr val="0070C0"/>
                </a:solidFill>
              </a:rPr>
              <a:t/>
            </a:r>
            <a:br>
              <a:rPr lang="en-US" sz="4800" dirty="0">
                <a:solidFill>
                  <a:srgbClr val="0070C0"/>
                </a:solidFill>
              </a:rPr>
            </a:br>
            <a:r>
              <a:rPr lang="en-US" sz="4800" b="1" dirty="0" smtClean="0">
                <a:solidFill>
                  <a:srgbClr val="0070C0"/>
                </a:solidFill>
              </a:rPr>
              <a:t>Cardiovascular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4376056"/>
            <a:ext cx="8534400" cy="108857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800" dirty="0" smtClean="0">
                <a:solidFill>
                  <a:schemeClr val="tx1"/>
                </a:solidFill>
              </a:rPr>
              <a:t>Cyrus Desouza, MD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800" dirty="0" smtClean="0">
                <a:solidFill>
                  <a:schemeClr val="tx1"/>
                </a:solidFill>
              </a:rPr>
              <a:t>October 22, 2017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08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770" y="274638"/>
            <a:ext cx="10417629" cy="109696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Sample </a:t>
            </a:r>
            <a:r>
              <a:rPr lang="en-US" b="1" dirty="0" smtClean="0">
                <a:solidFill>
                  <a:srgbClr val="0070C0"/>
                </a:solidFill>
              </a:rPr>
              <a:t>Size Calculations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4770" y="1371600"/>
            <a:ext cx="10036630" cy="5105400"/>
          </a:xfrm>
        </p:spPr>
        <p:txBody>
          <a:bodyPr>
            <a:no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As of 8/3/2017, 29 SAEs likely meeting the MACE definition (over </a:t>
            </a:r>
            <a:r>
              <a:rPr lang="en-US" sz="3200" dirty="0">
                <a:solidFill>
                  <a:schemeClr val="tx1"/>
                </a:solidFill>
              </a:rPr>
              <a:t>a total participant follow-up of 4658 </a:t>
            </a:r>
            <a:r>
              <a:rPr lang="en-US" sz="3200" dirty="0" smtClean="0">
                <a:solidFill>
                  <a:schemeClr val="tx1"/>
                </a:solidFill>
              </a:rPr>
              <a:t>person-years)</a:t>
            </a:r>
          </a:p>
          <a:p>
            <a:pPr marL="915988" indent="-4524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charset="2"/>
              <a:buChar char="Ø"/>
            </a:pPr>
            <a:r>
              <a:rPr lang="en-US" sz="2800" dirty="0" smtClean="0"/>
              <a:t>Observed yearly MACE incidence of 0.63% (in both vitamin D and placebo groups)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200" dirty="0" smtClean="0"/>
              <a:t>Cohort of N=2,423 </a:t>
            </a:r>
            <a:r>
              <a:rPr lang="en-US" sz="3200" dirty="0"/>
              <a:t>and follow-up of 3 </a:t>
            </a:r>
            <a:r>
              <a:rPr lang="en-US" sz="3200" dirty="0" smtClean="0"/>
              <a:t>years</a:t>
            </a:r>
          </a:p>
          <a:p>
            <a:pPr marL="914400" lvl="1" indent="-457200">
              <a:buFont typeface="Wingdings" charset="2"/>
              <a:buChar char="Ø"/>
            </a:pPr>
            <a:r>
              <a:rPr lang="en-US" sz="2800" dirty="0" smtClean="0"/>
              <a:t>Power </a:t>
            </a:r>
            <a:r>
              <a:rPr lang="en-US" sz="2800" dirty="0"/>
              <a:t>of 77% to detect a relative risk reduction of 50% if yearly incidence in PLA is 1.25% and vitamin D is 0.625</a:t>
            </a:r>
            <a:r>
              <a:rPr lang="en-US" sz="2800" dirty="0" smtClean="0"/>
              <a:t>%.</a:t>
            </a:r>
          </a:p>
          <a:p>
            <a:pPr marL="914400" lvl="1" indent="-457200">
              <a:buFont typeface="Wingdings" charset="2"/>
              <a:buChar char="Ø"/>
            </a:pPr>
            <a:r>
              <a:rPr lang="en-US" sz="2800" dirty="0"/>
              <a:t> 56% to detect a relative risk reduction of 40% if yearly incidence in PLA is 1.25% and vitamin D is 0.75%. </a:t>
            </a:r>
            <a:endParaRPr lang="en-US" sz="2800" dirty="0" smtClean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900" i="1" dirty="0" smtClean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100" i="1" dirty="0" smtClean="0"/>
              <a:t>Power </a:t>
            </a:r>
            <a:r>
              <a:rPr lang="en-US" sz="2100" i="1" dirty="0"/>
              <a:t>estimates assume a 2-sided type 1 </a:t>
            </a:r>
            <a:r>
              <a:rPr lang="en-US" sz="2100" i="1" dirty="0" smtClean="0"/>
              <a:t>error probability </a:t>
            </a:r>
            <a:r>
              <a:rPr lang="en-US" sz="2100" i="1" dirty="0"/>
              <a:t>(alpha) of 0.05. </a:t>
            </a:r>
          </a:p>
        </p:txBody>
      </p:sp>
    </p:spTree>
    <p:extLst>
      <p:ext uri="{BB962C8B-B14F-4D97-AF65-F5344CB8AC3E}">
        <p14:creationId xmlns:p14="http://schemas.microsoft.com/office/powerpoint/2010/main" val="109239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167039"/>
            <a:ext cx="12192000" cy="438626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			</a:t>
            </a:r>
            <a:r>
              <a:rPr lang="en-US" sz="4800" dirty="0" smtClean="0"/>
              <a:t>    </a:t>
            </a:r>
          </a:p>
          <a:p>
            <a:pPr marL="457200" lvl="1" indent="0" algn="ctr">
              <a:buNone/>
            </a:pPr>
            <a:r>
              <a:rPr lang="en-US" sz="8000" b="1" dirty="0" smtClean="0"/>
              <a:t>?</a:t>
            </a:r>
            <a:endParaRPr 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273307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Why?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/>
              <a:t>1A. Evaluate the effect of vitamin D supplementation on incident CVD in people with </a:t>
            </a:r>
            <a:r>
              <a:rPr lang="en-US" sz="3600" dirty="0" smtClean="0"/>
              <a:t>pre-diabetes.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1B. </a:t>
            </a:r>
            <a:r>
              <a:rPr lang="en-US" sz="3600" dirty="0" smtClean="0"/>
              <a:t>Establish CVD </a:t>
            </a:r>
            <a:r>
              <a:rPr lang="en-US" sz="3600" dirty="0"/>
              <a:t>risk in people with </a:t>
            </a:r>
            <a:r>
              <a:rPr lang="en-US" sz="3600" dirty="0" smtClean="0"/>
              <a:t>pre-diabetes, defined by the modern ADA criteria.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89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Vitamin D supplementation and CVD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 smtClean="0"/>
              <a:t>Observational </a:t>
            </a:r>
            <a:r>
              <a:rPr lang="en-US" sz="2500" b="1" dirty="0"/>
              <a:t>data </a:t>
            </a:r>
            <a:r>
              <a:rPr lang="en-US" sz="2500" b="1" i="1" dirty="0" smtClean="0"/>
              <a:t>suggests</a:t>
            </a:r>
            <a:r>
              <a:rPr lang="en-US" sz="2500" b="1" dirty="0" smtClean="0"/>
              <a:t> low 25[OH]D </a:t>
            </a:r>
            <a:r>
              <a:rPr lang="en-US" sz="2500" b="1" dirty="0"/>
              <a:t>level is associated with CVD </a:t>
            </a:r>
            <a:r>
              <a:rPr lang="en-US" sz="2500" b="1" dirty="0" smtClean="0"/>
              <a:t>risk</a:t>
            </a:r>
            <a:r>
              <a:rPr lang="en-US" sz="2500" baseline="30000" dirty="0" smtClean="0"/>
              <a:t>1</a:t>
            </a:r>
            <a:r>
              <a:rPr lang="en-US" sz="2500" b="1" dirty="0" smtClean="0"/>
              <a:t> </a:t>
            </a:r>
          </a:p>
          <a:p>
            <a:pPr marL="915988" indent="-4524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charset="2"/>
              <a:buChar char="Ø"/>
            </a:pPr>
            <a:r>
              <a:rPr lang="en-US" sz="2500" dirty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sz="2500" dirty="0" smtClean="0">
                <a:solidFill>
                  <a:schemeClr val="accent1">
                    <a:lumMod val="50000"/>
                  </a:schemeClr>
                </a:solidFill>
              </a:rPr>
              <a:t>t </a:t>
            </a:r>
            <a:r>
              <a:rPr lang="en-US" sz="2500" dirty="0">
                <a:solidFill>
                  <a:schemeClr val="accent1">
                    <a:lumMod val="50000"/>
                  </a:schemeClr>
                </a:solidFill>
              </a:rPr>
              <a:t>is unknown whether vitamin D </a:t>
            </a:r>
            <a:r>
              <a:rPr lang="en-US" sz="2500" dirty="0" smtClean="0">
                <a:solidFill>
                  <a:schemeClr val="accent1">
                    <a:lumMod val="50000"/>
                  </a:schemeClr>
                </a:solidFill>
              </a:rPr>
              <a:t>supplementation </a:t>
            </a:r>
            <a:r>
              <a:rPr lang="en-US" sz="2500" dirty="0">
                <a:solidFill>
                  <a:schemeClr val="accent1">
                    <a:lumMod val="50000"/>
                  </a:schemeClr>
                </a:solidFill>
              </a:rPr>
              <a:t>reduces CVD risk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sz="2500" b="1" dirty="0"/>
              <a:t>A recent trial from Australia showed no effect of monthly </a:t>
            </a:r>
            <a:r>
              <a:rPr lang="en-US" sz="2500" b="1" dirty="0" err="1" smtClean="0"/>
              <a:t>Vit</a:t>
            </a:r>
            <a:r>
              <a:rPr lang="en-US" sz="2500" b="1" dirty="0" smtClean="0"/>
              <a:t> </a:t>
            </a:r>
            <a:r>
              <a:rPr lang="en-US" sz="2500" b="1" dirty="0"/>
              <a:t>D supplementation on CVD </a:t>
            </a:r>
            <a:r>
              <a:rPr lang="en-US" sz="2500" b="1" dirty="0" smtClean="0"/>
              <a:t>outcomes</a:t>
            </a:r>
            <a:r>
              <a:rPr lang="en-US" sz="2500" b="1" baseline="30000" dirty="0" smtClean="0"/>
              <a:t>2</a:t>
            </a:r>
            <a:endParaRPr lang="en-US" sz="2500" b="1" dirty="0" smtClean="0"/>
          </a:p>
          <a:p>
            <a:pPr marL="915988" indent="-4524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charset="2"/>
              <a:buChar char="Ø"/>
            </a:pPr>
            <a:r>
              <a:rPr lang="en-US" sz="2500" dirty="0" smtClean="0">
                <a:solidFill>
                  <a:schemeClr val="accent1">
                    <a:lumMod val="50000"/>
                  </a:schemeClr>
                </a:solidFill>
              </a:rPr>
              <a:t>High </a:t>
            </a:r>
            <a:r>
              <a:rPr lang="en-US" sz="2500" dirty="0">
                <a:solidFill>
                  <a:schemeClr val="accent1">
                    <a:lumMod val="50000"/>
                  </a:schemeClr>
                </a:solidFill>
              </a:rPr>
              <a:t>monthly doses were </a:t>
            </a:r>
            <a:r>
              <a:rPr lang="en-US" sz="2500" dirty="0" smtClean="0">
                <a:solidFill>
                  <a:schemeClr val="accent1">
                    <a:lumMod val="50000"/>
                  </a:schemeClr>
                </a:solidFill>
              </a:rPr>
              <a:t>used (not physiologic)</a:t>
            </a:r>
          </a:p>
          <a:p>
            <a:pPr marL="915988" indent="-4524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charset="2"/>
              <a:buChar char="Ø"/>
            </a:pPr>
            <a:r>
              <a:rPr lang="en-US" sz="2500" dirty="0" smtClean="0">
                <a:solidFill>
                  <a:schemeClr val="accent1">
                    <a:lumMod val="50000"/>
                  </a:schemeClr>
                </a:solidFill>
              </a:rPr>
              <a:t>Outcomes </a:t>
            </a:r>
            <a:r>
              <a:rPr lang="en-US" sz="2500" dirty="0">
                <a:solidFill>
                  <a:schemeClr val="accent1">
                    <a:lumMod val="50000"/>
                  </a:schemeClr>
                </a:solidFill>
              </a:rPr>
              <a:t>were based on ICD codes, not adjudication. </a:t>
            </a:r>
            <a:endParaRPr lang="en-US" sz="25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915988" indent="-4524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charset="2"/>
              <a:buChar char="Ø"/>
            </a:pPr>
            <a:r>
              <a:rPr lang="en-US" sz="2500" dirty="0" smtClean="0">
                <a:solidFill>
                  <a:schemeClr val="accent1">
                    <a:lumMod val="50000"/>
                  </a:schemeClr>
                </a:solidFill>
              </a:rPr>
              <a:t>Authors </a:t>
            </a:r>
            <a:r>
              <a:rPr lang="en-US" sz="2500" dirty="0">
                <a:solidFill>
                  <a:schemeClr val="accent1">
                    <a:lumMod val="50000"/>
                  </a:schemeClr>
                </a:solidFill>
              </a:rPr>
              <a:t>recommended </a:t>
            </a:r>
            <a:r>
              <a:rPr lang="en-US" sz="2500" dirty="0" smtClean="0">
                <a:solidFill>
                  <a:schemeClr val="accent1">
                    <a:lumMod val="50000"/>
                  </a:schemeClr>
                </a:solidFill>
              </a:rPr>
              <a:t>additional </a:t>
            </a:r>
            <a:r>
              <a:rPr lang="en-US" sz="2500" dirty="0">
                <a:solidFill>
                  <a:schemeClr val="accent1">
                    <a:lumMod val="50000"/>
                  </a:schemeClr>
                </a:solidFill>
              </a:rPr>
              <a:t>research be </a:t>
            </a:r>
            <a:r>
              <a:rPr lang="en-US" sz="2500" dirty="0" smtClean="0">
                <a:solidFill>
                  <a:schemeClr val="accent1">
                    <a:lumMod val="50000"/>
                  </a:schemeClr>
                </a:solidFill>
              </a:rPr>
              <a:t>conducted, </a:t>
            </a:r>
            <a:r>
              <a:rPr lang="en-US" sz="2500" dirty="0">
                <a:solidFill>
                  <a:schemeClr val="accent1">
                    <a:lumMod val="50000"/>
                  </a:schemeClr>
                </a:solidFill>
              </a:rPr>
              <a:t>specifically with daily doses of vitamin D.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5671453"/>
            <a:ext cx="1148080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4763">
              <a:buFontTx/>
              <a:buAutoNum type="arabicPeriod"/>
            </a:pPr>
            <a:r>
              <a:rPr lang="fr-FR" sz="1100" dirty="0" smtClean="0"/>
              <a:t>  Zhang </a:t>
            </a:r>
            <a:r>
              <a:rPr lang="fr-FR" sz="1100" dirty="0"/>
              <a:t>R, Li B, Gao X, Tian R, Pan Y, Jiang Y, Gu H, Wang Y, Wang Y, Liu G. </a:t>
            </a:r>
            <a:r>
              <a:rPr lang="en-US" sz="1100" dirty="0" smtClean="0"/>
              <a:t>Serum </a:t>
            </a:r>
            <a:r>
              <a:rPr lang="en-US" sz="1100" dirty="0"/>
              <a:t>25-hydroxyvitamin D and the risk of cardiovascular disease: dose-response meta-analysis of prospective studies. </a:t>
            </a:r>
            <a:r>
              <a:rPr lang="en-US" sz="1100" dirty="0" smtClean="0"/>
              <a:t>Am </a:t>
            </a:r>
            <a:r>
              <a:rPr lang="en-US" sz="1100" dirty="0"/>
              <a:t>J Clin Nutr. 2017 Apr;105(4):810-819. </a:t>
            </a:r>
            <a:r>
              <a:rPr lang="en-US" sz="1100" dirty="0" err="1" smtClean="0"/>
              <a:t>Epub</a:t>
            </a:r>
            <a:r>
              <a:rPr lang="en-US" sz="1100" dirty="0" smtClean="0"/>
              <a:t> </a:t>
            </a:r>
            <a:r>
              <a:rPr lang="en-US" sz="1100" dirty="0"/>
              <a:t>2017 Mar 1.</a:t>
            </a:r>
          </a:p>
          <a:p>
            <a:endParaRPr lang="en-US" sz="400" dirty="0" smtClean="0"/>
          </a:p>
          <a:p>
            <a:pPr marL="352425"/>
            <a:r>
              <a:rPr lang="en-US" sz="1100" dirty="0" smtClean="0"/>
              <a:t>2.  </a:t>
            </a:r>
            <a:r>
              <a:rPr lang="en-US" sz="1100" dirty="0" err="1" smtClean="0"/>
              <a:t>Scragg</a:t>
            </a:r>
            <a:r>
              <a:rPr lang="en-US" sz="1100" dirty="0" smtClean="0"/>
              <a:t> </a:t>
            </a:r>
            <a:r>
              <a:rPr lang="en-US" sz="1100" dirty="0"/>
              <a:t>R, Stewart AW, </a:t>
            </a:r>
            <a:r>
              <a:rPr lang="en-US" sz="1100" dirty="0" err="1"/>
              <a:t>Waayer</a:t>
            </a:r>
            <a:r>
              <a:rPr lang="en-US" sz="1100" dirty="0"/>
              <a:t> D, </a:t>
            </a:r>
            <a:r>
              <a:rPr lang="en-US" sz="1100" dirty="0" err="1"/>
              <a:t>Lawes</a:t>
            </a:r>
            <a:r>
              <a:rPr lang="en-US" sz="1100" dirty="0"/>
              <a:t> CM, </a:t>
            </a:r>
            <a:r>
              <a:rPr lang="en-US" sz="1100" dirty="0" err="1"/>
              <a:t>Toop</a:t>
            </a:r>
            <a:r>
              <a:rPr lang="en-US" sz="1100" dirty="0"/>
              <a:t> L, </a:t>
            </a:r>
            <a:r>
              <a:rPr lang="en-US" sz="1100" dirty="0" err="1"/>
              <a:t>Sluyter</a:t>
            </a:r>
            <a:r>
              <a:rPr lang="en-US" sz="1100" dirty="0"/>
              <a:t> J, Murphy J, </a:t>
            </a:r>
            <a:r>
              <a:rPr lang="en-US" sz="1100" dirty="0" err="1"/>
              <a:t>Khaw</a:t>
            </a:r>
            <a:r>
              <a:rPr lang="en-US" sz="1100" dirty="0"/>
              <a:t> KT, Camargo CA, Jr. Effect of Monthly High-Dose Vitamin D Supplementation on Cardiovascular Disease in the Vitamin D Assessment Study : A Randomized Clinical Trial. JAMA </a:t>
            </a:r>
            <a:r>
              <a:rPr lang="en-US" sz="1100" dirty="0" err="1"/>
              <a:t>Cardiol</a:t>
            </a:r>
            <a:r>
              <a:rPr lang="en-US" sz="1100" dirty="0"/>
              <a:t>. 2017 </a:t>
            </a:r>
            <a:endParaRPr lang="en-US" sz="1100" dirty="0" smtClean="0"/>
          </a:p>
        </p:txBody>
      </p:sp>
    </p:spTree>
    <p:extLst>
      <p:ext uri="{BB962C8B-B14F-4D97-AF65-F5344CB8AC3E}">
        <p14:creationId xmlns:p14="http://schemas.microsoft.com/office/powerpoint/2010/main" val="424850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85056" y="185049"/>
            <a:ext cx="7391401" cy="1426027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Establish CVD </a:t>
            </a:r>
            <a:r>
              <a:rPr lang="en-US" b="1" dirty="0">
                <a:solidFill>
                  <a:srgbClr val="0070C0"/>
                </a:solidFill>
              </a:rPr>
              <a:t>risk in people with prediabetes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304799" y="1883229"/>
            <a:ext cx="7271657" cy="4084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 smtClean="0"/>
              <a:t>Several </a:t>
            </a:r>
            <a:r>
              <a:rPr lang="en-US" sz="2500" b="1" dirty="0"/>
              <a:t>studies </a:t>
            </a:r>
            <a:r>
              <a:rPr lang="en-US" sz="2500" b="1" dirty="0" smtClean="0"/>
              <a:t>indicated </a:t>
            </a:r>
            <a:r>
              <a:rPr lang="en-US" sz="2500" b="1" dirty="0"/>
              <a:t>an increased risk of CVD in patients </a:t>
            </a:r>
            <a:r>
              <a:rPr lang="en-US" sz="2500" b="1" dirty="0" smtClean="0"/>
              <a:t>with prediabetes</a:t>
            </a:r>
            <a:r>
              <a:rPr lang="en-US" sz="2500" b="1" baseline="30000" dirty="0" smtClean="0"/>
              <a:t>1</a:t>
            </a:r>
            <a:endParaRPr lang="en-US" sz="2500" b="1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6082620"/>
            <a:ext cx="62992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050" dirty="0" smtClean="0"/>
              <a:t>1. Huang </a:t>
            </a:r>
            <a:r>
              <a:rPr lang="fr-FR" sz="1050" dirty="0"/>
              <a:t>Y, Cai X, Mai W, Li M Hu Y </a:t>
            </a:r>
            <a:r>
              <a:rPr lang="en-US" sz="1050" dirty="0" smtClean="0"/>
              <a:t>Association </a:t>
            </a:r>
            <a:r>
              <a:rPr lang="en-US" sz="1050" dirty="0"/>
              <a:t>between </a:t>
            </a:r>
            <a:r>
              <a:rPr lang="en-US" sz="1050" dirty="0" err="1"/>
              <a:t>prediabetes</a:t>
            </a:r>
            <a:r>
              <a:rPr lang="en-US" sz="1050" dirty="0"/>
              <a:t> and risk of cardiovascular disease and all cause mortality: systematic review and meta-analysis. </a:t>
            </a:r>
            <a:r>
              <a:rPr lang="en-US" sz="1050" dirty="0" smtClean="0"/>
              <a:t>BMJ</a:t>
            </a:r>
            <a:r>
              <a:rPr lang="en-US" sz="1050" dirty="0"/>
              <a:t>. 2016 Nov 23;355:i5953. </a:t>
            </a:r>
            <a:r>
              <a:rPr lang="en-US" sz="1050" dirty="0" err="1"/>
              <a:t>doi</a:t>
            </a:r>
            <a:r>
              <a:rPr lang="en-US" sz="1050" dirty="0"/>
              <a:t>: 10.1136/bmj.i5953</a:t>
            </a:r>
            <a:r>
              <a:rPr lang="en-US" sz="1050" dirty="0" smtClean="0"/>
              <a:t>.</a:t>
            </a:r>
            <a:endParaRPr lang="en-US" sz="105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367" y="54430"/>
            <a:ext cx="3447691" cy="6409930"/>
          </a:xfrm>
          <a:prstGeom prst="rect">
            <a:avLst/>
          </a:prstGeom>
          <a:ln>
            <a:noFill/>
          </a:ln>
        </p:spPr>
      </p:pic>
      <p:cxnSp>
        <p:nvCxnSpPr>
          <p:cNvPr id="7" name="Straight Connector 6"/>
          <p:cNvCxnSpPr/>
          <p:nvPr/>
        </p:nvCxnSpPr>
        <p:spPr>
          <a:xfrm>
            <a:off x="304800" y="1719943"/>
            <a:ext cx="727165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799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Advantages to Evaluating CVD in D2d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417638"/>
            <a:ext cx="10191206" cy="4983162"/>
          </a:xfrm>
        </p:spPr>
        <p:txBody>
          <a:bodyPr>
            <a:no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dirty="0"/>
              <a:t>C</a:t>
            </a:r>
            <a:r>
              <a:rPr lang="en-US" sz="2800" dirty="0" smtClean="0"/>
              <a:t>ollection of data at </a:t>
            </a:r>
            <a:r>
              <a:rPr lang="en-US" sz="2800" b="1" dirty="0" smtClean="0"/>
              <a:t>no</a:t>
            </a:r>
            <a:r>
              <a:rPr lang="en-US" sz="2800" dirty="0" smtClean="0"/>
              <a:t> </a:t>
            </a:r>
            <a:r>
              <a:rPr lang="en-US" sz="2800" dirty="0"/>
              <a:t>additional burden to </a:t>
            </a:r>
            <a:r>
              <a:rPr lang="en-US" sz="2800" dirty="0" smtClean="0"/>
              <a:t>participants and nearly zero additional burden to sites (all CVD are hospitalizations, which are adjudicated anyway). 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dirty="0" smtClean="0"/>
              <a:t>Largest </a:t>
            </a:r>
            <a:r>
              <a:rPr lang="en-US" sz="2800" b="1" dirty="0"/>
              <a:t>randomized</a:t>
            </a:r>
            <a:r>
              <a:rPr lang="en-US" sz="2800" dirty="0"/>
              <a:t>, </a:t>
            </a:r>
            <a:r>
              <a:rPr lang="en-US" sz="2800" b="1" dirty="0"/>
              <a:t>placebo-controlled</a:t>
            </a:r>
            <a:r>
              <a:rPr lang="en-US" sz="2800" dirty="0"/>
              <a:t> </a:t>
            </a:r>
            <a:r>
              <a:rPr lang="en-US" sz="2800" dirty="0" err="1"/>
              <a:t>Vit</a:t>
            </a:r>
            <a:r>
              <a:rPr lang="en-US" sz="2800" dirty="0"/>
              <a:t> D supplementation trial </a:t>
            </a:r>
            <a:r>
              <a:rPr lang="en-US" sz="2800" dirty="0" smtClean="0"/>
              <a:t>in </a:t>
            </a:r>
            <a:r>
              <a:rPr lang="en-US" sz="2800" dirty="0"/>
              <a:t>people with  prediabetes, using the </a:t>
            </a:r>
            <a:r>
              <a:rPr lang="en-US" sz="2800" dirty="0" smtClean="0"/>
              <a:t>modern </a:t>
            </a:r>
            <a:r>
              <a:rPr lang="en-US" sz="2800" dirty="0"/>
              <a:t>ADA </a:t>
            </a:r>
            <a:r>
              <a:rPr lang="en-US" sz="2800" dirty="0" smtClean="0"/>
              <a:t>criteria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800" dirty="0" smtClean="0"/>
              <a:t>D2d </a:t>
            </a:r>
            <a:r>
              <a:rPr lang="en-US" sz="2800" dirty="0"/>
              <a:t>also prospectively assesses glucose tolerance annually by OGTT. </a:t>
            </a:r>
            <a:endParaRPr lang="en-US" sz="2800" dirty="0" smtClean="0">
              <a:solidFill>
                <a:srgbClr val="FF0000"/>
              </a:solidFill>
            </a:endParaRPr>
          </a:p>
          <a:p>
            <a:endParaRPr lang="en-US" sz="2800" i="1" dirty="0"/>
          </a:p>
          <a:p>
            <a:pPr marL="0" indent="0">
              <a:buNone/>
            </a:pPr>
            <a:r>
              <a:rPr lang="en-US" sz="2800" b="1" i="1" dirty="0" smtClean="0">
                <a:solidFill>
                  <a:srgbClr val="0070C0"/>
                </a:solidFill>
              </a:rPr>
              <a:t>D2d </a:t>
            </a:r>
            <a:r>
              <a:rPr lang="en-US" sz="2800" b="1" i="1" dirty="0">
                <a:solidFill>
                  <a:srgbClr val="0070C0"/>
                </a:solidFill>
              </a:rPr>
              <a:t>will define CVD risk in a modern cohort of pre-diabetes – as defined by the ADA criteria - which will be informative to future studies and health policy makers.</a:t>
            </a:r>
            <a:endParaRPr lang="en-US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94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What CVD Outcomes?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382486"/>
            <a:ext cx="5100320" cy="4743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A</a:t>
            </a:r>
            <a:r>
              <a:rPr lang="en-US" sz="3600" dirty="0" smtClean="0"/>
              <a:t>s defined in the D2d </a:t>
            </a:r>
            <a:r>
              <a:rPr lang="en-US" sz="3600" dirty="0"/>
              <a:t>CVD-Clinical Events Adjudication </a:t>
            </a:r>
            <a:r>
              <a:rPr lang="en-US" sz="3600" dirty="0" smtClean="0"/>
              <a:t>Charter</a:t>
            </a:r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114" y="1524000"/>
            <a:ext cx="4049486" cy="4419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0129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Events to be Adjudicated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sz="100" dirty="0" smtClean="0"/>
          </a:p>
          <a:p>
            <a:r>
              <a:rPr lang="en-US" dirty="0" smtClean="0"/>
              <a:t>The </a:t>
            </a:r>
            <a:r>
              <a:rPr lang="en-US" dirty="0"/>
              <a:t>definition of these endpoints is standardized.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650553" y="1451266"/>
            <a:ext cx="1623122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Mortality: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Cardiovascular death due to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17229" y="683488"/>
            <a:ext cx="4365172" cy="2554545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</a:rPr>
              <a:t>Acute Myocardial Infarction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</a:rPr>
              <a:t>Sudden Cardiac Death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</a:rPr>
              <a:t>Heart Failure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</a:rPr>
              <a:t>Stroke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</a:rPr>
              <a:t>Ischemic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</a:rPr>
              <a:t>Hemorrhagic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</a:rPr>
              <a:t>Undetermined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</a:rPr>
              <a:t>CV Procedures (e.g. </a:t>
            </a:r>
            <a:r>
              <a:rPr lang="en-US" sz="1600" b="1" dirty="0" err="1" smtClean="0">
                <a:solidFill>
                  <a:schemeClr val="bg1"/>
                </a:solidFill>
              </a:rPr>
              <a:t>cath</a:t>
            </a:r>
            <a:r>
              <a:rPr lang="en-US" sz="1600" b="1" dirty="0" smtClean="0">
                <a:solidFill>
                  <a:schemeClr val="bg1"/>
                </a:solidFill>
              </a:rPr>
              <a:t>, CABG, pacemaker)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</a:rPr>
              <a:t>CV Hemorrhage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</a:rPr>
              <a:t>Other CV (PE, PAD)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50553" y="3865239"/>
            <a:ext cx="1623121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Cardiovascular Hospitalization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17229" y="3352800"/>
            <a:ext cx="4669971" cy="2800767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600" b="1" dirty="0">
                <a:solidFill>
                  <a:schemeClr val="bg1"/>
                </a:solidFill>
              </a:rPr>
              <a:t>Acute Myocardial </a:t>
            </a:r>
            <a:r>
              <a:rPr lang="en-US" sz="1600" b="1" dirty="0" smtClean="0">
                <a:solidFill>
                  <a:schemeClr val="bg1"/>
                </a:solidFill>
              </a:rPr>
              <a:t>Infarction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</a:rPr>
              <a:t>Unstable Angina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</a:rPr>
              <a:t>Stroke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</a:rPr>
              <a:t>Ischemic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</a:rPr>
              <a:t>Hemorrhagic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</a:rPr>
              <a:t>Undetermined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</a:rPr>
              <a:t>TIA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</a:rPr>
              <a:t>CV </a:t>
            </a:r>
            <a:r>
              <a:rPr lang="en-US" sz="1600" b="1" dirty="0">
                <a:solidFill>
                  <a:schemeClr val="bg1"/>
                </a:solidFill>
              </a:rPr>
              <a:t>Hemorrhage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600" b="1" dirty="0" smtClean="0">
                <a:solidFill>
                  <a:schemeClr val="bg1"/>
                </a:solidFill>
              </a:rPr>
              <a:t>Other CV (PE, PAD)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1600" b="1" i="1" dirty="0" smtClean="0">
                <a:solidFill>
                  <a:schemeClr val="bg1"/>
                </a:solidFill>
              </a:rPr>
              <a:t>Elective CV </a:t>
            </a:r>
            <a:r>
              <a:rPr lang="en-US" sz="1600" b="1" i="1" dirty="0">
                <a:solidFill>
                  <a:schemeClr val="bg1"/>
                </a:solidFill>
              </a:rPr>
              <a:t>Procedures (e.g. </a:t>
            </a:r>
            <a:r>
              <a:rPr lang="en-US" sz="1600" b="1" i="1" dirty="0" err="1">
                <a:solidFill>
                  <a:schemeClr val="bg1"/>
                </a:solidFill>
              </a:rPr>
              <a:t>cath</a:t>
            </a:r>
            <a:r>
              <a:rPr lang="en-US" sz="1600" b="1" i="1" dirty="0">
                <a:solidFill>
                  <a:schemeClr val="bg1"/>
                </a:solidFill>
              </a:rPr>
              <a:t>, </a:t>
            </a:r>
            <a:r>
              <a:rPr lang="en-US" sz="1600" b="1" i="1" dirty="0" smtClean="0">
                <a:solidFill>
                  <a:schemeClr val="bg1"/>
                </a:solidFill>
              </a:rPr>
              <a:t>CABG) are being adjudicated but not considered MACE</a:t>
            </a:r>
            <a:endParaRPr lang="en-US" sz="1600" b="1" i="1" dirty="0">
              <a:solidFill>
                <a:schemeClr val="bg1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6273676" y="1928101"/>
            <a:ext cx="106804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261284" y="4188403"/>
            <a:ext cx="106804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972232" y="6442502"/>
            <a:ext cx="77117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700" dirty="0"/>
              <a:t>Hicks KA, </a:t>
            </a:r>
            <a:r>
              <a:rPr lang="en-US" sz="700" dirty="0" err="1"/>
              <a:t>Tcheng</a:t>
            </a:r>
            <a:r>
              <a:rPr lang="en-US" sz="700" dirty="0"/>
              <a:t> JE, </a:t>
            </a:r>
            <a:r>
              <a:rPr lang="en-US" sz="700" dirty="0" err="1"/>
              <a:t>Bozkurt</a:t>
            </a:r>
            <a:r>
              <a:rPr lang="en-US" sz="700" dirty="0"/>
              <a:t> B, </a:t>
            </a:r>
            <a:r>
              <a:rPr lang="en-US" sz="700" dirty="0" err="1"/>
              <a:t>Chaitman</a:t>
            </a:r>
            <a:r>
              <a:rPr lang="en-US" sz="700" dirty="0"/>
              <a:t> BR, </a:t>
            </a:r>
            <a:r>
              <a:rPr lang="en-US" sz="700" dirty="0" err="1"/>
              <a:t>Cutlip</a:t>
            </a:r>
            <a:r>
              <a:rPr lang="en-US" sz="700" dirty="0"/>
              <a:t> DE, </a:t>
            </a:r>
            <a:r>
              <a:rPr lang="en-US" sz="700" dirty="0" err="1"/>
              <a:t>Farb</a:t>
            </a:r>
            <a:r>
              <a:rPr lang="en-US" sz="700" dirty="0"/>
              <a:t> A, </a:t>
            </a:r>
            <a:r>
              <a:rPr lang="en-US" sz="700" dirty="0" err="1"/>
              <a:t>Fonarow</a:t>
            </a:r>
            <a:r>
              <a:rPr lang="en-US" sz="700" dirty="0"/>
              <a:t> GC, Jacobs JP, </a:t>
            </a:r>
            <a:r>
              <a:rPr lang="en-US" sz="700" dirty="0" err="1"/>
              <a:t>Jaff</a:t>
            </a:r>
            <a:r>
              <a:rPr lang="en-US" sz="700" dirty="0"/>
              <a:t> MR, </a:t>
            </a:r>
            <a:r>
              <a:rPr lang="en-US" sz="700" dirty="0" err="1"/>
              <a:t>Lichtman</a:t>
            </a:r>
            <a:r>
              <a:rPr lang="en-US" sz="700" dirty="0"/>
              <a:t> JH, </a:t>
            </a:r>
            <a:r>
              <a:rPr lang="en-US" sz="700" dirty="0" err="1"/>
              <a:t>Limacher</a:t>
            </a:r>
            <a:r>
              <a:rPr lang="en-US" sz="700" dirty="0"/>
              <a:t> MC, Mahaffey KW, </a:t>
            </a:r>
            <a:r>
              <a:rPr lang="en-US" sz="700" dirty="0" err="1"/>
              <a:t>Mehran</a:t>
            </a:r>
            <a:r>
              <a:rPr lang="en-US" sz="700" dirty="0"/>
              <a:t> R, </a:t>
            </a:r>
            <a:r>
              <a:rPr lang="en-US" sz="700" dirty="0" err="1"/>
              <a:t>Nissen</a:t>
            </a:r>
            <a:r>
              <a:rPr lang="en-US" sz="700" dirty="0"/>
              <a:t> SE, Smith EE, </a:t>
            </a:r>
            <a:r>
              <a:rPr lang="en-US" sz="700" dirty="0" err="1"/>
              <a:t>Targum</a:t>
            </a:r>
            <a:r>
              <a:rPr lang="en-US" sz="700" dirty="0"/>
              <a:t> SL. </a:t>
            </a:r>
            <a:r>
              <a:rPr lang="en-US" sz="700" dirty="0" smtClean="0"/>
              <a:t>2014 </a:t>
            </a:r>
            <a:r>
              <a:rPr lang="en-US" sz="700" dirty="0"/>
              <a:t>ACC/AHA Key Data Elements and Definitions for Cardiovascular Endpoint Events in Clinical Trials: A Report of the American College of Cardiology/American Heart Association Task Force on Clinical Data Standards (Writing Committee to Develop Cardiovascular Endpoints Data Standards). </a:t>
            </a:r>
            <a:r>
              <a:rPr lang="en-US" sz="700" dirty="0" smtClean="0"/>
              <a:t>J </a:t>
            </a:r>
            <a:r>
              <a:rPr lang="en-US" sz="700" dirty="0"/>
              <a:t>Am Coll Cardiol. 2015 Jul 28;66(4):403-69. </a:t>
            </a:r>
          </a:p>
        </p:txBody>
      </p:sp>
    </p:spTree>
    <p:extLst>
      <p:ext uri="{BB962C8B-B14F-4D97-AF65-F5344CB8AC3E}">
        <p14:creationId xmlns:p14="http://schemas.microsoft.com/office/powerpoint/2010/main" val="320688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886" y="274638"/>
            <a:ext cx="10428514" cy="102076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CVD 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3886" y="1295400"/>
            <a:ext cx="10025743" cy="5181600"/>
          </a:xfrm>
        </p:spPr>
        <p:txBody>
          <a:bodyPr>
            <a:norm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Continue to assess for Adverse Events at each encounter.</a:t>
            </a:r>
          </a:p>
          <a:p>
            <a:pPr marL="917575" lvl="2" indent="-342900">
              <a:buFont typeface="Courier New" panose="02070309020205020404" pitchFamily="49" charset="0"/>
              <a:buChar char="o"/>
            </a:pPr>
            <a:r>
              <a:rPr lang="en-US" sz="2500" i="1" dirty="0" smtClean="0"/>
              <a:t>All CVD of interest meet </a:t>
            </a:r>
            <a:r>
              <a:rPr lang="en-US" sz="2500" i="1" dirty="0"/>
              <a:t>the definition of serious adverse </a:t>
            </a:r>
            <a:r>
              <a:rPr lang="en-US" sz="2500" i="1" dirty="0" smtClean="0"/>
              <a:t>event (SAE).</a:t>
            </a:r>
            <a:endParaRPr lang="en-US" sz="2500" dirty="0"/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SAE records are compiled at the site and sent to the Coordinating Center.  </a:t>
            </a:r>
            <a:r>
              <a:rPr lang="en-US" sz="3600" i="1" dirty="0" smtClean="0"/>
              <a:t>Review MOP for list of essential records.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SAE records are sent to the CVD Clinical Events Committee for adjudication.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600" dirty="0" smtClean="0"/>
              <a:t>CEC </a:t>
            </a:r>
            <a:r>
              <a:rPr lang="en-US" sz="3600" dirty="0"/>
              <a:t>outcome is entered into </a:t>
            </a:r>
            <a:r>
              <a:rPr lang="en-US" sz="3600" dirty="0" smtClean="0"/>
              <a:t>EDC by CC staff.</a:t>
            </a:r>
            <a:endParaRPr lang="en-US" sz="3600" dirty="0"/>
          </a:p>
          <a:p>
            <a:pPr marL="523875" indent="-514350">
              <a:buAutoNum type="arabicPeriod" startAt="3"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400050" lvl="1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168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CVD Data </a:t>
            </a:r>
            <a:r>
              <a:rPr lang="en-US" b="1" dirty="0" smtClean="0">
                <a:solidFill>
                  <a:srgbClr val="0070C0"/>
                </a:solidFill>
              </a:rPr>
              <a:t>Analysis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417639"/>
            <a:ext cx="10058400" cy="4708525"/>
          </a:xfrm>
        </p:spPr>
        <p:txBody>
          <a:bodyPr>
            <a:no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600" dirty="0" smtClean="0"/>
              <a:t>A </a:t>
            </a:r>
            <a:r>
              <a:rPr lang="en-US" sz="2600" b="1" dirty="0" smtClean="0"/>
              <a:t>composite MACE</a:t>
            </a:r>
            <a:r>
              <a:rPr lang="en-US" sz="2600" dirty="0" smtClean="0"/>
              <a:t> for D2d is defined as </a:t>
            </a:r>
          </a:p>
          <a:p>
            <a:pPr marL="681038" lvl="1" indent="-223838">
              <a:buFont typeface="Courier New" panose="02070309020205020404" pitchFamily="49" charset="0"/>
              <a:buChar char="o"/>
            </a:pPr>
            <a:r>
              <a:rPr lang="en-US" sz="2000" b="1" dirty="0"/>
              <a:t>C</a:t>
            </a:r>
            <a:r>
              <a:rPr lang="en-US" sz="2000" b="1" dirty="0" smtClean="0"/>
              <a:t>ardiovascular </a:t>
            </a:r>
            <a:r>
              <a:rPr lang="en-US" sz="2000" b="1" dirty="0"/>
              <a:t>death</a:t>
            </a:r>
            <a:r>
              <a:rPr lang="en-US" sz="2000" dirty="0"/>
              <a:t> (due to acute myocardial infarction, sudden cardiac death, heart failure or stroke) </a:t>
            </a:r>
            <a:r>
              <a:rPr lang="en-US" sz="2000" b="1" dirty="0"/>
              <a:t>or</a:t>
            </a:r>
            <a:r>
              <a:rPr lang="en-US" sz="2000" dirty="0"/>
              <a:t> </a:t>
            </a:r>
            <a:endParaRPr lang="en-US" sz="2000" dirty="0" smtClean="0"/>
          </a:p>
          <a:p>
            <a:pPr marL="681038" lvl="1" indent="-223838">
              <a:buFont typeface="Courier New" panose="02070309020205020404" pitchFamily="49" charset="0"/>
              <a:buChar char="o"/>
            </a:pPr>
            <a:r>
              <a:rPr lang="en-US" sz="2000" b="1" dirty="0"/>
              <a:t>H</a:t>
            </a:r>
            <a:r>
              <a:rPr lang="en-US" sz="2000" b="1" dirty="0" smtClean="0"/>
              <a:t>ospitalization</a:t>
            </a:r>
            <a:r>
              <a:rPr lang="en-US" sz="2000" dirty="0" smtClean="0"/>
              <a:t> </a:t>
            </a:r>
            <a:r>
              <a:rPr lang="en-US" sz="2000" dirty="0"/>
              <a:t>due to </a:t>
            </a:r>
            <a:r>
              <a:rPr lang="en-US" sz="2000" b="1" dirty="0"/>
              <a:t>non-fatal acute myocardial infarction</a:t>
            </a:r>
            <a:r>
              <a:rPr lang="en-US" sz="2000" dirty="0"/>
              <a:t>, </a:t>
            </a:r>
            <a:r>
              <a:rPr lang="en-US" sz="2000" b="1" dirty="0" smtClean="0"/>
              <a:t>unstable </a:t>
            </a:r>
            <a:r>
              <a:rPr lang="en-US" sz="2000" b="1" dirty="0"/>
              <a:t>angina, stroke or TIA</a:t>
            </a:r>
            <a:r>
              <a:rPr lang="en-US" sz="2000" dirty="0" smtClean="0"/>
              <a:t>. </a:t>
            </a:r>
            <a:endParaRPr lang="en-US" sz="2000" dirty="0"/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600" dirty="0" smtClean="0"/>
              <a:t>The </a:t>
            </a:r>
            <a:r>
              <a:rPr lang="en-US" sz="2600" b="1" dirty="0" smtClean="0"/>
              <a:t>primary </a:t>
            </a:r>
            <a:r>
              <a:rPr lang="en-US" sz="2600" b="1" dirty="0"/>
              <a:t>outcome</a:t>
            </a:r>
            <a:r>
              <a:rPr lang="en-US" sz="2600" dirty="0"/>
              <a:t> is first occurrence during D2d (</a:t>
            </a:r>
            <a:r>
              <a:rPr lang="en-US" sz="2600" i="1" dirty="0"/>
              <a:t>i.e., since randomization</a:t>
            </a:r>
            <a:r>
              <a:rPr lang="en-US" sz="2600" dirty="0"/>
              <a:t>) of the composite MACE as defined above and each participant with a MACE is counted only once. 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600" dirty="0" smtClean="0"/>
              <a:t>Subgroups </a:t>
            </a:r>
            <a:r>
              <a:rPr lang="en-US" sz="2600" dirty="0"/>
              <a:t>analyses identical to those completed for the diabetes outcome (by baseline 25[OH]D level etc.) will be conducted for the primary CVD outcome (composite MACE).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2600" dirty="0"/>
              <a:t> </a:t>
            </a:r>
            <a:r>
              <a:rPr lang="en-US" sz="2600" dirty="0" smtClean="0"/>
              <a:t>Secondary </a:t>
            </a:r>
            <a:r>
              <a:rPr lang="en-US" sz="2600" dirty="0"/>
              <a:t>analyses will be conducted for each individual </a:t>
            </a:r>
            <a:r>
              <a:rPr lang="en-US" sz="2600" dirty="0" smtClean="0"/>
              <a:t>CVD event that defines MACE.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32701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5570</TotalTime>
  <Words>863</Words>
  <Application>Microsoft Office PowerPoint</Application>
  <PresentationFormat>Custom</PresentationFormat>
  <Paragraphs>85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Retrospect</vt:lpstr>
      <vt:lpstr>Non-diabetes Outcomes Cardiovascular</vt:lpstr>
      <vt:lpstr>Why?</vt:lpstr>
      <vt:lpstr>Vitamin D supplementation and CVD</vt:lpstr>
      <vt:lpstr>Establish CVD risk in people with prediabetes</vt:lpstr>
      <vt:lpstr>Advantages to Evaluating CVD in D2d</vt:lpstr>
      <vt:lpstr>What CVD Outcomes?</vt:lpstr>
      <vt:lpstr>Events to be Adjudicated</vt:lpstr>
      <vt:lpstr>CVD Data Collection</vt:lpstr>
      <vt:lpstr>CVD Data Analysis Plan</vt:lpstr>
      <vt:lpstr>Sample Size Calculations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Anastassios Pittas</dc:creator>
  <cp:lastModifiedBy>Sheehan, Patricia</cp:lastModifiedBy>
  <cp:revision>433</cp:revision>
  <cp:lastPrinted>2016-09-22T18:15:39Z</cp:lastPrinted>
  <dcterms:created xsi:type="dcterms:W3CDTF">2016-03-08T12:56:03Z</dcterms:created>
  <dcterms:modified xsi:type="dcterms:W3CDTF">2017-10-24T16:53:08Z</dcterms:modified>
</cp:coreProperties>
</file>