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273" r:id="rId4"/>
    <p:sldId id="274" r:id="rId5"/>
    <p:sldId id="271" r:id="rId6"/>
    <p:sldId id="275" r:id="rId7"/>
    <p:sldId id="292" r:id="rId8"/>
    <p:sldId id="293" r:id="rId9"/>
    <p:sldId id="294" r:id="rId10"/>
    <p:sldId id="285" r:id="rId11"/>
    <p:sldId id="286" r:id="rId12"/>
    <p:sldId id="280" r:id="rId13"/>
    <p:sldId id="281" r:id="rId14"/>
    <p:sldId id="267" r:id="rId15"/>
    <p:sldId id="268" r:id="rId16"/>
    <p:sldId id="269" r:id="rId17"/>
    <p:sldId id="265" r:id="rId18"/>
    <p:sldId id="295" r:id="rId19"/>
    <p:sldId id="296" r:id="rId20"/>
    <p:sldId id="297" r:id="rId21"/>
    <p:sldId id="28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1443" autoAdjust="0"/>
  </p:normalViewPr>
  <p:slideViewPr>
    <p:cSldViewPr>
      <p:cViewPr>
        <p:scale>
          <a:sx n="67" d="100"/>
          <a:sy n="67" d="100"/>
        </p:scale>
        <p:origin x="-118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45333-F009-414D-8FED-C4857F6A8111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41C2A-D187-4FFB-846C-17E0A6A78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2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Prostate cancer- Does this mean D increases Prostate cancer risk?</a:t>
            </a:r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41C2A-D187-4FFB-846C-17E0A6A788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95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41C2A-D187-4FFB-846C-17E0A6A7884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17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41C2A-D187-4FFB-846C-17E0A6A788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8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these are include all cancers events</a:t>
            </a:r>
            <a:r>
              <a:rPr lang="en-US" baseline="0" dirty="0" smtClean="0"/>
              <a:t> reported as AE.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341C2A-D187-4FFB-846C-17E0A6A7884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70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Questions should be asked at each annual and semi-annual</a:t>
            </a:r>
            <a:r>
              <a:rPr lang="en-US" baseline="0" dirty="0" smtClean="0"/>
              <a:t> visit AND at each interim telephone visit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If specimens were collected (e.g. polyps removed or biopsy performed), include pathology report.  For normal colonoscopies, record will usually state if no specimens were collected and therefore there will not be a pathology report.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De-identify all records just as you would with SAE submissions; send to D2d@tuftsmedicalcenter.org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Data entered on </a:t>
            </a:r>
            <a:r>
              <a:rPr lang="en-US" baseline="0" dirty="0" err="1" smtClean="0"/>
              <a:t>eCRF</a:t>
            </a:r>
            <a:r>
              <a:rPr lang="en-US" baseline="0" dirty="0" smtClean="0"/>
              <a:t> consists of type of event, date of event, and date records submitted to CC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CC will review records upon receipt, and if additional info is needed, will notify the site ASAP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CA-CEC: Cancer Clinical Events Committee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5D9EE-CB8C-4024-B17C-5DCA21847E1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20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i="1" u="sng" dirty="0" smtClean="0"/>
              <a:t>initial</a:t>
            </a:r>
            <a:r>
              <a:rPr lang="en-US" i="1" baseline="0" dirty="0" smtClean="0"/>
              <a:t>  </a:t>
            </a:r>
            <a:r>
              <a:rPr lang="en-US" baseline="0" dirty="0" smtClean="0"/>
              <a:t>form is used the first time these questions are asked of each participant, and covers the period of time from when they first started the D2d study through the present.</a:t>
            </a:r>
          </a:p>
          <a:p>
            <a:r>
              <a:rPr lang="en-US" baseline="0" dirty="0" smtClean="0"/>
              <a:t>The </a:t>
            </a:r>
            <a:r>
              <a:rPr lang="en-US" i="1" u="sng" baseline="0" dirty="0" smtClean="0"/>
              <a:t>subsequent</a:t>
            </a:r>
            <a:r>
              <a:rPr lang="en-US" baseline="0" dirty="0" smtClean="0"/>
              <a:t> form is used at all subsequent visits after the initial form was used, and covers the period of time from the last visit until the current visit.</a:t>
            </a:r>
          </a:p>
          <a:p>
            <a:r>
              <a:rPr lang="en-US" baseline="0" dirty="0" smtClean="0"/>
              <a:t>The wording reflects these different time intervals but the questions are otherwise the same.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A5D9EE-CB8C-4024-B17C-5DCA21847E1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211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93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7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9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460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185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5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6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249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73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89EBD-9055-4685-92CE-0FAAA3D6A758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CD1C4-C3ED-490F-B14C-88E692D3B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1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0"/>
            <a:ext cx="9144000" cy="1470025"/>
          </a:xfrm>
        </p:spPr>
        <p:txBody>
          <a:bodyPr>
            <a:noAutofit/>
          </a:bodyPr>
          <a:lstStyle/>
          <a:p>
            <a:r>
              <a:rPr lang="en-US" sz="3600" b="1" dirty="0"/>
              <a:t>D2d </a:t>
            </a:r>
            <a:r>
              <a:rPr lang="en-US" sz="3600" b="1" dirty="0" smtClean="0"/>
              <a:t>Study Supplement</a:t>
            </a:r>
            <a:r>
              <a:rPr lang="en-US" sz="3600" b="1" dirty="0"/>
              <a:t>: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Non-diabetes </a:t>
            </a:r>
            <a:r>
              <a:rPr lang="en-US" sz="3600" b="1" dirty="0"/>
              <a:t>Outcomes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Cancer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352800"/>
            <a:ext cx="6400800" cy="17526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D2d Annual Meeting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</a:rPr>
              <a:t>Ranee Chatterjee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</a:rPr>
              <a:t>October 22, 2017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U:\D2d study\D2d_Logo_Top_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410200"/>
            <a:ext cx="304800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69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Invasive and In Situ Cancer Incidence Among Healthy </a:t>
            </a:r>
            <a:r>
              <a:rPr lang="en-US" sz="3100" b="1" dirty="0" smtClean="0"/>
              <a:t>Older Women </a:t>
            </a:r>
            <a:r>
              <a:rPr lang="en-US" sz="3100" b="1" dirty="0"/>
              <a:t>Receiving Vitamin D and Calcium</a:t>
            </a:r>
            <a:r>
              <a:rPr lang="en-US" dirty="0"/>
              <a:t/>
            </a:r>
            <a:br>
              <a:rPr lang="en-US" dirty="0"/>
            </a:br>
            <a:r>
              <a:rPr lang="en-US" sz="3100" b="1" dirty="0"/>
              <a:t>vs </a:t>
            </a:r>
            <a:r>
              <a:rPr lang="en-US" sz="3100" b="1" dirty="0" smtClean="0"/>
              <a:t>Placebo (</a:t>
            </a:r>
            <a:r>
              <a:rPr lang="en-US" sz="3100" b="1" dirty="0" err="1" smtClean="0"/>
              <a:t>Lappe</a:t>
            </a:r>
            <a:r>
              <a:rPr lang="en-US" sz="3100" b="1" dirty="0" smtClean="0"/>
              <a:t> J et al 2017)</a:t>
            </a:r>
            <a:endParaRPr lang="en-US" sz="31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78510"/>
            <a:ext cx="7924800" cy="4520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19600" y="6324600"/>
            <a:ext cx="4473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Lappe</a:t>
            </a:r>
            <a:r>
              <a:rPr lang="en-US" dirty="0" smtClean="0"/>
              <a:t> J et al JAMA</a:t>
            </a:r>
            <a:r>
              <a:rPr lang="en-US" dirty="0"/>
              <a:t>. 2017;317(12):</a:t>
            </a:r>
            <a:r>
              <a:rPr lang="en-US" dirty="0" smtClean="0"/>
              <a:t>1234-1243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472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VITAL Trial (ongoing)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486400"/>
          </a:xfrm>
        </p:spPr>
        <p:txBody>
          <a:bodyPr>
            <a:normAutofit/>
          </a:bodyPr>
          <a:lstStyle/>
          <a:p>
            <a:r>
              <a:rPr lang="es-ES" dirty="0" err="1"/>
              <a:t>V</a:t>
            </a:r>
            <a:r>
              <a:rPr lang="es-ES" dirty="0" err="1" smtClean="0"/>
              <a:t>itamin</a:t>
            </a:r>
            <a:r>
              <a:rPr lang="es-ES" dirty="0" smtClean="0"/>
              <a:t> </a:t>
            </a:r>
            <a:r>
              <a:rPr lang="es-ES" dirty="0"/>
              <a:t>D</a:t>
            </a:r>
            <a:r>
              <a:rPr lang="es-ES" baseline="-25000" dirty="0"/>
              <a:t>3</a:t>
            </a:r>
            <a:r>
              <a:rPr lang="es-ES" dirty="0"/>
              <a:t> (cholecalciferol; 2000 IU/d) and/</a:t>
            </a:r>
            <a:r>
              <a:rPr lang="es-ES" dirty="0" err="1"/>
              <a:t>or</a:t>
            </a:r>
            <a:r>
              <a:rPr lang="es-ES" dirty="0"/>
              <a:t> marine omega-3 </a:t>
            </a:r>
            <a:r>
              <a:rPr lang="es-ES" dirty="0" err="1"/>
              <a:t>fatty</a:t>
            </a:r>
            <a:r>
              <a:rPr lang="es-ES" dirty="0"/>
              <a:t> </a:t>
            </a:r>
            <a:r>
              <a:rPr lang="es-ES" dirty="0" err="1"/>
              <a:t>acids</a:t>
            </a:r>
            <a:r>
              <a:rPr lang="es-ES" dirty="0"/>
              <a:t> (1g/</a:t>
            </a:r>
            <a:r>
              <a:rPr lang="es-ES" dirty="0" err="1"/>
              <a:t>day</a:t>
            </a:r>
            <a:r>
              <a:rPr lang="es-ES" dirty="0"/>
              <a:t>) (2X2 factorial) </a:t>
            </a:r>
            <a:endParaRPr lang="es-ES" dirty="0" smtClean="0">
              <a:solidFill>
                <a:srgbClr val="FF0000"/>
              </a:solidFill>
            </a:endParaRPr>
          </a:p>
          <a:p>
            <a:pPr lvl="1"/>
            <a:r>
              <a:rPr lang="es-ES" dirty="0" smtClean="0"/>
              <a:t>N= 25,874 U.S. </a:t>
            </a:r>
            <a:r>
              <a:rPr lang="es-ES" dirty="0" err="1" smtClean="0"/>
              <a:t>adults</a:t>
            </a:r>
            <a:r>
              <a:rPr lang="es-ES" dirty="0" smtClean="0"/>
              <a:t>: </a:t>
            </a:r>
          </a:p>
          <a:p>
            <a:pPr lvl="2"/>
            <a:r>
              <a:rPr lang="en-US" dirty="0" smtClean="0"/>
              <a:t>12,793 </a:t>
            </a:r>
            <a:r>
              <a:rPr lang="en-US" dirty="0"/>
              <a:t>men aged ≥50 and </a:t>
            </a:r>
            <a:r>
              <a:rPr lang="en-US" dirty="0" smtClean="0"/>
              <a:t>13,081 </a:t>
            </a:r>
            <a:r>
              <a:rPr lang="en-US" dirty="0"/>
              <a:t>women aged ≥</a:t>
            </a:r>
            <a:r>
              <a:rPr lang="en-US" dirty="0" smtClean="0"/>
              <a:t>55 </a:t>
            </a:r>
          </a:p>
          <a:p>
            <a:pPr lvl="2"/>
            <a:r>
              <a:rPr lang="en-US" dirty="0" smtClean="0"/>
              <a:t>5,107 African Americans</a:t>
            </a:r>
            <a:endParaRPr lang="es-ES" dirty="0"/>
          </a:p>
          <a:p>
            <a:pPr lvl="1"/>
            <a:r>
              <a:rPr lang="es-ES" dirty="0" err="1" smtClean="0"/>
              <a:t>Self-reported</a:t>
            </a:r>
            <a:r>
              <a:rPr lang="es-ES" dirty="0" smtClean="0"/>
              <a:t> </a:t>
            </a:r>
            <a:r>
              <a:rPr lang="es-ES" dirty="0" err="1"/>
              <a:t>o</a:t>
            </a:r>
            <a:r>
              <a:rPr lang="es-ES" dirty="0" err="1" smtClean="0"/>
              <a:t>utcomes</a:t>
            </a:r>
            <a:r>
              <a:rPr lang="es-ES" dirty="0"/>
              <a:t>: </a:t>
            </a:r>
            <a:r>
              <a:rPr lang="es-ES" dirty="0" err="1"/>
              <a:t>Cancer</a:t>
            </a:r>
            <a:r>
              <a:rPr lang="es-ES" dirty="0"/>
              <a:t> and CVD to be </a:t>
            </a:r>
            <a:r>
              <a:rPr lang="es-ES" dirty="0" err="1"/>
              <a:t>assessed</a:t>
            </a:r>
            <a:r>
              <a:rPr lang="es-ES" dirty="0"/>
              <a:t> </a:t>
            </a:r>
            <a:r>
              <a:rPr lang="es-ES" dirty="0" err="1"/>
              <a:t>after</a:t>
            </a:r>
            <a:r>
              <a:rPr lang="es-ES" dirty="0"/>
              <a:t> mean </a:t>
            </a:r>
            <a:r>
              <a:rPr lang="es-ES" dirty="0" err="1" smtClean="0"/>
              <a:t>treatment</a:t>
            </a:r>
            <a:r>
              <a:rPr lang="es-ES" dirty="0" smtClean="0"/>
              <a:t> </a:t>
            </a:r>
            <a:r>
              <a:rPr lang="es-ES" dirty="0" err="1" smtClean="0"/>
              <a:t>period</a:t>
            </a:r>
            <a:r>
              <a:rPr lang="es-ES" dirty="0" smtClean="0"/>
              <a:t> of 5 </a:t>
            </a:r>
            <a:r>
              <a:rPr lang="es-ES" dirty="0" err="1" smtClean="0"/>
              <a:t>yrs</a:t>
            </a:r>
            <a:endParaRPr lang="es-ES" dirty="0" smtClean="0"/>
          </a:p>
          <a:p>
            <a:pPr lvl="2"/>
            <a:r>
              <a:rPr lang="es-ES" dirty="0" smtClean="0"/>
              <a:t>To be </a:t>
            </a:r>
            <a:r>
              <a:rPr lang="es-ES" dirty="0" err="1" smtClean="0"/>
              <a:t>verified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medical record </a:t>
            </a:r>
            <a:r>
              <a:rPr lang="es-ES" dirty="0" err="1" smtClean="0"/>
              <a:t>review</a:t>
            </a:r>
            <a:endParaRPr lang="en-US" dirty="0"/>
          </a:p>
          <a:p>
            <a:pPr lvl="1"/>
            <a:r>
              <a:rPr lang="en-US" dirty="0" smtClean="0"/>
              <a:t>Allowed to take up to vitamin D 800 IU/day</a:t>
            </a:r>
          </a:p>
          <a:p>
            <a:pPr lvl="1"/>
            <a:r>
              <a:rPr lang="en-US" dirty="0" smtClean="0"/>
              <a:t>Lots of ancillary studies being planned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643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What Can D2d Add?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9315548"/>
              </p:ext>
            </p:extLst>
          </p:nvPr>
        </p:nvGraphicFramePr>
        <p:xfrm>
          <a:off x="228600" y="533400"/>
          <a:ext cx="8763000" cy="623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xmlns="" val="1772109555"/>
                    </a:ext>
                  </a:extLst>
                </a:gridCol>
                <a:gridCol w="2784123">
                  <a:extLst>
                    <a:ext uri="{9D8B030D-6E8A-4147-A177-3AD203B41FA5}">
                      <a16:colId xmlns:a16="http://schemas.microsoft.com/office/drawing/2014/main" xmlns="" val="1048615724"/>
                    </a:ext>
                  </a:extLst>
                </a:gridCol>
                <a:gridCol w="3083277">
                  <a:extLst>
                    <a:ext uri="{9D8B030D-6E8A-4147-A177-3AD203B41FA5}">
                      <a16:colId xmlns:a16="http://schemas.microsoft.com/office/drawing/2014/main" xmlns="" val="8809138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Lappe</a:t>
                      </a:r>
                      <a:r>
                        <a:rPr lang="en-US" dirty="0" smtClean="0"/>
                        <a:t> et al, N=2303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D2d, N=2432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14043968"/>
                  </a:ext>
                </a:extLst>
              </a:tr>
              <a:tr h="4673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+mn-lt"/>
                        </a:rPr>
                        <a:t>Population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White women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 races, men and women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39012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+mn-lt"/>
                        </a:rPr>
                        <a:t>Risk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Healthy, Post-menopausal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 risk for diabetes (=higher cancer risk)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5101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 age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65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</a:t>
                      </a:r>
                      <a:endParaRPr lang="en-US" sz="16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45695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Intervention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x-none" sz="1600" b="1" baseline="-250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2,000 IU/day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x-none" sz="1600" b="1" baseline="-250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x-none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4000 </a:t>
                      </a: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IU/day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56345342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 follow-up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years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years (expected)</a:t>
                      </a:r>
                      <a:endParaRPr lang="en-US" sz="16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780680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6413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Out-of-study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vit </a:t>
                      </a:r>
                      <a:r>
                        <a:rPr lang="x-none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1600" b="1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allowance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 800 IU/day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≤ 1000 IU/day</a:t>
                      </a:r>
                      <a:endParaRPr lang="en-US" sz="16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59068637"/>
                  </a:ext>
                </a:extLst>
              </a:tr>
              <a:tr h="147320">
                <a:tc>
                  <a:txBody>
                    <a:bodyPr/>
                    <a:lstStyle/>
                    <a:p>
                      <a:pPr marL="0" marR="6413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Out-of-study </a:t>
                      </a:r>
                      <a:r>
                        <a:rPr lang="x-none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vit </a:t>
                      </a: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supplement </a:t>
                      </a:r>
                      <a:r>
                        <a:rPr lang="x-none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intake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x-none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baseline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734 IU/day,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D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700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IU/</a:t>
                      </a:r>
                      <a:r>
                        <a:rPr lang="en-US" sz="1600" b="1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dau</a:t>
                      </a:r>
                      <a:r>
                        <a:rPr lang="x-none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placebo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~</a:t>
                      </a:r>
                      <a:r>
                        <a:rPr lang="x-none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300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IU/day</a:t>
                      </a:r>
                      <a:r>
                        <a:rPr lang="x-none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(vitamin D and placebo combined)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2975729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0" marR="6413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Out-of-study </a:t>
                      </a: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vitamin </a:t>
                      </a:r>
                      <a:r>
                        <a:rPr lang="x-none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 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supplement </a:t>
                      </a:r>
                      <a:r>
                        <a:rPr lang="x-none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intake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740 IU/day, 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vitamin D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869</a:t>
                      </a:r>
                      <a:r>
                        <a:rPr lang="en-US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IU/day</a:t>
                      </a:r>
                      <a:r>
                        <a:rPr lang="x-none" sz="16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placebo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~</a:t>
                      </a:r>
                      <a:r>
                        <a:rPr lang="x-none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300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IU/day</a:t>
                      </a:r>
                      <a:r>
                        <a:rPr lang="x-none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(vitamin D and placebo combined)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61358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Baseline 25OHD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 ng/mL</a:t>
                      </a:r>
                      <a:endParaRPr lang="en-US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 ng/mL (first 1023 participants)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37848789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Achieved 25OHD at month 24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44 in vitamin D</a:t>
                      </a:r>
                      <a:endParaRPr lang="en-US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 in placebo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Not available yet, but expected to be higher given higher dose.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8968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Outcome Assessment</a:t>
                      </a:r>
                      <a:endParaRPr lang="en-US" sz="1600" b="1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times/year</a:t>
                      </a:r>
                      <a:endParaRPr lang="en-US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 times/year (In-person twice a year; phone twice a year)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9442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Withdrew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236 (106; no information; 130 partial information)</a:t>
                      </a:r>
                      <a:endParaRPr lang="en-US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161 (46 withdrew + 81 “inactive”) over 23-month mean follow-up </a:t>
                      </a:r>
                      <a:endParaRPr lang="en-US" sz="16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40763480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Discontinued intervention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N=484</a:t>
                      </a:r>
                      <a:endParaRPr lang="en-US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N=114 (23-month mean follow-up)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0441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64135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events</a:t>
                      </a:r>
                      <a:endParaRPr lang="en-US" sz="16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109</a:t>
                      </a:r>
                      <a:r>
                        <a:rPr lang="en-US" sz="1600" b="1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(4 year mean follow-up)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155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(23-month 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mean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follow-up)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52356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0504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D2d Cancer Outcome Determination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10600" cy="54102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Cancer </a:t>
            </a:r>
            <a:r>
              <a:rPr lang="en-US" dirty="0"/>
              <a:t>events </a:t>
            </a:r>
            <a:r>
              <a:rPr lang="en-US" dirty="0" smtClean="0"/>
              <a:t>are identified </a:t>
            </a:r>
            <a:r>
              <a:rPr lang="en-US" dirty="0"/>
              <a:t>at D2d scheduled </a:t>
            </a:r>
            <a:r>
              <a:rPr lang="en-US" dirty="0" smtClean="0"/>
              <a:t>encounters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Records including pathology are sent to CC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Oncologist reviews </a:t>
            </a:r>
            <a:r>
              <a:rPr lang="en-US" dirty="0" smtClean="0"/>
              <a:t>records and adjudicates cancers and pre-cancers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Events to be adjudicated:	</a:t>
            </a:r>
          </a:p>
          <a:p>
            <a:pPr marL="857250" lvl="2" indent="0">
              <a:buNone/>
            </a:pPr>
            <a:r>
              <a:rPr lang="en-US" dirty="0"/>
              <a:t>Prostate (biopsy or surgery)</a:t>
            </a:r>
            <a:endParaRPr lang="en-US" sz="3600" dirty="0"/>
          </a:p>
          <a:p>
            <a:pPr marL="857250" lvl="2" indent="0">
              <a:buNone/>
            </a:pPr>
            <a:r>
              <a:rPr lang="en-US" dirty="0"/>
              <a:t>Breast (biopsy or surgery)</a:t>
            </a:r>
            <a:endParaRPr lang="en-US" sz="3600" dirty="0"/>
          </a:p>
          <a:p>
            <a:pPr marL="857250" lvl="2" indent="0">
              <a:buNone/>
            </a:pPr>
            <a:r>
              <a:rPr lang="en-US" dirty="0"/>
              <a:t>Skin (biopsy or lesion removed)</a:t>
            </a:r>
            <a:endParaRPr lang="en-US" sz="3600" dirty="0"/>
          </a:p>
          <a:p>
            <a:pPr marL="857250" lvl="2" indent="0">
              <a:buNone/>
            </a:pPr>
            <a:r>
              <a:rPr lang="en-US" dirty="0"/>
              <a:t>Colon or rectum (colonoscopy or surgery)</a:t>
            </a:r>
            <a:endParaRPr lang="en-US" sz="3600" dirty="0"/>
          </a:p>
          <a:p>
            <a:pPr marL="857250" lvl="2" indent="0">
              <a:buNone/>
            </a:pPr>
            <a:r>
              <a:rPr lang="en-US" dirty="0"/>
              <a:t>Other Cancer (biopsy or surgery) 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7905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723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Analytical Plan: Primary outcome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229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</a:t>
            </a:r>
            <a:r>
              <a:rPr lang="en-US" b="1" dirty="0" smtClean="0"/>
              <a:t>rimary </a:t>
            </a:r>
            <a:r>
              <a:rPr lang="en-US" b="1" dirty="0"/>
              <a:t>outcome </a:t>
            </a:r>
            <a:r>
              <a:rPr lang="en-US" b="1" dirty="0" smtClean="0"/>
              <a:t>= </a:t>
            </a:r>
            <a:r>
              <a:rPr lang="en-US" b="1" dirty="0"/>
              <a:t>first </a:t>
            </a:r>
            <a:r>
              <a:rPr lang="en-US" b="1" dirty="0" smtClean="0"/>
              <a:t>diagnosis of </a:t>
            </a:r>
            <a:r>
              <a:rPr lang="en-US" b="1" dirty="0"/>
              <a:t>any type of </a:t>
            </a:r>
            <a:r>
              <a:rPr lang="en-US" b="1" dirty="0" smtClean="0"/>
              <a:t>cancer* </a:t>
            </a:r>
            <a:r>
              <a:rPr lang="en-US" b="1" i="1" dirty="0" smtClean="0"/>
              <a:t>post</a:t>
            </a:r>
            <a:r>
              <a:rPr lang="en-US" b="1" dirty="0" smtClean="0"/>
              <a:t> </a:t>
            </a:r>
            <a:r>
              <a:rPr lang="en-US" b="1" dirty="0"/>
              <a:t>D2d </a:t>
            </a:r>
            <a:r>
              <a:rPr lang="en-US" b="1" dirty="0" smtClean="0"/>
              <a:t>randomization.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Each participant  </a:t>
            </a:r>
            <a:r>
              <a:rPr lang="en-US" dirty="0"/>
              <a:t>is counted </a:t>
            </a:r>
            <a:r>
              <a:rPr lang="en-US" dirty="0" smtClean="0"/>
              <a:t>once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entire cohort and </a:t>
            </a:r>
            <a:endParaRPr lang="en-US" dirty="0" smtClean="0"/>
          </a:p>
          <a:p>
            <a:pPr lvl="1"/>
            <a:r>
              <a:rPr lang="en-US" dirty="0" smtClean="0"/>
              <a:t>one </a:t>
            </a:r>
            <a:r>
              <a:rPr lang="en-US" dirty="0"/>
              <a:t>analysis will be </a:t>
            </a:r>
            <a:r>
              <a:rPr lang="en-US" dirty="0" smtClean="0"/>
              <a:t>within each sex </a:t>
            </a:r>
            <a:r>
              <a:rPr lang="en-US" dirty="0"/>
              <a:t>as cancers may differ among </a:t>
            </a:r>
            <a:r>
              <a:rPr lang="en-US" dirty="0" smtClean="0"/>
              <a:t>sexes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0" lvl="1" indent="0">
              <a:buNone/>
            </a:pPr>
            <a:r>
              <a:rPr lang="en-US" sz="2400" dirty="0" smtClean="0"/>
              <a:t>*</a:t>
            </a:r>
            <a:r>
              <a:rPr lang="en-US" sz="2400" dirty="0"/>
              <a:t> excluding non-melanoma skin cancers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656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Secondary Analyses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534400" cy="5211762"/>
          </a:xfrm>
        </p:spPr>
        <p:txBody>
          <a:bodyPr>
            <a:normAutofit/>
          </a:bodyPr>
          <a:lstStyle/>
          <a:p>
            <a:r>
              <a:rPr lang="en-US" dirty="0"/>
              <a:t>Subgroups analyses identical to those completed for the diabetes outcome (by baseline 25[OH]D level etc.) </a:t>
            </a:r>
            <a:r>
              <a:rPr lang="en-US" dirty="0" smtClean="0"/>
              <a:t>for </a:t>
            </a:r>
            <a:r>
              <a:rPr lang="en-US" dirty="0"/>
              <a:t>the primary cancer outcome.</a:t>
            </a:r>
          </a:p>
          <a:p>
            <a:r>
              <a:rPr lang="en-US" dirty="0"/>
              <a:t>Secondary analyses </a:t>
            </a:r>
            <a:r>
              <a:rPr lang="en-US" dirty="0" smtClean="0"/>
              <a:t>for </a:t>
            </a:r>
            <a:r>
              <a:rPr lang="en-US" dirty="0"/>
              <a:t>specific types of cancer including: prostate, breast, </a:t>
            </a:r>
            <a:r>
              <a:rPr lang="en-US" dirty="0" smtClean="0"/>
              <a:t>colon/rectum (including </a:t>
            </a:r>
            <a:r>
              <a:rPr lang="en-US" dirty="0"/>
              <a:t>pre-cancerous lesions), lung, melanoma, hematologic </a:t>
            </a:r>
            <a:r>
              <a:rPr lang="en-US" dirty="0" smtClean="0"/>
              <a:t>cancers, gynecologic, </a:t>
            </a:r>
            <a:r>
              <a:rPr lang="en-US" dirty="0"/>
              <a:t>pancreas and other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39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Outcomes to Date/Power Calculation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/>
          </a:bodyPr>
          <a:lstStyle/>
          <a:p>
            <a:r>
              <a:rPr lang="en-US" dirty="0"/>
              <a:t>As of June 30, 2017, </a:t>
            </a:r>
            <a:r>
              <a:rPr lang="en-US" dirty="0" smtClean="0"/>
              <a:t>observed </a:t>
            </a:r>
            <a:r>
              <a:rPr lang="en-US" dirty="0"/>
              <a:t>yearly cancer incidence of 1.5% (both </a:t>
            </a:r>
            <a:r>
              <a:rPr lang="en-US" dirty="0" smtClean="0"/>
              <a:t>groups). </a:t>
            </a:r>
          </a:p>
          <a:p>
            <a:r>
              <a:rPr lang="en-US" dirty="0" smtClean="0"/>
              <a:t>For N=2,423 </a:t>
            </a:r>
            <a:r>
              <a:rPr lang="en-US" dirty="0"/>
              <a:t>and follow-up of 3 </a:t>
            </a:r>
            <a:r>
              <a:rPr lang="en-US" dirty="0" smtClean="0"/>
              <a:t>years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76</a:t>
            </a:r>
            <a:r>
              <a:rPr lang="en-US" dirty="0"/>
              <a:t>% to </a:t>
            </a:r>
            <a:r>
              <a:rPr lang="en-US" dirty="0" smtClean="0"/>
              <a:t>detect a </a:t>
            </a:r>
            <a:r>
              <a:rPr lang="en-US" dirty="0"/>
              <a:t>relative risk reduction of 40% if yearly incidence in PLA is 2% and vitamin D is 1.2%.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follow-up is </a:t>
            </a:r>
            <a:r>
              <a:rPr lang="en-US" dirty="0" smtClean="0"/>
              <a:t>extended to </a:t>
            </a:r>
            <a:r>
              <a:rPr lang="en-US" dirty="0"/>
              <a:t>4 years, power improves to </a:t>
            </a:r>
            <a:r>
              <a:rPr lang="en-US" dirty="0" smtClean="0"/>
              <a:t>86%.</a:t>
            </a:r>
          </a:p>
          <a:p>
            <a:r>
              <a:rPr lang="en-US" b="1" dirty="0" smtClean="0"/>
              <a:t>The </a:t>
            </a:r>
            <a:r>
              <a:rPr lang="en-US" b="1" dirty="0"/>
              <a:t>final power will be determined by the duration of the parent D2d </a:t>
            </a:r>
            <a:r>
              <a:rPr lang="en-US" b="1" dirty="0" smtClean="0"/>
              <a:t>study.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72596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D2d Cancer Adverse Events Reported </a:t>
            </a:r>
            <a:r>
              <a:rPr lang="en-US" sz="1200" b="1" dirty="0" smtClean="0"/>
              <a:t>as of 6/30/2017</a:t>
            </a:r>
            <a:endParaRPr lang="en-US" sz="1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201979"/>
              </p:ext>
            </p:extLst>
          </p:nvPr>
        </p:nvGraphicFramePr>
        <p:xfrm>
          <a:off x="1143000" y="838200"/>
          <a:ext cx="5574689" cy="5364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22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Acute lymphoid leukemia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Bladder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Breast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Chronic lymphocytic leukemia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Colon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Colon polyp(s)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Endometrial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Gastric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Intraductal</a:t>
                      </a:r>
                      <a:r>
                        <a:rPr lang="en-US" sz="1600" u="none" strike="noStrike" dirty="0">
                          <a:effectLst/>
                        </a:rPr>
                        <a:t> papillary mucinous neoplasm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Liver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Lung cancer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Lymphoma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Malignant lesion, vulva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Meningioma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Oropharyngeal</a:t>
                      </a:r>
                      <a:r>
                        <a:rPr lang="en-US" sz="1600" u="none" strike="noStrike" dirty="0">
                          <a:effectLst/>
                        </a:rPr>
                        <a:t> squamous cell carcinoma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Pancreatic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Prostate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Renal Cell Carcinoma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Skin cancer </a:t>
                      </a:r>
                      <a:r>
                        <a:rPr lang="en-US" sz="1600" u="none" strike="noStrike" dirty="0" smtClean="0">
                          <a:effectLst/>
                        </a:rPr>
                        <a:t>(non-melanoma)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44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Skin cancer (melanoma)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08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Thyroid cancer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Tubulovillous</a:t>
                      </a:r>
                      <a:r>
                        <a:rPr lang="en-US" sz="1600" u="none" strike="noStrike" dirty="0">
                          <a:effectLst/>
                        </a:rPr>
                        <a:t>/tubular adenoma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53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0935"/>
            <a:ext cx="2667000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At every participant encounter, ask questions on D2d Cancer Source Data Collection form (MOP 13)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1290935"/>
            <a:ext cx="4543514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For each “yes” response, collect medical records (include pathology report if available)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38600" y="2306598"/>
            <a:ext cx="35814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Complete coversheet (MOP 21 Appendix 2) and send records to CC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57600" y="3352800"/>
            <a:ext cx="4267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Complete “Non-diabetes Outcomes: Cancer” </a:t>
            </a:r>
            <a:r>
              <a:rPr lang="en-US" dirty="0" err="1" smtClean="0"/>
              <a:t>eCRF</a:t>
            </a:r>
            <a:r>
              <a:rPr lang="en-US" dirty="0" smtClean="0"/>
              <a:t> (from Add Events drop down)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81557" y="4343400"/>
            <a:ext cx="27432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CC forwards file to CA-CEC for adjudication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95800" y="5334000"/>
            <a:ext cx="269085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CC enters result in </a:t>
            </a:r>
            <a:r>
              <a:rPr lang="en-US" dirty="0" err="1" smtClean="0"/>
              <a:t>eCRF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368893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Data collection and submission process</a:t>
            </a:r>
            <a:endParaRPr lang="en-US" sz="2800" b="1" dirty="0"/>
          </a:p>
        </p:txBody>
      </p:sp>
      <p:cxnSp>
        <p:nvCxnSpPr>
          <p:cNvPr id="11" name="Straight Arrow Connector 10"/>
          <p:cNvCxnSpPr>
            <a:endCxn id="4" idx="1"/>
          </p:cNvCxnSpPr>
          <p:nvPr/>
        </p:nvCxnSpPr>
        <p:spPr>
          <a:xfrm>
            <a:off x="3200400" y="1614100"/>
            <a:ext cx="381000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791200" y="1937266"/>
            <a:ext cx="0" cy="3693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791200" y="2952929"/>
            <a:ext cx="0" cy="3693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7" idx="2"/>
          </p:cNvCxnSpPr>
          <p:nvPr/>
        </p:nvCxnSpPr>
        <p:spPr>
          <a:xfrm>
            <a:off x="5853157" y="4989731"/>
            <a:ext cx="0" cy="34426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057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6" t="23634" r="52500" b="8954"/>
          <a:stretch/>
        </p:blipFill>
        <p:spPr bwMode="auto">
          <a:xfrm>
            <a:off x="1447800" y="228600"/>
            <a:ext cx="6196767" cy="609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094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Vitamin D and Other Health Outcomes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Bone health</a:t>
            </a:r>
          </a:p>
          <a:p>
            <a:r>
              <a:rPr lang="en-US" dirty="0" smtClean="0"/>
              <a:t>Cardiovascular disease</a:t>
            </a:r>
          </a:p>
          <a:p>
            <a:r>
              <a:rPr lang="en-US" dirty="0" smtClean="0"/>
              <a:t>Blood pressure</a:t>
            </a:r>
          </a:p>
          <a:p>
            <a:r>
              <a:rPr lang="en-US" dirty="0" smtClean="0"/>
              <a:t>Body weight/obesity</a:t>
            </a:r>
          </a:p>
          <a:p>
            <a:r>
              <a:rPr lang="en-US" b="1" dirty="0" smtClean="0"/>
              <a:t>Cancer</a:t>
            </a:r>
          </a:p>
          <a:p>
            <a:r>
              <a:rPr lang="en-US" dirty="0" smtClean="0"/>
              <a:t>Respiratory tract infections/asthma</a:t>
            </a:r>
          </a:p>
          <a:p>
            <a:r>
              <a:rPr lang="en-US" dirty="0" smtClean="0"/>
              <a:t>Depression</a:t>
            </a:r>
          </a:p>
          <a:p>
            <a:r>
              <a:rPr lang="en-US" dirty="0" smtClean="0"/>
              <a:t>Falls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76605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685800"/>
            <a:ext cx="82296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Tips:</a:t>
            </a:r>
          </a:p>
          <a:p>
            <a:endParaRPr lang="en-US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If </a:t>
            </a:r>
            <a:r>
              <a:rPr lang="en-US" sz="2400" i="1" dirty="0" smtClean="0"/>
              <a:t>all</a:t>
            </a:r>
            <a:r>
              <a:rPr lang="en-US" sz="2400" dirty="0" smtClean="0"/>
              <a:t> the questions from the data collection form were answered “no”, then the </a:t>
            </a:r>
            <a:r>
              <a:rPr lang="en-US" sz="2400" dirty="0" err="1" smtClean="0"/>
              <a:t>eCRF</a:t>
            </a:r>
            <a:r>
              <a:rPr lang="en-US" sz="2400" dirty="0" smtClean="0"/>
              <a:t> does not need to be completed (and no records need to be submitted)</a:t>
            </a:r>
            <a:endParaRPr lang="en-US" sz="24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If a skin biopsy was done but it was </a:t>
            </a:r>
            <a:r>
              <a:rPr lang="en-US" sz="2400" i="1" dirty="0" smtClean="0"/>
              <a:t>not</a:t>
            </a:r>
            <a:r>
              <a:rPr lang="en-US" sz="2400" dirty="0" smtClean="0"/>
              <a:t> cancer, it does not need to be submitted</a:t>
            </a:r>
            <a:endParaRPr lang="en-US" sz="24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i="1" dirty="0" smtClean="0"/>
              <a:t>All</a:t>
            </a:r>
            <a:r>
              <a:rPr lang="en-US" sz="2400" dirty="0" smtClean="0"/>
              <a:t> colonoscopies should be submitted, even if normal</a:t>
            </a:r>
            <a:endParaRPr lang="en-US" sz="24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If a cancer diagnosis is reported, it also needs to be entered as an AE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Diagnostic or screening procedures by themselves are </a:t>
            </a:r>
            <a:r>
              <a:rPr lang="en-US" sz="2400" i="1" dirty="0" smtClean="0"/>
              <a:t>not</a:t>
            </a:r>
            <a:r>
              <a:rPr lang="en-US" sz="2400" dirty="0" smtClean="0"/>
              <a:t> AEs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4061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b="1" dirty="0" smtClean="0"/>
              <a:t>To D or Not 2 D?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			</a:t>
            </a:r>
            <a:r>
              <a:rPr lang="en-US" sz="4800" dirty="0" smtClean="0"/>
              <a:t>    </a:t>
            </a:r>
          </a:p>
          <a:p>
            <a:pPr marL="457200" lvl="1" indent="0" algn="ctr">
              <a:buNone/>
            </a:pPr>
            <a:r>
              <a:rPr lang="en-US" sz="4800" b="1" smtClean="0"/>
              <a:t>TBD….!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47578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Effects of vitamin D receptor (VDR) activation on tumorigenesis. </a:t>
            </a:r>
            <a:endParaRPr lang="en-US" sz="32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295400"/>
            <a:ext cx="6477000" cy="51551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6400800"/>
            <a:ext cx="658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Vuolo</a:t>
            </a:r>
            <a:r>
              <a:rPr lang="en-US" dirty="0"/>
              <a:t> L et al. Vitamin D and Cancer. Frontiers in Endocrinology, 2012</a:t>
            </a:r>
          </a:p>
        </p:txBody>
      </p:sp>
    </p:spTree>
    <p:extLst>
      <p:ext uri="{BB962C8B-B14F-4D97-AF65-F5344CB8AC3E}">
        <p14:creationId xmlns:p14="http://schemas.microsoft.com/office/powerpoint/2010/main" val="251287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470286"/>
          </a:xfrm>
        </p:spPr>
        <p:txBody>
          <a:bodyPr>
            <a:normAutofit/>
          </a:bodyPr>
          <a:lstStyle/>
          <a:p>
            <a:r>
              <a:rPr lang="en-US" sz="2800" b="1" dirty="0"/>
              <a:t>1,25(OH)2D operates through nuclear receptor-mediated and plasma membrane-initiated </a:t>
            </a:r>
            <a:r>
              <a:rPr lang="en-US" sz="2800" b="1" dirty="0" smtClean="0"/>
              <a:t>mechanisms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24841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371600"/>
            <a:ext cx="5638800" cy="47757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0" y="6248400"/>
            <a:ext cx="6588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Vuolo</a:t>
            </a:r>
            <a:r>
              <a:rPr lang="en-US" dirty="0"/>
              <a:t> L et al. Vitamin D and Cancer. Frontiers in Endocrinology, 2012</a:t>
            </a:r>
          </a:p>
        </p:txBody>
      </p:sp>
    </p:spTree>
    <p:extLst>
      <p:ext uri="{BB962C8B-B14F-4D97-AF65-F5344CB8AC3E}">
        <p14:creationId xmlns:p14="http://schemas.microsoft.com/office/powerpoint/2010/main" val="1282456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Non-diabetes Outcomes: Cancer</a:t>
            </a:r>
            <a:br>
              <a:rPr lang="en-US" b="1" dirty="0" smtClean="0"/>
            </a:br>
            <a:r>
              <a:rPr lang="en-US" sz="4000" b="1" dirty="0" smtClean="0"/>
              <a:t>Background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Potential biologic mechanisms for vitamin D impact on cancer risk:</a:t>
            </a:r>
          </a:p>
          <a:p>
            <a:pPr lvl="1"/>
            <a:r>
              <a:rPr lang="en-US" dirty="0"/>
              <a:t>promotion of apoptosis or autophagy of cells</a:t>
            </a:r>
          </a:p>
          <a:p>
            <a:pPr lvl="1"/>
            <a:r>
              <a:rPr lang="en-US" dirty="0"/>
              <a:t>promotion of cellular differentiation</a:t>
            </a:r>
          </a:p>
          <a:p>
            <a:pPr lvl="1"/>
            <a:r>
              <a:rPr lang="en-US" dirty="0"/>
              <a:t>regulation of cellular proliferation</a:t>
            </a:r>
          </a:p>
          <a:p>
            <a:pPr lvl="1"/>
            <a:r>
              <a:rPr lang="en-US" dirty="0"/>
              <a:t>inhibition of angiogenesis</a:t>
            </a:r>
          </a:p>
          <a:p>
            <a:pPr lvl="1"/>
            <a:r>
              <a:rPr lang="en-US" dirty="0"/>
              <a:t>prevention of invasion of malignant </a:t>
            </a:r>
            <a:r>
              <a:rPr lang="en-US" dirty="0" smtClean="0"/>
              <a:t>cells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odulation of immune responses/inflammation</a:t>
            </a:r>
          </a:p>
        </p:txBody>
      </p:sp>
    </p:spTree>
    <p:extLst>
      <p:ext uri="{BB962C8B-B14F-4D97-AF65-F5344CB8AC3E}">
        <p14:creationId xmlns:p14="http://schemas.microsoft.com/office/powerpoint/2010/main" val="4144790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>Epidemiologic </a:t>
            </a:r>
            <a:r>
              <a:rPr lang="en-US" sz="3600" b="1" dirty="0"/>
              <a:t>S</a:t>
            </a:r>
            <a:r>
              <a:rPr lang="en-US" sz="3600" b="1" dirty="0" smtClean="0"/>
              <a:t>tudies of Vitamin D and Cancer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50882"/>
            <a:ext cx="8915400" cy="5554718"/>
          </a:xfrm>
        </p:spPr>
        <p:txBody>
          <a:bodyPr>
            <a:normAutofit fontScale="85000" lnSpcReduction="20000"/>
          </a:bodyPr>
          <a:lstStyle/>
          <a:p>
            <a:r>
              <a:rPr lang="en-US" u="sng" dirty="0" smtClean="0"/>
              <a:t>Colon and rectal cancer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4 </a:t>
            </a:r>
            <a:r>
              <a:rPr lang="en-US" dirty="0"/>
              <a:t>meta-analyses </a:t>
            </a:r>
            <a:r>
              <a:rPr lang="en-US" dirty="0" smtClean="0"/>
              <a:t>with consistent inverse associations</a:t>
            </a:r>
          </a:p>
          <a:p>
            <a:pPr lvl="1"/>
            <a:r>
              <a:rPr lang="en-US" dirty="0" smtClean="0"/>
              <a:t>Per 25-nmol/L increase in </a:t>
            </a:r>
            <a:r>
              <a:rPr lang="en-US" dirty="0" err="1" smtClean="0"/>
              <a:t>vit</a:t>
            </a:r>
            <a:r>
              <a:rPr lang="en-US" dirty="0" smtClean="0"/>
              <a:t> D: RR </a:t>
            </a:r>
            <a:r>
              <a:rPr lang="en-US" b="1" dirty="0" smtClean="0"/>
              <a:t>0.85 (0.79</a:t>
            </a:r>
            <a:r>
              <a:rPr lang="en-US" b="1" dirty="0"/>
              <a:t>, </a:t>
            </a:r>
            <a:r>
              <a:rPr lang="en-US" b="1" dirty="0" smtClean="0"/>
              <a:t>0.91)</a:t>
            </a:r>
          </a:p>
          <a:p>
            <a:r>
              <a:rPr lang="en-US" u="sng" dirty="0" smtClean="0"/>
              <a:t>Breast cancer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Many meta-analyses with inconsistent results</a:t>
            </a:r>
          </a:p>
          <a:p>
            <a:r>
              <a:rPr lang="en-US" u="sng" dirty="0" smtClean="0"/>
              <a:t>Prostate cancer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1 meta-analysis with positive association</a:t>
            </a:r>
          </a:p>
          <a:p>
            <a:pPr lvl="1"/>
            <a:r>
              <a:rPr lang="en-US" dirty="0" smtClean="0"/>
              <a:t>Highest </a:t>
            </a:r>
            <a:r>
              <a:rPr lang="en-US" dirty="0"/>
              <a:t>vs lowest quantile: </a:t>
            </a:r>
            <a:r>
              <a:rPr lang="en-US" dirty="0" smtClean="0"/>
              <a:t>RR </a:t>
            </a:r>
            <a:r>
              <a:rPr lang="en-US" b="1" dirty="0" smtClean="0"/>
              <a:t>1.17 </a:t>
            </a:r>
            <a:r>
              <a:rPr lang="en-US" b="1" dirty="0"/>
              <a:t>(1.05, 1.30</a:t>
            </a:r>
            <a:r>
              <a:rPr lang="en-US" b="1" dirty="0" smtClean="0"/>
              <a:t>)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u="sng" dirty="0" smtClean="0"/>
              <a:t>Bladder cancer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2 meta-analyses with consistent inverse association</a:t>
            </a:r>
          </a:p>
          <a:p>
            <a:pPr lvl="1"/>
            <a:r>
              <a:rPr lang="en-US" dirty="0" err="1" smtClean="0"/>
              <a:t>Vit</a:t>
            </a:r>
            <a:r>
              <a:rPr lang="en-US" dirty="0" smtClean="0"/>
              <a:t> </a:t>
            </a:r>
            <a:r>
              <a:rPr lang="en-US" dirty="0"/>
              <a:t>D&gt;75 vs. &lt;25 </a:t>
            </a:r>
            <a:r>
              <a:rPr lang="en-US" dirty="0" err="1"/>
              <a:t>nmol</a:t>
            </a:r>
            <a:r>
              <a:rPr lang="en-US" dirty="0"/>
              <a:t>/L: </a:t>
            </a:r>
            <a:r>
              <a:rPr lang="en-US" dirty="0" smtClean="0"/>
              <a:t>RR </a:t>
            </a:r>
            <a:r>
              <a:rPr lang="en-US" b="1" dirty="0" smtClean="0"/>
              <a:t>0.68 </a:t>
            </a:r>
            <a:r>
              <a:rPr lang="en-US" b="1" dirty="0"/>
              <a:t>(0.49, </a:t>
            </a:r>
            <a:r>
              <a:rPr lang="en-US" b="1" dirty="0" smtClean="0"/>
              <a:t>0.86)</a:t>
            </a:r>
          </a:p>
          <a:p>
            <a:r>
              <a:rPr lang="en-US" u="sng" dirty="0"/>
              <a:t>Lung cancer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2 </a:t>
            </a:r>
            <a:r>
              <a:rPr lang="en-US" dirty="0"/>
              <a:t>meta-analyses with consistent </a:t>
            </a:r>
            <a:r>
              <a:rPr lang="en-US" dirty="0" smtClean="0"/>
              <a:t>inverse </a:t>
            </a:r>
            <a:r>
              <a:rPr lang="en-US" dirty="0"/>
              <a:t>association </a:t>
            </a:r>
          </a:p>
          <a:p>
            <a:pPr lvl="1"/>
            <a:r>
              <a:rPr lang="en-US" dirty="0"/>
              <a:t>Highest vs. lowest quantile: </a:t>
            </a:r>
            <a:r>
              <a:rPr lang="en-US" dirty="0" smtClean="0"/>
              <a:t>RR </a:t>
            </a:r>
            <a:r>
              <a:rPr lang="en-US" b="1" dirty="0" smtClean="0"/>
              <a:t>0.83 </a:t>
            </a:r>
            <a:r>
              <a:rPr lang="en-US" b="1" dirty="0"/>
              <a:t>(0.77, 0.90</a:t>
            </a:r>
            <a:r>
              <a:rPr lang="en-US" b="1" dirty="0" smtClean="0"/>
              <a:t>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717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Trials with </a:t>
            </a:r>
            <a:r>
              <a:rPr lang="en-US" sz="3600" b="1" dirty="0" err="1" smtClean="0"/>
              <a:t>Vit</a:t>
            </a:r>
            <a:r>
              <a:rPr lang="en-US" sz="3600" b="1" dirty="0" smtClean="0"/>
              <a:t> D Supplementation</a:t>
            </a:r>
            <a:br>
              <a:rPr lang="en-US" sz="3600" b="1" dirty="0" smtClean="0"/>
            </a:br>
            <a:r>
              <a:rPr lang="en-US" sz="3600" b="1" dirty="0" smtClean="0"/>
              <a:t>and Cancers as Secondary Outcomes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199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Cochrane review (</a:t>
            </a:r>
            <a:r>
              <a:rPr lang="en-US" dirty="0" err="1" smtClean="0"/>
              <a:t>Bjelakovic</a:t>
            </a:r>
            <a:r>
              <a:rPr lang="en-US" dirty="0" smtClean="0"/>
              <a:t> et al) of 18 trials:</a:t>
            </a:r>
          </a:p>
          <a:p>
            <a:pPr lvl="1"/>
            <a:r>
              <a:rPr lang="en-US" dirty="0" err="1" smtClean="0"/>
              <a:t>Vit</a:t>
            </a:r>
            <a:r>
              <a:rPr lang="en-US" dirty="0" smtClean="0"/>
              <a:t> D </a:t>
            </a:r>
            <a:r>
              <a:rPr lang="en-US" dirty="0"/>
              <a:t>dose </a:t>
            </a:r>
            <a:r>
              <a:rPr lang="en-US" dirty="0" smtClean="0"/>
              <a:t>was 300 IU to 3333 </a:t>
            </a:r>
            <a:r>
              <a:rPr lang="en-US" dirty="0"/>
              <a:t>IU (</a:t>
            </a:r>
            <a:r>
              <a:rPr lang="en-US" dirty="0" smtClean="0"/>
              <a:t>mean </a:t>
            </a:r>
            <a:r>
              <a:rPr lang="en-US" dirty="0"/>
              <a:t>1146 </a:t>
            </a:r>
            <a:r>
              <a:rPr lang="en-US" dirty="0" smtClean="0"/>
              <a:t>IU) /day</a:t>
            </a:r>
          </a:p>
          <a:p>
            <a:pPr lvl="1"/>
            <a:r>
              <a:rPr lang="en-US" dirty="0" smtClean="0"/>
              <a:t>Weighted mean follow-up was 6 years</a:t>
            </a:r>
            <a:endParaRPr lang="en-US" dirty="0"/>
          </a:p>
          <a:p>
            <a:pPr lvl="1"/>
            <a:r>
              <a:rPr lang="en-US" dirty="0" smtClean="0"/>
              <a:t>Most participants were post-menopausal women</a:t>
            </a:r>
          </a:p>
          <a:p>
            <a:pPr lvl="1"/>
            <a:r>
              <a:rPr lang="en-US" dirty="0" smtClean="0"/>
              <a:t>RR incident cancer = </a:t>
            </a:r>
            <a:r>
              <a:rPr lang="en-US" b="1" dirty="0" smtClean="0"/>
              <a:t>1.00, 95% CI: 0.94, 1.06</a:t>
            </a:r>
          </a:p>
          <a:p>
            <a:pPr lvl="1"/>
            <a:r>
              <a:rPr lang="en-US" dirty="0" smtClean="0"/>
              <a:t>No sig effect on an single type of cancer</a:t>
            </a:r>
          </a:p>
          <a:p>
            <a:pPr lvl="1"/>
            <a:r>
              <a:rPr lang="en-US" dirty="0" smtClean="0"/>
              <a:t>RR cancer mortality = </a:t>
            </a:r>
            <a:r>
              <a:rPr lang="en-US" b="1" dirty="0" smtClean="0"/>
              <a:t>0.88, 95% CI: 0.78, 0.98</a:t>
            </a:r>
          </a:p>
          <a:p>
            <a:pPr lvl="1"/>
            <a:r>
              <a:rPr lang="en-US" dirty="0" smtClean="0"/>
              <a:t>RR all-cause mortality = </a:t>
            </a:r>
            <a:r>
              <a:rPr lang="en-US" b="1" dirty="0" smtClean="0"/>
              <a:t>0.93, 95% CI: 0.88, 0.98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251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>
            <a:grpSpLocks noChangeAspect="1"/>
          </p:cNvGrpSpPr>
          <p:nvPr/>
        </p:nvGrpSpPr>
        <p:grpSpPr bwMode="auto">
          <a:xfrm>
            <a:off x="155575" y="3175"/>
            <a:ext cx="8832850" cy="6851650"/>
            <a:chOff x="98" y="2"/>
            <a:chExt cx="5564" cy="4316"/>
          </a:xfrm>
        </p:grpSpPr>
        <p:sp>
          <p:nvSpPr>
            <p:cNvPr id="9" name="AutoShape 7"/>
            <p:cNvSpPr>
              <a:spLocks noChangeAspect="1" noChangeArrowheads="1" noTextEdit="1"/>
            </p:cNvSpPr>
            <p:nvPr/>
          </p:nvSpPr>
          <p:spPr bwMode="auto">
            <a:xfrm>
              <a:off x="98" y="2"/>
              <a:ext cx="5564" cy="4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" y="2"/>
              <a:ext cx="5572" cy="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0764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</a:t>
            </a:r>
            <a:r>
              <a:rPr lang="en-US" sz="3200" b="1" dirty="0" smtClean="0"/>
              <a:t>rials with </a:t>
            </a:r>
            <a:r>
              <a:rPr lang="en-US" sz="3200" b="1" dirty="0" err="1" smtClean="0"/>
              <a:t>Vit</a:t>
            </a:r>
            <a:r>
              <a:rPr lang="en-US" sz="3200" b="1" dirty="0" smtClean="0"/>
              <a:t> D Supplementation and Cancer/</a:t>
            </a:r>
            <a:r>
              <a:rPr lang="en-US" sz="3200" b="1" dirty="0" err="1"/>
              <a:t>P</a:t>
            </a:r>
            <a:r>
              <a:rPr lang="en-US" sz="3200" b="1" dirty="0" err="1" smtClean="0"/>
              <a:t>recancers</a:t>
            </a:r>
            <a:r>
              <a:rPr lang="en-US" sz="3200" b="1" dirty="0" smtClean="0"/>
              <a:t> as Primary Outcome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16075"/>
            <a:ext cx="8763000" cy="49371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Vitamin D and Colon Polyp study: calcium </a:t>
            </a:r>
            <a:r>
              <a:rPr lang="en-US" dirty="0"/>
              <a:t>carbonate 1200 mg/d +/- D</a:t>
            </a:r>
            <a:r>
              <a:rPr lang="en-US" baseline="-25000" dirty="0"/>
              <a:t>3 </a:t>
            </a:r>
            <a:r>
              <a:rPr lang="en-US" dirty="0"/>
              <a:t>1000 IU/d </a:t>
            </a:r>
            <a:endParaRPr lang="en-US" dirty="0" smtClean="0"/>
          </a:p>
          <a:p>
            <a:pPr lvl="1"/>
            <a:r>
              <a:rPr lang="en-US" dirty="0" smtClean="0"/>
              <a:t>2259 participants who had adenomas removed</a:t>
            </a:r>
          </a:p>
          <a:p>
            <a:pPr lvl="1"/>
            <a:r>
              <a:rPr lang="en-US" dirty="0" smtClean="0"/>
              <a:t>Follow-up colonoscopy performed 3-5 </a:t>
            </a:r>
            <a:r>
              <a:rPr lang="en-US" dirty="0" err="1" smtClean="0"/>
              <a:t>yrs</a:t>
            </a:r>
            <a:r>
              <a:rPr lang="en-US" dirty="0" smtClean="0"/>
              <a:t> later</a:t>
            </a:r>
          </a:p>
          <a:p>
            <a:pPr lvl="1"/>
            <a:r>
              <a:rPr lang="en-US" dirty="0" err="1" smtClean="0"/>
              <a:t>Adj</a:t>
            </a:r>
            <a:r>
              <a:rPr lang="en-US" dirty="0" smtClean="0"/>
              <a:t> RR of recurrent polyps </a:t>
            </a:r>
            <a:r>
              <a:rPr lang="en-US" b="1" dirty="0" smtClean="0"/>
              <a:t>0.99 (95% CI, 0.89, 1.09)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Lappe</a:t>
            </a:r>
            <a:r>
              <a:rPr lang="en-US" dirty="0" smtClean="0"/>
              <a:t> J et al </a:t>
            </a:r>
            <a:r>
              <a:rPr lang="en-US" dirty="0"/>
              <a:t>JAMA 2017: vitamin D</a:t>
            </a:r>
            <a:r>
              <a:rPr lang="en-US" baseline="-25000" dirty="0"/>
              <a:t>3</a:t>
            </a:r>
            <a:r>
              <a:rPr lang="en-US" dirty="0"/>
              <a:t> </a:t>
            </a:r>
            <a:r>
              <a:rPr lang="en-US" dirty="0" smtClean="0"/>
              <a:t>2000 IU/d </a:t>
            </a:r>
            <a:r>
              <a:rPr lang="en-US" dirty="0"/>
              <a:t>and calcium </a:t>
            </a:r>
            <a:r>
              <a:rPr lang="en-US" dirty="0" smtClean="0"/>
              <a:t>1500 mg/d </a:t>
            </a:r>
            <a:r>
              <a:rPr lang="en-US" dirty="0"/>
              <a:t>or placebos</a:t>
            </a:r>
            <a:endParaRPr lang="en-US" dirty="0" smtClean="0"/>
          </a:p>
          <a:p>
            <a:pPr lvl="1"/>
            <a:r>
              <a:rPr lang="en-US" dirty="0" smtClean="0"/>
              <a:t>2,303 </a:t>
            </a:r>
            <a:r>
              <a:rPr lang="en-US" dirty="0"/>
              <a:t>women (mean age 65) </a:t>
            </a:r>
            <a:r>
              <a:rPr lang="en-US" dirty="0" smtClean="0"/>
              <a:t>from Nebraska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ollowed </a:t>
            </a:r>
            <a:r>
              <a:rPr lang="en-US" dirty="0"/>
              <a:t>for 4 years for incident cancer </a:t>
            </a:r>
            <a:endParaRPr lang="en-US" dirty="0" smtClean="0"/>
          </a:p>
          <a:p>
            <a:pPr lvl="1"/>
            <a:r>
              <a:rPr lang="en-US" dirty="0" err="1" smtClean="0"/>
              <a:t>Unadj</a:t>
            </a:r>
            <a:r>
              <a:rPr lang="en-US" dirty="0" smtClean="0"/>
              <a:t>. HR </a:t>
            </a:r>
            <a:r>
              <a:rPr lang="en-US" b="1" dirty="0"/>
              <a:t>0.70 (95% CI, 0.47 to 1.02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55481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1806</TotalTime>
  <Words>1452</Words>
  <Application>Microsoft Office PowerPoint</Application>
  <PresentationFormat>On-screen Show (4:3)</PresentationFormat>
  <Paragraphs>224</Paragraphs>
  <Slides>21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D2d Study Supplement:  Non-diabetes Outcomes Cancer</vt:lpstr>
      <vt:lpstr>Vitamin D and Other Health Outcomes</vt:lpstr>
      <vt:lpstr>Effects of vitamin D receptor (VDR) activation on tumorigenesis. </vt:lpstr>
      <vt:lpstr>1,25(OH)2D operates through nuclear receptor-mediated and plasma membrane-initiated mechanisms</vt:lpstr>
      <vt:lpstr> Non-diabetes Outcomes: Cancer Background </vt:lpstr>
      <vt:lpstr>Epidemiologic Studies of Vitamin D and Cancer</vt:lpstr>
      <vt:lpstr>Trials with Vit D Supplementation and Cancers as Secondary Outcomes</vt:lpstr>
      <vt:lpstr>PowerPoint Presentation</vt:lpstr>
      <vt:lpstr>Trials with Vit D Supplementation and Cancer/Precancers as Primary Outcome</vt:lpstr>
      <vt:lpstr>Invasive and In Situ Cancer Incidence Among Healthy Older Women Receiving Vitamin D and Calcium vs Placebo (Lappe J et al 2017)</vt:lpstr>
      <vt:lpstr>VITAL Trial (ongoing)</vt:lpstr>
      <vt:lpstr>What Can D2d Add?</vt:lpstr>
      <vt:lpstr>D2d Cancer Outcome Determination</vt:lpstr>
      <vt:lpstr>Analytical Plan: Primary outcome</vt:lpstr>
      <vt:lpstr>Secondary Analyses</vt:lpstr>
      <vt:lpstr>Outcomes to Date/Power Calculation</vt:lpstr>
      <vt:lpstr>D2d Cancer Adverse Events Reported as of 6/30/2017</vt:lpstr>
      <vt:lpstr>PowerPoint Presentation</vt:lpstr>
      <vt:lpstr>PowerPoint Presentation</vt:lpstr>
      <vt:lpstr>PowerPoint Presentation</vt:lpstr>
      <vt:lpstr>To D or Not 2 D?</vt:lpstr>
    </vt:vector>
  </TitlesOfParts>
  <Company>PIN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D2d-cancer outcomes study (D2dOS-Cancer)</dc:title>
  <dc:creator>Genericlocaluser</dc:creator>
  <cp:lastModifiedBy>Sheehan, Patricia</cp:lastModifiedBy>
  <cp:revision>104</cp:revision>
  <dcterms:created xsi:type="dcterms:W3CDTF">2017-09-28T19:35:19Z</dcterms:created>
  <dcterms:modified xsi:type="dcterms:W3CDTF">2017-10-24T16:59:23Z</dcterms:modified>
</cp:coreProperties>
</file>