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17"/>
  </p:notesMasterIdLst>
  <p:handoutMasterIdLst>
    <p:handoutMasterId r:id="rId18"/>
  </p:handoutMasterIdLst>
  <p:sldIdLst>
    <p:sldId id="503" r:id="rId2"/>
    <p:sldId id="504" r:id="rId3"/>
    <p:sldId id="505" r:id="rId4"/>
    <p:sldId id="506" r:id="rId5"/>
    <p:sldId id="507" r:id="rId6"/>
    <p:sldId id="508" r:id="rId7"/>
    <p:sldId id="510" r:id="rId8"/>
    <p:sldId id="509" r:id="rId9"/>
    <p:sldId id="511" r:id="rId10"/>
    <p:sldId id="512" r:id="rId11"/>
    <p:sldId id="513" r:id="rId12"/>
    <p:sldId id="514" r:id="rId13"/>
    <p:sldId id="515" r:id="rId14"/>
    <p:sldId id="516" r:id="rId15"/>
    <p:sldId id="51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1F3817-948A-2045-903E-8B5ED65CF1AF}">
          <p14:sldIdLst>
            <p14:sldId id="503"/>
            <p14:sldId id="504"/>
            <p14:sldId id="505"/>
            <p14:sldId id="506"/>
            <p14:sldId id="507"/>
            <p14:sldId id="508"/>
            <p14:sldId id="510"/>
            <p14:sldId id="509"/>
            <p14:sldId id="511"/>
            <p14:sldId id="512"/>
            <p14:sldId id="513"/>
            <p14:sldId id="514"/>
            <p14:sldId id="515"/>
            <p14:sldId id="516"/>
            <p14:sldId id="517"/>
          </p14:sldIdLst>
        </p14:section>
        <p14:section name="Untitled Section" id="{27D50FA4-5E60-584C-AF5C-0EC3DF9404CC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heehan, Patricia" initials="PRS" lastIdx="1" clrIdx="6"/>
  <p:cmAuthor id="1" name="Staten, Myrlene (NIH/NIDDK) [C]" initials="MS" lastIdx="2" clrIdx="0"/>
  <p:cmAuthor id="2" name="Anastassios Pittas" initials="AP" lastIdx="16" clrIdx="1">
    <p:extLst/>
  </p:cmAuthor>
  <p:cmAuthor id="3" name="Anastassios Pittas" initials="AP [2]" lastIdx="1" clrIdx="2">
    <p:extLst/>
  </p:cmAuthor>
  <p:cmAuthor id="4" name="Anastassios Pittas" initials="AP [3]" lastIdx="1" clrIdx="3">
    <p:extLst/>
  </p:cmAuthor>
  <p:cmAuthor id="5" name="Anastassios Pittas" initials="AP [4]" lastIdx="1" clrIdx="4">
    <p:extLst/>
  </p:cmAuthor>
  <p:cmAuthor id="6" name="Anastassios Pittas" initials="AP [5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50"/>
    <p:restoredTop sz="75027" autoAdjust="0"/>
  </p:normalViewPr>
  <p:slideViewPr>
    <p:cSldViewPr snapToGrid="0" snapToObjects="1">
      <p:cViewPr varScale="1">
        <p:scale>
          <a:sx n="74" d="100"/>
          <a:sy n="74" d="100"/>
        </p:scale>
        <p:origin x="-111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1AA65-6682-204D-A64E-78FB82337288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46EF-E1C0-C44D-AC48-E2AE1A93A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2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E9CB7-4988-A94A-80F9-F360D3A3A0DC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4A5D-3367-1048-87FF-BA730818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875" indent="-285721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884" indent="-22857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037" indent="-22857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190" indent="-22857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4B15DF6-4DB9-4C43-90BC-4A985B259843}" type="slidenum">
              <a:rPr lang="en-US" sz="1200"/>
              <a:pPr/>
              <a:t>9</a:t>
            </a:fld>
            <a:endParaRPr lang="en-US" sz="1200" dirty="0"/>
          </a:p>
        </p:txBody>
      </p:sp>
      <p:sp>
        <p:nvSpPr>
          <p:cNvPr id="194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18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875" indent="-285721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884" indent="-22857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037" indent="-22857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190" indent="-228577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4B15DF6-4DB9-4C43-90BC-4A985B259843}" type="slidenum">
              <a:rPr lang="en-US" sz="1200"/>
              <a:pPr/>
              <a:t>10</a:t>
            </a:fld>
            <a:endParaRPr lang="en-US" sz="1200" dirty="0"/>
          </a:p>
        </p:txBody>
      </p:sp>
      <p:sp>
        <p:nvSpPr>
          <p:cNvPr id="194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1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768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="0" baseline="0" dirty="0" smtClean="0">
                <a:solidFill>
                  <a:schemeClr val="bg1"/>
                </a:solidFill>
              </a:rPr>
              <a:t> | d2d@tuftsmedicalcenter.org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63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9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6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66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47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aseline="0" smtClean="0">
                <a:solidFill>
                  <a:schemeClr val="bg1"/>
                </a:solidFill>
              </a:rPr>
              <a:t> 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843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475239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475240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75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214193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49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430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8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27557" y="6572053"/>
            <a:ext cx="7438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| d2d@tuftsmedicalcenter.org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18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7952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9525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35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32" y="594358"/>
            <a:ext cx="7780214" cy="57108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435" y="2926079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435" y="2896560"/>
            <a:ext cx="3200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97280" y="5881307"/>
            <a:ext cx="1011326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7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82291"/>
            <a:ext cx="10058400" cy="4386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29717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7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End of Study</a:t>
            </a:r>
            <a:endParaRPr lang="en-US" sz="5400" i="1" dirty="0"/>
          </a:p>
        </p:txBody>
      </p:sp>
    </p:spTree>
    <p:extLst>
      <p:ext uri="{BB962C8B-B14F-4D97-AF65-F5344CB8AC3E}">
        <p14:creationId xmlns:p14="http://schemas.microsoft.com/office/powerpoint/2010/main" val="2021358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48" name="Straight Arrow Connector 92"/>
          <p:cNvCxnSpPr>
            <a:cxnSpLocks noChangeShapeType="1"/>
            <a:stCxn id="85" idx="2"/>
            <a:endCxn id="84" idx="0"/>
          </p:cNvCxnSpPr>
          <p:nvPr/>
        </p:nvCxnSpPr>
        <p:spPr bwMode="auto">
          <a:xfrm>
            <a:off x="9431865" y="2854107"/>
            <a:ext cx="5647" cy="228521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4" idx="2"/>
            <a:endCxn id="28" idx="0"/>
          </p:cNvCxnSpPr>
          <p:nvPr/>
        </p:nvCxnSpPr>
        <p:spPr>
          <a:xfrm>
            <a:off x="9437512" y="3724234"/>
            <a:ext cx="1" cy="3524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 Box 7"/>
          <p:cNvSpPr txBox="1">
            <a:spLocks noChangeArrowheads="1"/>
          </p:cNvSpPr>
          <p:nvPr/>
        </p:nvSpPr>
        <p:spPr bwMode="auto">
          <a:xfrm>
            <a:off x="7179732" y="3082627"/>
            <a:ext cx="4515557" cy="64160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Review results (see MOP18, MOP14)</a:t>
            </a:r>
          </a:p>
          <a:p>
            <a:pPr marL="171450" indent="-171450">
              <a:buFont typeface="Arial" charset="0"/>
              <a:buChar char="•"/>
              <a:defRPr/>
            </a:pPr>
            <a:endParaRPr lang="en-US" sz="800" dirty="0" smtClean="0">
              <a:latin typeface="Gill Sans Light"/>
              <a:cs typeface="Gill Sans Light"/>
            </a:endParaRPr>
          </a:p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Is UNCO visit needed? </a:t>
            </a:r>
          </a:p>
        </p:txBody>
      </p:sp>
      <p:sp>
        <p:nvSpPr>
          <p:cNvPr id="85" name="Text Box 7"/>
          <p:cNvSpPr txBox="1">
            <a:spLocks noChangeArrowheads="1"/>
          </p:cNvSpPr>
          <p:nvPr/>
        </p:nvSpPr>
        <p:spPr bwMode="auto">
          <a:xfrm>
            <a:off x="6807200" y="1877596"/>
            <a:ext cx="5249328" cy="9765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Annual or semi-annual visit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Collect study pills and dispense new bottle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Discuss method of returning study pills (provide pre-paid envelope, if necessary)</a:t>
            </a:r>
          </a:p>
        </p:txBody>
      </p:sp>
      <p:sp>
        <p:nvSpPr>
          <p:cNvPr id="90" name="Text Box 7"/>
          <p:cNvSpPr txBox="1">
            <a:spLocks noChangeArrowheads="1"/>
          </p:cNvSpPr>
          <p:nvPr/>
        </p:nvSpPr>
        <p:spPr bwMode="auto">
          <a:xfrm>
            <a:off x="7179731" y="4931721"/>
            <a:ext cx="4515559" cy="5287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UNCO visit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Collect study pills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7179734" y="4076700"/>
            <a:ext cx="4515557" cy="5711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Ask participant to continue study pills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Schedule UNCO visit</a:t>
            </a: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8788400" y="3691870"/>
            <a:ext cx="706077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Yes</a:t>
            </a:r>
            <a:endParaRPr lang="en-US" sz="1400" dirty="0">
              <a:latin typeface="Gill Sans Light"/>
              <a:cs typeface="Gill Sans Light"/>
            </a:endParaRPr>
          </a:p>
        </p:txBody>
      </p:sp>
      <p:cxnSp>
        <p:nvCxnSpPr>
          <p:cNvPr id="32" name="Straight Arrow Connector 22549"/>
          <p:cNvCxnSpPr>
            <a:cxnSpLocks noChangeShapeType="1"/>
            <a:stCxn id="28" idx="2"/>
            <a:endCxn id="90" idx="0"/>
          </p:cNvCxnSpPr>
          <p:nvPr/>
        </p:nvCxnSpPr>
        <p:spPr bwMode="auto">
          <a:xfrm flipH="1">
            <a:off x="9437512" y="4647858"/>
            <a:ext cx="1" cy="283862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84" idx="1"/>
            <a:endCxn id="37" idx="0"/>
          </p:cNvCxnSpPr>
          <p:nvPr/>
        </p:nvCxnSpPr>
        <p:spPr>
          <a:xfrm rot="10800000" flipV="1">
            <a:off x="4701581" y="3403430"/>
            <a:ext cx="2478153" cy="152369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20"/>
          <p:cNvSpPr>
            <a:spLocks noChangeArrowheads="1"/>
          </p:cNvSpPr>
          <p:nvPr/>
        </p:nvSpPr>
        <p:spPr bwMode="auto">
          <a:xfrm>
            <a:off x="6512560" y="3383280"/>
            <a:ext cx="723483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No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69" name="Text Box 7"/>
          <p:cNvSpPr txBox="1">
            <a:spLocks noChangeArrowheads="1"/>
          </p:cNvSpPr>
          <p:nvPr/>
        </p:nvSpPr>
        <p:spPr bwMode="auto">
          <a:xfrm>
            <a:off x="5080001" y="1010384"/>
            <a:ext cx="2195628" cy="7269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Participant has met diabetes outcome?</a:t>
            </a:r>
          </a:p>
        </p:txBody>
      </p:sp>
      <p:cxnSp>
        <p:nvCxnSpPr>
          <p:cNvPr id="80" name="Elbow Connector 79"/>
          <p:cNvCxnSpPr>
            <a:stCxn id="69" idx="3"/>
            <a:endCxn id="85" idx="0"/>
          </p:cNvCxnSpPr>
          <p:nvPr/>
        </p:nvCxnSpPr>
        <p:spPr>
          <a:xfrm>
            <a:off x="7275629" y="1373882"/>
            <a:ext cx="2156236" cy="50371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7"/>
          <p:cNvSpPr txBox="1">
            <a:spLocks noChangeArrowheads="1"/>
          </p:cNvSpPr>
          <p:nvPr/>
        </p:nvSpPr>
        <p:spPr bwMode="auto">
          <a:xfrm>
            <a:off x="315109" y="1877598"/>
            <a:ext cx="4663291" cy="5193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Annual (no OGTT) or semi-annual visit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Collect study pills</a:t>
            </a:r>
          </a:p>
          <a:p>
            <a:pPr algn="ctr">
              <a:defRPr/>
            </a:pPr>
            <a:endParaRPr lang="en-US" sz="1400" dirty="0" smtClean="0">
              <a:latin typeface="Gill Sans Light"/>
              <a:cs typeface="Gill Sans Light"/>
            </a:endParaRPr>
          </a:p>
        </p:txBody>
      </p:sp>
      <p:cxnSp>
        <p:nvCxnSpPr>
          <p:cNvPr id="86" name="Elbow Connector 85"/>
          <p:cNvCxnSpPr>
            <a:stCxn id="69" idx="1"/>
            <a:endCxn id="83" idx="0"/>
          </p:cNvCxnSpPr>
          <p:nvPr/>
        </p:nvCxnSpPr>
        <p:spPr>
          <a:xfrm rot="10800000" flipV="1">
            <a:off x="2646755" y="1373882"/>
            <a:ext cx="2433245" cy="503715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20"/>
          <p:cNvSpPr>
            <a:spLocks noChangeArrowheads="1"/>
          </p:cNvSpPr>
          <p:nvPr/>
        </p:nvSpPr>
        <p:spPr bwMode="auto">
          <a:xfrm>
            <a:off x="7112001" y="1080036"/>
            <a:ext cx="978881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No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4379113" y="1080036"/>
            <a:ext cx="700889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Yes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65" name="Text Box 7"/>
          <p:cNvSpPr txBox="1">
            <a:spLocks noChangeArrowheads="1"/>
          </p:cNvSpPr>
          <p:nvPr/>
        </p:nvSpPr>
        <p:spPr bwMode="auto">
          <a:xfrm>
            <a:off x="7179731" y="5707381"/>
            <a:ext cx="4515559" cy="5287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Send post-visit letter to participant and PCP</a:t>
            </a:r>
            <a:endParaRPr lang="en-US" sz="1400" dirty="0">
              <a:latin typeface="Gill Sans Light"/>
              <a:cs typeface="Gill Sans Light"/>
            </a:endParaRPr>
          </a:p>
        </p:txBody>
      </p:sp>
      <p:cxnSp>
        <p:nvCxnSpPr>
          <p:cNvPr id="66" name="Straight Arrow Connector 22549"/>
          <p:cNvCxnSpPr>
            <a:cxnSpLocks noChangeShapeType="1"/>
            <a:stCxn id="90" idx="2"/>
            <a:endCxn id="65" idx="0"/>
          </p:cNvCxnSpPr>
          <p:nvPr/>
        </p:nvCxnSpPr>
        <p:spPr bwMode="auto">
          <a:xfrm>
            <a:off x="9437511" y="5460518"/>
            <a:ext cx="0" cy="246863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37" idx="2"/>
            <a:endCxn id="65" idx="1"/>
          </p:cNvCxnSpPr>
          <p:nvPr/>
        </p:nvCxnSpPr>
        <p:spPr>
          <a:xfrm rot="16200000" flipH="1">
            <a:off x="5797027" y="4589073"/>
            <a:ext cx="287259" cy="247815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83" idx="2"/>
            <a:endCxn id="65" idx="1"/>
          </p:cNvCxnSpPr>
          <p:nvPr/>
        </p:nvCxnSpPr>
        <p:spPr>
          <a:xfrm rot="16200000" flipH="1">
            <a:off x="3125808" y="1917854"/>
            <a:ext cx="3574873" cy="453297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3048001" y="4927124"/>
            <a:ext cx="3307156" cy="7573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Recover study pills</a:t>
            </a:r>
          </a:p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(In-person </a:t>
            </a:r>
            <a:r>
              <a:rPr lang="en-US" sz="1400" u="sng" dirty="0" smtClean="0">
                <a:latin typeface="Gill Sans Light"/>
                <a:cs typeface="Gill Sans Light"/>
              </a:rPr>
              <a:t>or</a:t>
            </a:r>
            <a:r>
              <a:rPr lang="en-US" sz="1400" dirty="0" smtClean="0">
                <a:latin typeface="Gill Sans Light"/>
                <a:cs typeface="Gill Sans Light"/>
              </a:rPr>
              <a:t> mailed using pre-paid envelope)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11988800" cy="685800"/>
          </a:xfrm>
        </p:spPr>
        <p:txBody>
          <a:bodyPr/>
          <a:lstStyle/>
          <a:p>
            <a:pPr algn="ctr"/>
            <a:r>
              <a:rPr lang="en-US" dirty="0" smtClean="0"/>
              <a:t>End of Study Visit – Study Pills Discontinued</a:t>
            </a:r>
            <a:endParaRPr lang="en-US" dirty="0"/>
          </a:p>
        </p:txBody>
      </p:sp>
      <p:cxnSp>
        <p:nvCxnSpPr>
          <p:cNvPr id="6" name="Straight Connector 5"/>
          <p:cNvCxnSpPr>
            <a:stCxn id="84" idx="1"/>
          </p:cNvCxnSpPr>
          <p:nvPr/>
        </p:nvCxnSpPr>
        <p:spPr bwMode="auto">
          <a:xfrm flipH="1">
            <a:off x="4701580" y="3403430"/>
            <a:ext cx="247815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4701579" y="3403431"/>
            <a:ext cx="0" cy="256834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379058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b="1" dirty="0" smtClean="0"/>
              <a:t>A</a:t>
            </a:r>
            <a:r>
              <a:rPr lang="en-US" dirty="0" smtClean="0"/>
              <a:t>lfred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1"/>
          <a:stretch/>
        </p:blipFill>
        <p:spPr>
          <a:xfrm>
            <a:off x="9775372" y="76202"/>
            <a:ext cx="2208348" cy="2748554"/>
          </a:xfrm>
          <a:prstGeom prst="rect">
            <a:avLst/>
          </a:prstGeom>
        </p:spPr>
      </p:pic>
      <p:cxnSp>
        <p:nvCxnSpPr>
          <p:cNvPr id="55" name="Straight Connector 54"/>
          <p:cNvCxnSpPr/>
          <p:nvPr/>
        </p:nvCxnSpPr>
        <p:spPr bwMode="auto">
          <a:xfrm>
            <a:off x="792480" y="4282440"/>
            <a:ext cx="9773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1117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>
            <a:off x="2133600" y="4282440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flipH="1">
            <a:off x="3149601" y="4062770"/>
            <a:ext cx="3577" cy="5244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>
            <a:off x="4165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/>
          <p:nvPr/>
        </p:nvCxnSpPr>
        <p:spPr bwMode="auto">
          <a:xfrm>
            <a:off x="5181600" y="4062770"/>
            <a:ext cx="0" cy="5244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>
            <a:off x="6197600" y="4282440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7213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flipH="1">
            <a:off x="8229600" y="4053840"/>
            <a:ext cx="1789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>
            <a:off x="9245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10261600" y="4044852"/>
            <a:ext cx="0" cy="5423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TextBox 72"/>
          <p:cNvSpPr txBox="1"/>
          <p:nvPr/>
        </p:nvSpPr>
        <p:spPr>
          <a:xfrm>
            <a:off x="304800" y="4840069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M36 Visit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045165" y="3139440"/>
            <a:ext cx="222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Announcement to begin EOS procedures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206608" y="4840070"/>
            <a:ext cx="1731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M39 Contact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54608" y="4815841"/>
            <a:ext cx="1731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M42 Visit = EOS visit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368801" y="3155239"/>
            <a:ext cx="1622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508 outcomes</a:t>
            </a:r>
          </a:p>
          <a:p>
            <a:pPr algn="ctr"/>
            <a:r>
              <a:rPr lang="en-US" sz="1800" i="1" dirty="0" smtClean="0">
                <a:latin typeface="Calibri" panose="020F0502020204030204" pitchFamily="34" charset="0"/>
              </a:rPr>
              <a:t>(projected)</a:t>
            </a:r>
            <a:endParaRPr lang="en-US" sz="1800" i="1" dirty="0">
              <a:latin typeface="Calibri" panose="020F050202020403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420378" y="3407510"/>
            <a:ext cx="162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Complete EOS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9652000" y="340751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Data lock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8229600" y="4815841"/>
            <a:ext cx="1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UNCO Visit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cxnSp>
        <p:nvCxnSpPr>
          <p:cNvPr id="89" name="Straight Connector 88"/>
          <p:cNvCxnSpPr/>
          <p:nvPr/>
        </p:nvCxnSpPr>
        <p:spPr bwMode="auto">
          <a:xfrm>
            <a:off x="1016000" y="4282440"/>
            <a:ext cx="0" cy="548640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 rot="2609843">
            <a:off x="5091884" y="4508448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May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 rot="2609843">
            <a:off x="4069092" y="450363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Apr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 rot="2609843">
            <a:off x="3053092" y="450363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Mar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rot="2609843">
            <a:off x="2037092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Feb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 rot="2609843">
            <a:off x="1021092" y="4496016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Jan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 rot="2609843">
            <a:off x="6107884" y="4508449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Jun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 rot="2609843">
            <a:off x="7117092" y="450363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Jul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 rot="2609843">
            <a:off x="8133092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Aug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 rot="2609843">
            <a:off x="9155884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Sep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 rot="2609843">
            <a:off x="10171884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Oct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cxnSp>
        <p:nvCxnSpPr>
          <p:cNvPr id="100" name="Straight Connector 99"/>
          <p:cNvCxnSpPr/>
          <p:nvPr/>
        </p:nvCxnSpPr>
        <p:spPr bwMode="auto">
          <a:xfrm>
            <a:off x="4064000" y="4282440"/>
            <a:ext cx="0" cy="548640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 bwMode="auto">
          <a:xfrm>
            <a:off x="7112000" y="4282440"/>
            <a:ext cx="0" cy="548640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 bwMode="auto">
          <a:xfrm>
            <a:off x="8859520" y="4282440"/>
            <a:ext cx="0" cy="548640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3149600" y="4282701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Straight Connector 103"/>
          <p:cNvCxnSpPr/>
          <p:nvPr/>
        </p:nvCxnSpPr>
        <p:spPr bwMode="auto">
          <a:xfrm>
            <a:off x="5181327" y="4287045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>
            <a:off x="8230457" y="4282440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>
            <a:off x="10261600" y="4283838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1235719" y="1613143"/>
            <a:ext cx="4314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 study pills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Has not met diabetes outcome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41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6" grpId="0"/>
      <p:bldP spid="80" grpId="0"/>
      <p:bldP spid="82" grpId="0"/>
      <p:bldP spid="83" grpId="0"/>
      <p:bldP spid="86" grpId="0"/>
      <p:bldP spid="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 bwMode="auto">
          <a:xfrm>
            <a:off x="8981440" y="4282440"/>
            <a:ext cx="0" cy="548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7487920" y="4282440"/>
            <a:ext cx="0" cy="548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5931463" y="4290060"/>
            <a:ext cx="0" cy="548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2875280" y="4282440"/>
            <a:ext cx="0" cy="548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b="1" dirty="0" smtClean="0"/>
              <a:t>B</a:t>
            </a:r>
            <a:r>
              <a:rPr lang="en-US" dirty="0" smtClean="0"/>
              <a:t>ruce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84" y="152400"/>
            <a:ext cx="3712815" cy="19812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>
            <a:off x="792480" y="4282440"/>
            <a:ext cx="9773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>
            <a:off x="1117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2133600" y="4282440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flipH="1">
            <a:off x="3149601" y="4062770"/>
            <a:ext cx="3577" cy="5244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4165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5181600" y="4062770"/>
            <a:ext cx="0" cy="52447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6197600" y="4282440"/>
            <a:ext cx="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7213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H="1">
            <a:off x="8229600" y="4053840"/>
            <a:ext cx="1789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9245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10261600" y="4044852"/>
            <a:ext cx="0" cy="5423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166333" y="4840069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M42 Visit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45165" y="3139440"/>
            <a:ext cx="222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Announcement to begin EOS procedures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3991" y="4840070"/>
            <a:ext cx="134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M45 </a:t>
            </a:r>
          </a:p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Contact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4321" y="4815841"/>
            <a:ext cx="1731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M48 Visit = EOS visit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68801" y="3139440"/>
            <a:ext cx="1622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508 outcomes</a:t>
            </a:r>
          </a:p>
          <a:p>
            <a:pPr algn="ctr"/>
            <a:r>
              <a:rPr lang="en-US" sz="1800" i="1" dirty="0" smtClean="0">
                <a:latin typeface="Calibri" panose="020F0502020204030204" pitchFamily="34" charset="0"/>
              </a:rPr>
              <a:t>(projected)</a:t>
            </a:r>
            <a:endParaRPr lang="en-US" sz="1800" i="1" dirty="0"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20378" y="3407510"/>
            <a:ext cx="162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Complete EOS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52000" y="340751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Data lock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51520" y="4815841"/>
            <a:ext cx="1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M48 Target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4844343" y="4291429"/>
            <a:ext cx="0" cy="548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 rot="2609843">
            <a:off x="5095252" y="4508448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May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2609843">
            <a:off x="4072460" y="450363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Apr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2609843">
            <a:off x="3056460" y="450363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Mar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2609843">
            <a:off x="2040460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Feb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2609843">
            <a:off x="1024460" y="4496016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Jan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2609843">
            <a:off x="6111252" y="4508449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Jun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2609843">
            <a:off x="7120460" y="450363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Jul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2609843">
            <a:off x="8136460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Aug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2609843">
            <a:off x="9159252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Sep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2609843">
            <a:off x="10175252" y="4496017"/>
            <a:ext cx="958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Oct 2018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28448" y="4838701"/>
            <a:ext cx="1426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M45 Target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 bwMode="auto">
          <a:xfrm>
            <a:off x="3149600" y="429006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5181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>
            <a:off x="8229600" y="4285488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>
            <a:off x="10261600" y="4282440"/>
            <a:ext cx="0" cy="3017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8981440" y="4282440"/>
            <a:ext cx="0" cy="548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 flipH="1">
            <a:off x="8229600" y="4053840"/>
            <a:ext cx="1789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7420378" y="3407510"/>
            <a:ext cx="162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Complete EOS</a:t>
            </a:r>
            <a:endParaRPr lang="en-US" sz="1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351520" y="4815841"/>
            <a:ext cx="12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M48 Target</a:t>
            </a:r>
            <a:endParaRPr lang="en-US" sz="1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235719" y="1613143"/>
            <a:ext cx="4314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 study pills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Has not met diabetes outcome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91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38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Post-Study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Participant’s results and group assignment cannot be </a:t>
            </a:r>
            <a:r>
              <a:rPr lang="en-US" sz="3600" dirty="0" err="1" smtClean="0"/>
              <a:t>unblinded</a:t>
            </a:r>
            <a:r>
              <a:rPr lang="en-US" sz="3600" dirty="0" smtClean="0"/>
              <a:t> until primary outcome has been analyzed and manuscript published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A process will be developed to make sure sending these results out is as easy and low-effort as possible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Summary of results will be included with a reference to the manuscript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6328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MOP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MOP Section 20: End of </a:t>
            </a:r>
            <a:r>
              <a:rPr lang="en-US" sz="3600" dirty="0" smtClean="0"/>
              <a:t>Study</a:t>
            </a:r>
          </a:p>
          <a:p>
            <a:pPr marL="223838" indent="-223838">
              <a:buFont typeface="Arial"/>
              <a:buChar char="•"/>
            </a:pPr>
            <a:r>
              <a:rPr lang="en-US" sz="3600" dirty="0" smtClean="0"/>
              <a:t>Detailed instructions</a:t>
            </a:r>
          </a:p>
          <a:p>
            <a:pPr marL="223838" indent="-223838">
              <a:buFont typeface="Arial"/>
              <a:buChar char="•"/>
            </a:pPr>
            <a:r>
              <a:rPr lang="en-US" sz="3600" dirty="0" smtClean="0"/>
              <a:t>Letter templates for IRB submission</a:t>
            </a:r>
          </a:p>
          <a:p>
            <a:pPr marL="0" indent="0">
              <a:buNone/>
            </a:pPr>
            <a:r>
              <a:rPr lang="en-US" sz="3600" dirty="0" smtClean="0"/>
              <a:t>MOP Section 13: Source Documents</a:t>
            </a:r>
          </a:p>
          <a:p>
            <a:pPr marL="223838" indent="-223838">
              <a:buFont typeface="Arial"/>
              <a:buChar char="•"/>
            </a:pPr>
            <a:r>
              <a:rPr lang="en-US" sz="3600" dirty="0" smtClean="0"/>
              <a:t>Updated </a:t>
            </a:r>
            <a:r>
              <a:rPr lang="mr-IN" sz="3600" dirty="0" smtClean="0"/>
              <a:t>–</a:t>
            </a:r>
            <a:r>
              <a:rPr lang="en-US" sz="3600" dirty="0" smtClean="0"/>
              <a:t> released at EOS announcement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62855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-1"/>
            <a:ext cx="12192000" cy="64987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51" y="-1"/>
            <a:ext cx="9635125" cy="64987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0518" y="6245770"/>
            <a:ext cx="1241779" cy="2349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59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508 outcomes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Current projection: May 2018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Challenges and considerations</a:t>
            </a:r>
          </a:p>
          <a:p>
            <a:pPr marL="915988" lvl="1" indent="-182563"/>
            <a:r>
              <a:rPr lang="en-US" sz="3200" dirty="0" smtClean="0"/>
              <a:t>We </a:t>
            </a:r>
            <a:r>
              <a:rPr lang="en-US" sz="3200" i="1" dirty="0" smtClean="0"/>
              <a:t>need</a:t>
            </a:r>
            <a:r>
              <a:rPr lang="en-US" sz="3200" dirty="0" smtClean="0"/>
              <a:t> 508 outcomes, no fewer</a:t>
            </a:r>
          </a:p>
          <a:p>
            <a:pPr marL="915988" lvl="1" indent="-182563"/>
            <a:r>
              <a:rPr lang="en-US" sz="3200" dirty="0" smtClean="0"/>
              <a:t>Impossible to stop at </a:t>
            </a:r>
            <a:r>
              <a:rPr lang="en-US" sz="3200" i="1" dirty="0" smtClean="0"/>
              <a:t>exactly </a:t>
            </a:r>
            <a:r>
              <a:rPr lang="en-US" sz="3200" dirty="0" smtClean="0"/>
              <a:t>508 </a:t>
            </a:r>
          </a:p>
          <a:p>
            <a:pPr marL="915988" lvl="1" indent="-182563"/>
            <a:r>
              <a:rPr lang="en-US" sz="3200" dirty="0" smtClean="0"/>
              <a:t>Consideration of UNCOs – do people stay on pills?</a:t>
            </a:r>
            <a:endParaRPr lang="en-US" sz="3200" dirty="0"/>
          </a:p>
          <a:p>
            <a:pPr marL="457200" lvl="1" indent="0">
              <a:buNone/>
            </a:pPr>
            <a:r>
              <a:rPr lang="en-US" sz="3200" dirty="0" smtClean="0"/>
              <a:t>*Plan was developed with the above in mind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133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Connector 64"/>
          <p:cNvCxnSpPr/>
          <p:nvPr/>
        </p:nvCxnSpPr>
        <p:spPr>
          <a:xfrm>
            <a:off x="94488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81280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68072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4864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1656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8448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Study Process 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600201"/>
            <a:ext cx="7252063" cy="10784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Procedures will begin </a:t>
            </a:r>
            <a:r>
              <a:rPr lang="en-US" sz="2400" i="1" dirty="0" smtClean="0"/>
              <a:t>prior </a:t>
            </a:r>
            <a:r>
              <a:rPr lang="en-US" sz="2400" dirty="0" smtClean="0"/>
              <a:t>to 508 events being reached</a:t>
            </a:r>
            <a:endParaRPr lang="en-US" sz="2400" dirty="0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34007" y="3908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*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310250" y="4712733"/>
            <a:ext cx="1735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508 events reached</a:t>
            </a:r>
          </a:p>
          <a:p>
            <a:pPr algn="ctr"/>
            <a:r>
              <a:rPr lang="en-US" sz="1800" i="1" dirty="0" smtClean="0">
                <a:latin typeface="Calibri" panose="020F0502020204030204" pitchFamily="34" charset="0"/>
              </a:rPr>
              <a:t>(estimated)</a:t>
            </a:r>
          </a:p>
          <a:p>
            <a:pPr algn="ctr"/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5082" y="4724400"/>
            <a:ext cx="2215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Announcement to start EOS procedures</a:t>
            </a:r>
            <a:endParaRPr lang="en-US" sz="1800" dirty="0">
              <a:latin typeface="Calibri" panose="020F050202020403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219200" y="4213200"/>
            <a:ext cx="9956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5240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769600" y="42132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9954632" y="4712732"/>
            <a:ext cx="1652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Data lock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64305" y="3843868"/>
            <a:ext cx="1139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-2 months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10863" y="4712732"/>
            <a:ext cx="1652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</a:rPr>
              <a:t>C</a:t>
            </a:r>
            <a:r>
              <a:rPr lang="en-US" sz="1800" dirty="0" smtClean="0">
                <a:latin typeface="Calibri" panose="020F0502020204030204" pitchFamily="34" charset="0"/>
              </a:rPr>
              <a:t>omplete EOS visits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541083" y="3838603"/>
            <a:ext cx="118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+3 months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173159" y="3853473"/>
            <a:ext cx="118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+5 months</a:t>
            </a:r>
            <a:endParaRPr lang="en-US" sz="1800" dirty="0">
              <a:latin typeface="Calibri" panose="020F0502020204030204" pitchFamily="34" charset="0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1522696" y="3298800"/>
            <a:ext cx="6605304" cy="304800"/>
            <a:chOff x="1142022" y="3124200"/>
            <a:chExt cx="4953978" cy="304800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1142022" y="3276600"/>
              <a:ext cx="49539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1143000" y="31242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6096000" y="31242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1524000" y="3070200"/>
            <a:ext cx="660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Completion of EOS visits and UNCOs (as needed)</a:t>
            </a:r>
            <a:endParaRPr lang="en-US" sz="1800" dirty="0">
              <a:latin typeface="Calibri" panose="020F0502020204030204" pitchFamily="34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8128000" y="3451200"/>
            <a:ext cx="264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10769600" y="32988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8229600" y="28416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</a:rPr>
              <a:t>Data cleaning and UNCOs</a:t>
            </a:r>
            <a:endParaRPr lang="en-US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82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2" grpId="0"/>
      <p:bldP spid="54" grpId="0"/>
      <p:bldP spid="70" grpId="0"/>
      <p:bldP spid="71" grpId="0"/>
      <p:bldP spid="72" grpId="0"/>
      <p:bldP spid="73" grpId="0"/>
      <p:bldP spid="74" grpId="0"/>
      <p:bldP spid="81" grpId="0"/>
      <p:bldP spid="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this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Previous protocol version had a dedicated end of study visit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New protocol uses the next scheduled visit as the end of study – easier because study visits proceed as </a:t>
            </a:r>
            <a:r>
              <a:rPr lang="en-US" sz="3600" dirty="0" smtClean="0"/>
              <a:t>usual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61846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EOS visit?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23838" indent="-223838">
              <a:buFont typeface="Arial"/>
              <a:buChar char="•"/>
            </a:pPr>
            <a:r>
              <a:rPr lang="en-US" sz="3600" dirty="0" smtClean="0"/>
              <a:t>An EOS visit is the participants next scheduled visit</a:t>
            </a:r>
          </a:p>
          <a:p>
            <a:pPr marL="639763" lvl="1" indent="-182563"/>
            <a:r>
              <a:rPr lang="en-US" sz="3600" dirty="0" smtClean="0"/>
              <a:t>Will mostly occur as scheduled (a few exceptions)</a:t>
            </a:r>
          </a:p>
          <a:p>
            <a:pPr marL="223838" indent="-223838">
              <a:buFont typeface="Arial"/>
              <a:buChar char="•"/>
            </a:pPr>
            <a:r>
              <a:rPr lang="en-US" sz="3600" dirty="0" smtClean="0"/>
              <a:t>Participants </a:t>
            </a:r>
            <a:r>
              <a:rPr lang="en-US" sz="3600" i="1" dirty="0" smtClean="0"/>
              <a:t>will</a:t>
            </a:r>
            <a:r>
              <a:rPr lang="en-US" sz="3600" dirty="0" smtClean="0"/>
              <a:t> be given a new bottle of study pills</a:t>
            </a:r>
            <a:r>
              <a:rPr lang="en-US" sz="3600" dirty="0" smtClean="0">
                <a:solidFill>
                  <a:srgbClr val="FF0000"/>
                </a:solidFill>
              </a:rPr>
              <a:t>*</a:t>
            </a:r>
            <a:r>
              <a:rPr lang="en-US" sz="3600" dirty="0" smtClean="0"/>
              <a:t> and asked to continue taking pills until contacted by site </a:t>
            </a:r>
            <a:endParaRPr lang="en-US" sz="3600" dirty="0" smtClean="0"/>
          </a:p>
          <a:p>
            <a:pPr marL="223838" indent="-223838">
              <a:buFont typeface="Arial"/>
              <a:buChar char="•"/>
            </a:pPr>
            <a:r>
              <a:rPr lang="en-US" sz="3600" dirty="0" smtClean="0"/>
              <a:t>UNCO will be done as needed</a:t>
            </a:r>
          </a:p>
          <a:p>
            <a:pPr marL="223838" indent="-223838">
              <a:buFont typeface="Arial"/>
              <a:buChar char="•"/>
            </a:pPr>
            <a:r>
              <a:rPr lang="en-US" sz="3600" dirty="0"/>
              <a:t>After visit , EOS letter given</a:t>
            </a:r>
          </a:p>
          <a:p>
            <a:pPr marL="639763" lvl="1" indent="-182563"/>
            <a:r>
              <a:rPr lang="en-US" sz="3600" dirty="0" smtClean="0"/>
              <a:t>Plan </a:t>
            </a:r>
            <a:r>
              <a:rPr lang="en-US" sz="3600" dirty="0"/>
              <a:t>going forward – when </a:t>
            </a:r>
            <a:r>
              <a:rPr lang="en-US" sz="3600" dirty="0" err="1"/>
              <a:t>glycemia</a:t>
            </a:r>
            <a:r>
              <a:rPr lang="en-US" sz="3600" dirty="0"/>
              <a:t> results and study pill assignment will be released and when study results will be available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335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/>
              <a:t>Exceptions to Standard EOS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Previously met diabetes outcome</a:t>
            </a:r>
          </a:p>
          <a:p>
            <a:pPr lvl="1"/>
            <a:r>
              <a:rPr lang="en-US" sz="3600" dirty="0" smtClean="0"/>
              <a:t>Pills will </a:t>
            </a:r>
            <a:r>
              <a:rPr lang="en-US" sz="3600" i="1" dirty="0" smtClean="0"/>
              <a:t>not</a:t>
            </a:r>
            <a:r>
              <a:rPr lang="en-US" sz="3600" dirty="0" smtClean="0"/>
              <a:t> be given</a:t>
            </a:r>
          </a:p>
          <a:p>
            <a:pPr lvl="1"/>
            <a:r>
              <a:rPr lang="en-US" sz="3600" dirty="0" smtClean="0"/>
              <a:t>No additional visits will be required</a:t>
            </a:r>
          </a:p>
          <a:p>
            <a:r>
              <a:rPr lang="en-US" sz="4000" dirty="0" smtClean="0"/>
              <a:t>Previously discontinued study pills</a:t>
            </a:r>
          </a:p>
          <a:p>
            <a:pPr lvl="1"/>
            <a:r>
              <a:rPr lang="en-US" sz="3600" dirty="0" smtClean="0"/>
              <a:t>Pills will </a:t>
            </a:r>
            <a:r>
              <a:rPr lang="en-US" sz="3600" i="1" dirty="0" smtClean="0"/>
              <a:t>not</a:t>
            </a:r>
            <a:r>
              <a:rPr lang="en-US" sz="3600" dirty="0" smtClean="0"/>
              <a:t> be given</a:t>
            </a:r>
          </a:p>
          <a:p>
            <a:pPr lvl="1"/>
            <a:r>
              <a:rPr lang="en-US" sz="3600" dirty="0" smtClean="0"/>
              <a:t>UNCO visit may still be necessary depending on lab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419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UNCO Visit Required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Site staff will call participant post-visit to let them know that all results were negative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Study pills </a:t>
            </a:r>
            <a:r>
              <a:rPr lang="en-US" sz="3600" dirty="0" smtClean="0"/>
              <a:t>collected</a:t>
            </a:r>
            <a:endParaRPr lang="en-US" sz="3600" dirty="0" smtClean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Letter </a:t>
            </a:r>
            <a:r>
              <a:rPr lang="en-US" sz="3600" dirty="0" smtClean="0"/>
              <a:t>sent </a:t>
            </a:r>
            <a:r>
              <a:rPr lang="en-US" sz="3600" dirty="0" smtClean="0"/>
              <a:t>to participant and PCP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90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EOS UNCO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UNCO visit is conducted the same as it has been throughout the </a:t>
            </a:r>
            <a:r>
              <a:rPr lang="en-US" sz="3600" dirty="0" smtClean="0"/>
              <a:t>study</a:t>
            </a:r>
          </a:p>
          <a:p>
            <a:pPr marL="749808" lvl="1" indent="-457200">
              <a:buFont typeface="Courier New"/>
              <a:buChar char="o"/>
            </a:pPr>
            <a:r>
              <a:rPr lang="en-US" sz="3400" dirty="0" smtClean="0"/>
              <a:t>Participant stays on study pills</a:t>
            </a:r>
            <a:endParaRPr lang="en-US" sz="3400" dirty="0" smtClean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Study pills will be collected and </a:t>
            </a:r>
            <a:r>
              <a:rPr lang="en-US" sz="3600" i="1" dirty="0" smtClean="0"/>
              <a:t>no</a:t>
            </a:r>
            <a:r>
              <a:rPr lang="en-US" sz="3600" dirty="0" smtClean="0"/>
              <a:t> new bottle dispensed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After visit, letter </a:t>
            </a:r>
            <a:r>
              <a:rPr lang="en-US" sz="3600" dirty="0" smtClean="0"/>
              <a:t>sent </a:t>
            </a:r>
            <a:r>
              <a:rPr lang="en-US" sz="3600" dirty="0" smtClean="0"/>
              <a:t>to participant and PCP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35954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48" name="Straight Arrow Connector 92"/>
          <p:cNvCxnSpPr>
            <a:cxnSpLocks noChangeShapeType="1"/>
            <a:stCxn id="85" idx="2"/>
            <a:endCxn id="84" idx="0"/>
          </p:cNvCxnSpPr>
          <p:nvPr/>
        </p:nvCxnSpPr>
        <p:spPr bwMode="auto">
          <a:xfrm>
            <a:off x="9431865" y="2854107"/>
            <a:ext cx="5647" cy="228521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4" idx="2"/>
            <a:endCxn id="28" idx="0"/>
          </p:cNvCxnSpPr>
          <p:nvPr/>
        </p:nvCxnSpPr>
        <p:spPr>
          <a:xfrm>
            <a:off x="9437512" y="3724234"/>
            <a:ext cx="1" cy="3524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 Box 7"/>
          <p:cNvSpPr txBox="1">
            <a:spLocks noChangeArrowheads="1"/>
          </p:cNvSpPr>
          <p:nvPr/>
        </p:nvSpPr>
        <p:spPr bwMode="auto">
          <a:xfrm>
            <a:off x="7179732" y="3082627"/>
            <a:ext cx="4515557" cy="64160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Review results (see MOP18, MOP14)</a:t>
            </a:r>
          </a:p>
          <a:p>
            <a:pPr marL="171450" indent="-171450">
              <a:buFont typeface="Arial" charset="0"/>
              <a:buChar char="•"/>
              <a:defRPr/>
            </a:pPr>
            <a:endParaRPr lang="en-US" sz="800" dirty="0" smtClean="0">
              <a:latin typeface="Gill Sans Light"/>
              <a:cs typeface="Gill Sans Light"/>
            </a:endParaRPr>
          </a:p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Is UNCO visit needed? </a:t>
            </a:r>
          </a:p>
        </p:txBody>
      </p:sp>
      <p:sp>
        <p:nvSpPr>
          <p:cNvPr id="85" name="Text Box 7"/>
          <p:cNvSpPr txBox="1">
            <a:spLocks noChangeArrowheads="1"/>
          </p:cNvSpPr>
          <p:nvPr/>
        </p:nvSpPr>
        <p:spPr bwMode="auto">
          <a:xfrm>
            <a:off x="6807200" y="1877596"/>
            <a:ext cx="5249328" cy="9765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Annual or semi-annual visit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Collect study pills and dispense new bottle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Discuss method of returning study pills (provide pre-paid envelope, if necessary)</a:t>
            </a:r>
          </a:p>
        </p:txBody>
      </p:sp>
      <p:sp>
        <p:nvSpPr>
          <p:cNvPr id="90" name="Text Box 7"/>
          <p:cNvSpPr txBox="1">
            <a:spLocks noChangeArrowheads="1"/>
          </p:cNvSpPr>
          <p:nvPr/>
        </p:nvSpPr>
        <p:spPr bwMode="auto">
          <a:xfrm>
            <a:off x="7179731" y="4931721"/>
            <a:ext cx="4515559" cy="5287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UNCO visit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Collect study pills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7179734" y="4076700"/>
            <a:ext cx="4515557" cy="5711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Ask participant to continue study pills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Schedule UNCO visit</a:t>
            </a: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8788400" y="3691870"/>
            <a:ext cx="706077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Yes</a:t>
            </a:r>
            <a:endParaRPr lang="en-US" sz="1400" dirty="0">
              <a:latin typeface="Gill Sans Light"/>
              <a:cs typeface="Gill Sans Light"/>
            </a:endParaRPr>
          </a:p>
        </p:txBody>
      </p:sp>
      <p:cxnSp>
        <p:nvCxnSpPr>
          <p:cNvPr id="32" name="Straight Arrow Connector 22549"/>
          <p:cNvCxnSpPr>
            <a:cxnSpLocks noChangeShapeType="1"/>
            <a:stCxn id="28" idx="2"/>
            <a:endCxn id="90" idx="0"/>
          </p:cNvCxnSpPr>
          <p:nvPr/>
        </p:nvCxnSpPr>
        <p:spPr bwMode="auto">
          <a:xfrm flipH="1">
            <a:off x="9437512" y="4647858"/>
            <a:ext cx="1" cy="283862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84" idx="1"/>
            <a:endCxn id="37" idx="0"/>
          </p:cNvCxnSpPr>
          <p:nvPr/>
        </p:nvCxnSpPr>
        <p:spPr>
          <a:xfrm rot="10800000" flipV="1">
            <a:off x="4701581" y="3403430"/>
            <a:ext cx="2478153" cy="1523693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20"/>
          <p:cNvSpPr>
            <a:spLocks noChangeArrowheads="1"/>
          </p:cNvSpPr>
          <p:nvPr/>
        </p:nvSpPr>
        <p:spPr bwMode="auto">
          <a:xfrm>
            <a:off x="6512560" y="3383280"/>
            <a:ext cx="723483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No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69" name="Text Box 7"/>
          <p:cNvSpPr txBox="1">
            <a:spLocks noChangeArrowheads="1"/>
          </p:cNvSpPr>
          <p:nvPr/>
        </p:nvSpPr>
        <p:spPr bwMode="auto">
          <a:xfrm>
            <a:off x="5080001" y="1010384"/>
            <a:ext cx="2195628" cy="7269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Participant has met diabetes outcome?</a:t>
            </a:r>
          </a:p>
        </p:txBody>
      </p:sp>
      <p:cxnSp>
        <p:nvCxnSpPr>
          <p:cNvPr id="80" name="Elbow Connector 79"/>
          <p:cNvCxnSpPr>
            <a:stCxn id="69" idx="3"/>
            <a:endCxn id="85" idx="0"/>
          </p:cNvCxnSpPr>
          <p:nvPr/>
        </p:nvCxnSpPr>
        <p:spPr>
          <a:xfrm>
            <a:off x="7275629" y="1373882"/>
            <a:ext cx="2156236" cy="503714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7"/>
          <p:cNvSpPr txBox="1">
            <a:spLocks noChangeArrowheads="1"/>
          </p:cNvSpPr>
          <p:nvPr/>
        </p:nvSpPr>
        <p:spPr bwMode="auto">
          <a:xfrm>
            <a:off x="315109" y="1877598"/>
            <a:ext cx="4663291" cy="5193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Annual (no OGTT) or semi-annual visit</a:t>
            </a:r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Collect study pills</a:t>
            </a:r>
          </a:p>
          <a:p>
            <a:pPr algn="ctr">
              <a:defRPr/>
            </a:pPr>
            <a:endParaRPr lang="en-US" sz="1400" dirty="0" smtClean="0">
              <a:latin typeface="Gill Sans Light"/>
              <a:cs typeface="Gill Sans Light"/>
            </a:endParaRPr>
          </a:p>
        </p:txBody>
      </p:sp>
      <p:cxnSp>
        <p:nvCxnSpPr>
          <p:cNvPr id="86" name="Elbow Connector 85"/>
          <p:cNvCxnSpPr>
            <a:stCxn id="69" idx="1"/>
            <a:endCxn id="83" idx="0"/>
          </p:cNvCxnSpPr>
          <p:nvPr/>
        </p:nvCxnSpPr>
        <p:spPr>
          <a:xfrm rot="10800000" flipV="1">
            <a:off x="2646755" y="1373882"/>
            <a:ext cx="2433245" cy="503715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20"/>
          <p:cNvSpPr>
            <a:spLocks noChangeArrowheads="1"/>
          </p:cNvSpPr>
          <p:nvPr/>
        </p:nvSpPr>
        <p:spPr bwMode="auto">
          <a:xfrm>
            <a:off x="7112001" y="1080036"/>
            <a:ext cx="978881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No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4379113" y="1080036"/>
            <a:ext cx="700889" cy="2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1400" dirty="0" smtClean="0">
                <a:latin typeface="Gill Sans Light"/>
                <a:cs typeface="Gill Sans Light"/>
              </a:rPr>
              <a:t>Yes</a:t>
            </a:r>
            <a:endParaRPr lang="en-US" sz="1400" dirty="0">
              <a:latin typeface="Gill Sans Light"/>
              <a:cs typeface="Gill Sans Light"/>
            </a:endParaRPr>
          </a:p>
        </p:txBody>
      </p:sp>
      <p:sp>
        <p:nvSpPr>
          <p:cNvPr id="65" name="Text Box 7"/>
          <p:cNvSpPr txBox="1">
            <a:spLocks noChangeArrowheads="1"/>
          </p:cNvSpPr>
          <p:nvPr/>
        </p:nvSpPr>
        <p:spPr bwMode="auto">
          <a:xfrm>
            <a:off x="7179731" y="5707381"/>
            <a:ext cx="4515559" cy="5287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71450" indent="-171450">
              <a:buFont typeface="Arial" charset="0"/>
              <a:buChar char="•"/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Send post-visit letter to participant and PCP</a:t>
            </a:r>
            <a:endParaRPr lang="en-US" sz="1400" dirty="0">
              <a:latin typeface="Gill Sans Light"/>
              <a:cs typeface="Gill Sans Light"/>
            </a:endParaRPr>
          </a:p>
        </p:txBody>
      </p:sp>
      <p:cxnSp>
        <p:nvCxnSpPr>
          <p:cNvPr id="66" name="Straight Arrow Connector 22549"/>
          <p:cNvCxnSpPr>
            <a:cxnSpLocks noChangeShapeType="1"/>
            <a:stCxn id="90" idx="2"/>
            <a:endCxn id="65" idx="0"/>
          </p:cNvCxnSpPr>
          <p:nvPr/>
        </p:nvCxnSpPr>
        <p:spPr bwMode="auto">
          <a:xfrm>
            <a:off x="9437511" y="5460518"/>
            <a:ext cx="0" cy="246863"/>
          </a:xfrm>
          <a:prstGeom prst="straightConnector1">
            <a:avLst/>
          </a:prstGeom>
          <a:ln>
            <a:solidFill>
              <a:schemeClr val="tx1"/>
            </a:solidFill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37" idx="2"/>
            <a:endCxn id="65" idx="1"/>
          </p:cNvCxnSpPr>
          <p:nvPr/>
        </p:nvCxnSpPr>
        <p:spPr>
          <a:xfrm rot="16200000" flipH="1">
            <a:off x="5797027" y="4589073"/>
            <a:ext cx="287259" cy="2478152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83" idx="2"/>
            <a:endCxn id="65" idx="1"/>
          </p:cNvCxnSpPr>
          <p:nvPr/>
        </p:nvCxnSpPr>
        <p:spPr>
          <a:xfrm rot="16200000" flipH="1">
            <a:off x="3125808" y="1917854"/>
            <a:ext cx="3574873" cy="453297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3048001" y="4927124"/>
            <a:ext cx="3307156" cy="7573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Recover study pills</a:t>
            </a:r>
          </a:p>
          <a:p>
            <a:pPr algn="ctr">
              <a:defRPr/>
            </a:pPr>
            <a:r>
              <a:rPr lang="en-US" sz="1400" dirty="0" smtClean="0">
                <a:latin typeface="Gill Sans Light"/>
                <a:cs typeface="Gill Sans Light"/>
              </a:rPr>
              <a:t>(In-person </a:t>
            </a:r>
            <a:r>
              <a:rPr lang="en-US" sz="1400" u="sng" dirty="0" smtClean="0">
                <a:latin typeface="Gill Sans Light"/>
                <a:cs typeface="Gill Sans Light"/>
              </a:rPr>
              <a:t>or</a:t>
            </a:r>
            <a:r>
              <a:rPr lang="en-US" sz="1400" dirty="0" smtClean="0">
                <a:latin typeface="Gill Sans Light"/>
                <a:cs typeface="Gill Sans Light"/>
              </a:rPr>
              <a:t> mailed using pre-paid envelope)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11988800" cy="685800"/>
          </a:xfrm>
        </p:spPr>
        <p:txBody>
          <a:bodyPr/>
          <a:lstStyle/>
          <a:p>
            <a:pPr algn="ctr"/>
            <a:r>
              <a:rPr lang="en-US" dirty="0" smtClean="0"/>
              <a:t>End of Study Visit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6154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90" grpId="0" animBg="1"/>
      <p:bldP spid="28" grpId="0" animBg="1"/>
      <p:bldP spid="29" grpId="0"/>
      <p:bldP spid="41" grpId="0"/>
      <p:bldP spid="83" grpId="0" animBg="1"/>
      <p:bldP spid="87" grpId="0"/>
      <p:bldP spid="24" grpId="0"/>
      <p:bldP spid="65" grpId="0" animBg="1"/>
      <p:bldP spid="37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5655</TotalTime>
  <Words>744</Words>
  <Application>Microsoft Macintosh PowerPoint</Application>
  <PresentationFormat>Custom</PresentationFormat>
  <Paragraphs>150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Retrospect</vt:lpstr>
      <vt:lpstr>End of Study</vt:lpstr>
      <vt:lpstr>Goal</vt:lpstr>
      <vt:lpstr>End of Study Process Initiation</vt:lpstr>
      <vt:lpstr>How is this different?</vt:lpstr>
      <vt:lpstr>What is an EOS visit?</vt:lpstr>
      <vt:lpstr>*Exceptions to Standard EOS Visit</vt:lpstr>
      <vt:lpstr>No UNCO Visit Required</vt:lpstr>
      <vt:lpstr>EOS UNCO Visit</vt:lpstr>
      <vt:lpstr>End of Study Visit</vt:lpstr>
      <vt:lpstr>End of Study Visit – Study Pills Discontinued</vt:lpstr>
      <vt:lpstr>Example: Alfred</vt:lpstr>
      <vt:lpstr>Example: Bruce</vt:lpstr>
      <vt:lpstr>Post-Study Communication</vt:lpstr>
      <vt:lpstr>MOP Reference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Anastassios Pittas</dc:creator>
  <cp:lastModifiedBy>Ellen Vickery</cp:lastModifiedBy>
  <cp:revision>435</cp:revision>
  <cp:lastPrinted>2016-09-22T18:15:39Z</cp:lastPrinted>
  <dcterms:created xsi:type="dcterms:W3CDTF">2016-03-08T12:56:03Z</dcterms:created>
  <dcterms:modified xsi:type="dcterms:W3CDTF">2017-10-22T13:28:56Z</dcterms:modified>
</cp:coreProperties>
</file>