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32"/>
  </p:notesMasterIdLst>
  <p:handoutMasterIdLst>
    <p:handoutMasterId r:id="rId33"/>
  </p:handoutMasterIdLst>
  <p:sldIdLst>
    <p:sldId id="525" r:id="rId2"/>
    <p:sldId id="504" r:id="rId3"/>
    <p:sldId id="505" r:id="rId4"/>
    <p:sldId id="506" r:id="rId5"/>
    <p:sldId id="533" r:id="rId6"/>
    <p:sldId id="534" r:id="rId7"/>
    <p:sldId id="535" r:id="rId8"/>
    <p:sldId id="536" r:id="rId9"/>
    <p:sldId id="507" r:id="rId10"/>
    <p:sldId id="526" r:id="rId11"/>
    <p:sldId id="527" r:id="rId12"/>
    <p:sldId id="528" r:id="rId13"/>
    <p:sldId id="529" r:id="rId14"/>
    <p:sldId id="509" r:id="rId15"/>
    <p:sldId id="510" r:id="rId16"/>
    <p:sldId id="532" r:id="rId17"/>
    <p:sldId id="531" r:id="rId18"/>
    <p:sldId id="511" r:id="rId19"/>
    <p:sldId id="512" r:id="rId20"/>
    <p:sldId id="513" r:id="rId21"/>
    <p:sldId id="514" r:id="rId22"/>
    <p:sldId id="515" r:id="rId23"/>
    <p:sldId id="517" r:id="rId24"/>
    <p:sldId id="518" r:id="rId25"/>
    <p:sldId id="519" r:id="rId26"/>
    <p:sldId id="520" r:id="rId27"/>
    <p:sldId id="521" r:id="rId28"/>
    <p:sldId id="522" r:id="rId29"/>
    <p:sldId id="523" r:id="rId30"/>
    <p:sldId id="524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91F3817-948A-2045-903E-8B5ED65CF1AF}">
          <p14:sldIdLst>
            <p14:sldId id="525"/>
            <p14:sldId id="504"/>
            <p14:sldId id="505"/>
            <p14:sldId id="506"/>
            <p14:sldId id="533"/>
            <p14:sldId id="534"/>
            <p14:sldId id="535"/>
            <p14:sldId id="536"/>
            <p14:sldId id="507"/>
            <p14:sldId id="526"/>
            <p14:sldId id="527"/>
            <p14:sldId id="528"/>
            <p14:sldId id="529"/>
            <p14:sldId id="509"/>
            <p14:sldId id="510"/>
            <p14:sldId id="532"/>
            <p14:sldId id="531"/>
            <p14:sldId id="511"/>
            <p14:sldId id="512"/>
            <p14:sldId id="513"/>
            <p14:sldId id="514"/>
            <p14:sldId id="515"/>
            <p14:sldId id="517"/>
            <p14:sldId id="518"/>
            <p14:sldId id="519"/>
            <p14:sldId id="520"/>
            <p14:sldId id="521"/>
            <p14:sldId id="522"/>
            <p14:sldId id="523"/>
            <p14:sldId id="524"/>
          </p14:sldIdLst>
        </p14:section>
        <p14:section name="Untitled Section" id="{27D50FA4-5E60-584C-AF5C-0EC3DF9404C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ten, Myrlene (NIH/NIDDK) [C]" initials="MS" lastIdx="2" clrIdx="0"/>
  <p:cmAuthor id="2" name="Anastassios Pittas" initials="AP" lastIdx="16" clrIdx="1">
    <p:extLst/>
  </p:cmAuthor>
  <p:cmAuthor id="3" name="Anastassios Pittas" initials="AP [2]" lastIdx="1" clrIdx="2">
    <p:extLst/>
  </p:cmAuthor>
  <p:cmAuthor id="4" name="Anastassios Pittas" initials="AP [3]" lastIdx="1" clrIdx="3">
    <p:extLst/>
  </p:cmAuthor>
  <p:cmAuthor id="5" name="Anastassios Pittas" initials="AP [4]" lastIdx="1" clrIdx="4">
    <p:extLst/>
  </p:cmAuthor>
  <p:cmAuthor id="6" name="Anastassios Pittas" initials="AP [5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919"/>
    <a:srgbClr val="9999FF"/>
    <a:srgbClr val="FF9999"/>
    <a:srgbClr val="FF5050"/>
    <a:srgbClr val="0432FF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49" autoAdjust="0"/>
    <p:restoredTop sz="93077" autoAdjust="0"/>
  </p:normalViewPr>
  <p:slideViewPr>
    <p:cSldViewPr snapToGrid="0" snapToObjects="1">
      <p:cViewPr varScale="1">
        <p:scale>
          <a:sx n="55" d="100"/>
          <a:sy n="55" d="100"/>
        </p:scale>
        <p:origin x="49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handoutMaster" Target="handoutMasters/handoutMaster1.xml"/><Relationship Id="rId34" Type="http://schemas.openxmlformats.org/officeDocument/2006/relationships/commentAuthors" Target="commentAuthors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Relationship Id="rId39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package" Target="../embeddings/Microsoft_Excel_Worksheet5.xlsx"/><Relationship Id="rId3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197010002128"/>
          <c:y val="0.0475859267591551"/>
          <c:w val="0.881305330921473"/>
          <c:h val="0.8521451485231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Cum adj by Q</c:v>
                </c:pt>
              </c:strCache>
            </c:strRef>
          </c:tx>
          <c:marker>
            <c:symbol val="none"/>
          </c:marker>
          <c:cat>
            <c:strRef>
              <c:f>Sheet1!$A$2:$A$12</c:f>
              <c:strCache>
                <c:ptCount val="11"/>
                <c:pt idx="0">
                  <c:v>2014 Q4</c:v>
                </c:pt>
                <c:pt idx="1">
                  <c:v>2015 Q1</c:v>
                </c:pt>
                <c:pt idx="2">
                  <c:v>2015 Q2</c:v>
                </c:pt>
                <c:pt idx="3">
                  <c:v>2015 Q3</c:v>
                </c:pt>
                <c:pt idx="4">
                  <c:v>2015 Q4</c:v>
                </c:pt>
                <c:pt idx="5">
                  <c:v>2016 Q1</c:v>
                </c:pt>
                <c:pt idx="6">
                  <c:v>2016 Q2</c:v>
                </c:pt>
                <c:pt idx="7">
                  <c:v>2016 Q3</c:v>
                </c:pt>
                <c:pt idx="8">
                  <c:v>2016 Q4</c:v>
                </c:pt>
                <c:pt idx="9">
                  <c:v>2017 Q1</c:v>
                </c:pt>
                <c:pt idx="10">
                  <c:v>2017 Q2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1.0</c:v>
                </c:pt>
                <c:pt idx="1">
                  <c:v>1.0</c:v>
                </c:pt>
                <c:pt idx="2">
                  <c:v>2.0</c:v>
                </c:pt>
                <c:pt idx="3">
                  <c:v>5.0</c:v>
                </c:pt>
                <c:pt idx="4">
                  <c:v>8.0</c:v>
                </c:pt>
                <c:pt idx="5">
                  <c:v>15.0</c:v>
                </c:pt>
                <c:pt idx="6">
                  <c:v>23.0</c:v>
                </c:pt>
                <c:pt idx="7">
                  <c:v>33.0</c:v>
                </c:pt>
                <c:pt idx="8">
                  <c:v>39.0</c:v>
                </c:pt>
                <c:pt idx="9">
                  <c:v>45.0</c:v>
                </c:pt>
                <c:pt idx="10">
                  <c:v>49.0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AE9-4BDF-9A52-0830314475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11407040"/>
        <c:axId val="2138368208"/>
      </c:lineChart>
      <c:catAx>
        <c:axId val="-21114070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38368208"/>
        <c:crosses val="autoZero"/>
        <c:auto val="1"/>
        <c:lblAlgn val="ctr"/>
        <c:lblOffset val="100"/>
        <c:noMultiLvlLbl val="0"/>
      </c:catAx>
      <c:valAx>
        <c:axId val="21383682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 dirty="0"/>
                  <a:t>Number</a:t>
                </a:r>
                <a:r>
                  <a:rPr lang="en-US" b="0" baseline="0" dirty="0"/>
                  <a:t> of Cases Needing Adjudication (Cumulative)</a:t>
                </a:r>
                <a:endParaRPr lang="en-US" b="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111407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408 Outcomes</a:t>
            </a:r>
          </a:p>
          <a:p>
            <a:pPr>
              <a:defRPr/>
            </a:pPr>
            <a:r>
              <a:rPr lang="en-US" sz="800" dirty="0"/>
              <a:t>10/12/2017</a:t>
            </a:r>
          </a:p>
        </c:rich>
      </c:tx>
      <c:layout>
        <c:manualLayout>
          <c:xMode val="edge"/>
          <c:yMode val="edge"/>
          <c:x val="0.363613718958207"/>
          <c:y val="0.0607105832626963"/>
        </c:manualLayout>
      </c:layout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Outcomes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EAF-48F9-8BC2-7EAB9BBC4CD8}"/>
              </c:ext>
            </c:extLst>
          </c:dPt>
          <c:dPt>
            <c:idx val="1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EAF-48F9-8BC2-7EAB9BBC4CD8}"/>
              </c:ext>
            </c:extLst>
          </c:dPt>
          <c:dLbls>
            <c:dLbl>
              <c:idx val="0"/>
              <c:layout>
                <c:manualLayout>
                  <c:x val="-0.0232669594185343"/>
                  <c:y val="0.011874633732008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EAF-48F9-8BC2-7EAB9BBC4CD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00326456188168785"/>
                  <c:y val="0.015409927896947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dirty="0"/>
                      <a:t>Adjudication</a:t>
                    </a:r>
                  </a:p>
                  <a:p>
                    <a:pPr>
                      <a:defRPr sz="11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dirty="0"/>
                      <a:t>N= 29, 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EAF-48F9-8BC2-7EAB9BBC4CD8}"/>
                </c:ext>
                <c:ext xmlns:c15="http://schemas.microsoft.com/office/drawing/2012/chart" uri="{CE6537A1-D6FC-4f65-9D91-7224C49458BB}">
                  <c15:layout>
                    <c:manualLayout>
                      <c:w val="0.248509741570765"/>
                      <c:h val="0.131990327157035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00925925925925926"/>
                  <c:y val="0.01122413064357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EAF-48F9-8BC2-7EAB9BBC4CD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D2d laboratory criteria</c:v>
                </c:pt>
                <c:pt idx="1">
                  <c:v>Adjudication</c:v>
                </c:pt>
                <c:pt idx="2">
                  <c:v>Events needed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379.0</c:v>
                </c:pt>
                <c:pt idx="1">
                  <c:v>29.0</c:v>
                </c:pt>
                <c:pt idx="2">
                  <c:v>100.0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EAF-48F9-8BC2-7EAB9BBC4CD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144 Outcomes</a:t>
            </a:r>
          </a:p>
          <a:p>
            <a:pPr>
              <a:defRPr/>
            </a:pPr>
            <a:r>
              <a:rPr lang="en-US" sz="800" dirty="0"/>
              <a:t>10/12/2017</a:t>
            </a:r>
          </a:p>
        </c:rich>
      </c:tx>
      <c:layout>
        <c:manualLayout>
          <c:xMode val="edge"/>
          <c:yMode val="edge"/>
          <c:x val="0.356402180496669"/>
          <c:y val="0.0579510112962101"/>
        </c:manualLayout>
      </c:layout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Outcomes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EAF-48F9-8BC2-7EAB9BBC4CD8}"/>
              </c:ext>
            </c:extLst>
          </c:dPt>
          <c:dPt>
            <c:idx val="1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EAF-48F9-8BC2-7EAB9BBC4CD8}"/>
              </c:ext>
            </c:extLst>
          </c:dPt>
          <c:dLbls>
            <c:dLbl>
              <c:idx val="0"/>
              <c:layout>
                <c:manualLayout>
                  <c:x val="-0.0232669594185343"/>
                  <c:y val="0.011874633732008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EAF-48F9-8BC2-7EAB9BBC4CD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00326456188168785"/>
                  <c:y val="0.015409927896947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dirty="0"/>
                      <a:t>Adjudication</a:t>
                    </a:r>
                  </a:p>
                  <a:p>
                    <a:pPr>
                      <a:defRPr sz="11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dirty="0"/>
                      <a:t>N= 14, 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EAF-48F9-8BC2-7EAB9BBC4CD8}"/>
                </c:ext>
                <c:ext xmlns:c15="http://schemas.microsoft.com/office/drawing/2012/chart" uri="{CE6537A1-D6FC-4f65-9D91-7224C49458BB}">
                  <c15:layout>
                    <c:manualLayout>
                      <c:w val="0.248509741570765"/>
                      <c:h val="0.131990327157035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00925925925925926"/>
                  <c:y val="0.01122413064357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EAF-48F9-8BC2-7EAB9BBC4CD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D2d laboratory criteria</c:v>
                </c:pt>
                <c:pt idx="1">
                  <c:v>Adjudication</c:v>
                </c:pt>
                <c:pt idx="2">
                  <c:v>Events needed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131.0</c:v>
                </c:pt>
                <c:pt idx="1">
                  <c:v>14.0</c:v>
                </c:pt>
                <c:pt idx="2">
                  <c:v>363.0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EAF-48F9-8BC2-7EAB9BBC4CD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659638348572"/>
          <c:y val="0.077056407113346"/>
          <c:w val="0.813718649752114"/>
          <c:h val="0.65153714248216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Projected event rate (10%)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</c:marker>
          <c:cat>
            <c:numRef>
              <c:f>Sheet1!$A$2:$A$79</c:f>
              <c:numCache>
                <c:formatCode>[$-409]mmm\-yy;@</c:formatCode>
                <c:ptCount val="78"/>
                <c:pt idx="0">
                  <c:v>41579.0</c:v>
                </c:pt>
                <c:pt idx="1">
                  <c:v>41639.0</c:v>
                </c:pt>
                <c:pt idx="2">
                  <c:v>41670.0</c:v>
                </c:pt>
                <c:pt idx="3">
                  <c:v>41698.0</c:v>
                </c:pt>
                <c:pt idx="4">
                  <c:v>41729.0</c:v>
                </c:pt>
                <c:pt idx="5">
                  <c:v>41759.0</c:v>
                </c:pt>
                <c:pt idx="6">
                  <c:v>41790.0</c:v>
                </c:pt>
                <c:pt idx="7">
                  <c:v>41820.0</c:v>
                </c:pt>
                <c:pt idx="8">
                  <c:v>41851.0</c:v>
                </c:pt>
                <c:pt idx="9">
                  <c:v>41882.0</c:v>
                </c:pt>
                <c:pt idx="10">
                  <c:v>41912.0</c:v>
                </c:pt>
                <c:pt idx="11">
                  <c:v>41943.0</c:v>
                </c:pt>
                <c:pt idx="12">
                  <c:v>41973.0</c:v>
                </c:pt>
                <c:pt idx="13">
                  <c:v>42004.0</c:v>
                </c:pt>
                <c:pt idx="14">
                  <c:v>42035.0</c:v>
                </c:pt>
                <c:pt idx="15">
                  <c:v>42063.0</c:v>
                </c:pt>
                <c:pt idx="16">
                  <c:v>42094.0</c:v>
                </c:pt>
                <c:pt idx="17">
                  <c:v>42124.0</c:v>
                </c:pt>
                <c:pt idx="18">
                  <c:v>42155.0</c:v>
                </c:pt>
                <c:pt idx="19">
                  <c:v>42185.0</c:v>
                </c:pt>
                <c:pt idx="20">
                  <c:v>42216.0</c:v>
                </c:pt>
                <c:pt idx="21">
                  <c:v>42247.0</c:v>
                </c:pt>
                <c:pt idx="22">
                  <c:v>42277.0</c:v>
                </c:pt>
                <c:pt idx="23">
                  <c:v>42308.0</c:v>
                </c:pt>
                <c:pt idx="24">
                  <c:v>42338.0</c:v>
                </c:pt>
                <c:pt idx="25">
                  <c:v>42369.0</c:v>
                </c:pt>
                <c:pt idx="26">
                  <c:v>42399.0</c:v>
                </c:pt>
                <c:pt idx="27">
                  <c:v>42428.0</c:v>
                </c:pt>
                <c:pt idx="28">
                  <c:v>42459.0</c:v>
                </c:pt>
                <c:pt idx="29">
                  <c:v>42490.0</c:v>
                </c:pt>
                <c:pt idx="30">
                  <c:v>42521.0</c:v>
                </c:pt>
                <c:pt idx="31">
                  <c:v>42551.0</c:v>
                </c:pt>
                <c:pt idx="32">
                  <c:v>42582.0</c:v>
                </c:pt>
                <c:pt idx="33">
                  <c:v>42612.0</c:v>
                </c:pt>
                <c:pt idx="34">
                  <c:v>42643.0</c:v>
                </c:pt>
                <c:pt idx="35">
                  <c:v>42673.0</c:v>
                </c:pt>
                <c:pt idx="36">
                  <c:v>42704.0</c:v>
                </c:pt>
                <c:pt idx="37">
                  <c:v>42734.0</c:v>
                </c:pt>
                <c:pt idx="38">
                  <c:v>42765.0</c:v>
                </c:pt>
                <c:pt idx="39">
                  <c:v>42794.0</c:v>
                </c:pt>
                <c:pt idx="40">
                  <c:v>42824.0</c:v>
                </c:pt>
                <c:pt idx="41">
                  <c:v>42855.0</c:v>
                </c:pt>
                <c:pt idx="42">
                  <c:v>42856.0</c:v>
                </c:pt>
                <c:pt idx="43">
                  <c:v>42887.0</c:v>
                </c:pt>
                <c:pt idx="44">
                  <c:v>42917.0</c:v>
                </c:pt>
                <c:pt idx="45">
                  <c:v>42948.0</c:v>
                </c:pt>
                <c:pt idx="46">
                  <c:v>42979.0</c:v>
                </c:pt>
                <c:pt idx="47">
                  <c:v>43009.0</c:v>
                </c:pt>
                <c:pt idx="48">
                  <c:v>43040.0</c:v>
                </c:pt>
                <c:pt idx="49">
                  <c:v>43070.0</c:v>
                </c:pt>
                <c:pt idx="50">
                  <c:v>43101.0</c:v>
                </c:pt>
                <c:pt idx="51">
                  <c:v>43132.0</c:v>
                </c:pt>
                <c:pt idx="52">
                  <c:v>43160.0</c:v>
                </c:pt>
                <c:pt idx="53">
                  <c:v>43191.0</c:v>
                </c:pt>
                <c:pt idx="54">
                  <c:v>43221.0</c:v>
                </c:pt>
                <c:pt idx="55">
                  <c:v>43252.0</c:v>
                </c:pt>
                <c:pt idx="56">
                  <c:v>43282.0</c:v>
                </c:pt>
                <c:pt idx="57">
                  <c:v>43313.0</c:v>
                </c:pt>
                <c:pt idx="58">
                  <c:v>43344.0</c:v>
                </c:pt>
                <c:pt idx="59">
                  <c:v>43374.0</c:v>
                </c:pt>
                <c:pt idx="60">
                  <c:v>43405.0</c:v>
                </c:pt>
                <c:pt idx="61">
                  <c:v>43435.0</c:v>
                </c:pt>
                <c:pt idx="62">
                  <c:v>43466.0</c:v>
                </c:pt>
                <c:pt idx="63">
                  <c:v>43497.0</c:v>
                </c:pt>
                <c:pt idx="64">
                  <c:v>43525.0</c:v>
                </c:pt>
                <c:pt idx="65">
                  <c:v>43556.0</c:v>
                </c:pt>
                <c:pt idx="66">
                  <c:v>43586.0</c:v>
                </c:pt>
                <c:pt idx="67">
                  <c:v>43617.0</c:v>
                </c:pt>
                <c:pt idx="68">
                  <c:v>43647.0</c:v>
                </c:pt>
                <c:pt idx="69">
                  <c:v>43678.0</c:v>
                </c:pt>
                <c:pt idx="70">
                  <c:v>43709.0</c:v>
                </c:pt>
                <c:pt idx="71">
                  <c:v>43739.0</c:v>
                </c:pt>
                <c:pt idx="72">
                  <c:v>43770.0</c:v>
                </c:pt>
                <c:pt idx="73">
                  <c:v>43800.0</c:v>
                </c:pt>
                <c:pt idx="74">
                  <c:v>43831.0</c:v>
                </c:pt>
                <c:pt idx="75">
                  <c:v>43862.0</c:v>
                </c:pt>
                <c:pt idx="76">
                  <c:v>43891.0</c:v>
                </c:pt>
                <c:pt idx="77">
                  <c:v>43922.0</c:v>
                </c:pt>
              </c:numCache>
            </c:numRef>
          </c:cat>
          <c:val>
            <c:numRef>
              <c:f>Sheet1!$B$2:$B$79</c:f>
              <c:numCache>
                <c:formatCode>0</c:formatCode>
                <c:ptCount val="78"/>
                <c:pt idx="1">
                  <c:v>0.24308925792555</c:v>
                </c:pt>
                <c:pt idx="2">
                  <c:v>0.788443011520355</c:v>
                </c:pt>
                <c:pt idx="3">
                  <c:v>1.693223489586288</c:v>
                </c:pt>
                <c:pt idx="4">
                  <c:v>3.031303798587721</c:v>
                </c:pt>
                <c:pt idx="5">
                  <c:v>4.93668229650799</c:v>
                </c:pt>
                <c:pt idx="6">
                  <c:v>7.384546703919522</c:v>
                </c:pt>
                <c:pt idx="7">
                  <c:v>10.3853115792758</c:v>
                </c:pt>
                <c:pt idx="8">
                  <c:v>14.12378105426278</c:v>
                </c:pt>
                <c:pt idx="9">
                  <c:v>18.34604999987155</c:v>
                </c:pt>
                <c:pt idx="10">
                  <c:v>23.06329433973735</c:v>
                </c:pt>
                <c:pt idx="11">
                  <c:v>28.33890241305938</c:v>
                </c:pt>
                <c:pt idx="12">
                  <c:v>33.99110563373699</c:v>
                </c:pt>
                <c:pt idx="13">
                  <c:v>40.14591178044981</c:v>
                </c:pt>
                <c:pt idx="14">
                  <c:v>46.72699048831461</c:v>
                </c:pt>
                <c:pt idx="15">
                  <c:v>53.8597050489044</c:v>
                </c:pt>
                <c:pt idx="16">
                  <c:v>61.49326767433347</c:v>
                </c:pt>
                <c:pt idx="17">
                  <c:v>69.72589545222577</c:v>
                </c:pt>
                <c:pt idx="18">
                  <c:v>78.48000657048173</c:v>
                </c:pt>
                <c:pt idx="19">
                  <c:v>87.65284701734784</c:v>
                </c:pt>
                <c:pt idx="20">
                  <c:v>97.40478288327908</c:v>
                </c:pt>
                <c:pt idx="21">
                  <c:v>107.6061340266035</c:v>
                </c:pt>
                <c:pt idx="22">
                  <c:v>118.4517733725454</c:v>
                </c:pt>
                <c:pt idx="23">
                  <c:v>129.6628290215299</c:v>
                </c:pt>
                <c:pt idx="24">
                  <c:v>141.2171077973105</c:v>
                </c:pt>
                <c:pt idx="25">
                  <c:v>153.2846816000593</c:v>
                </c:pt>
                <c:pt idx="26">
                  <c:v>165.6669140713881</c:v>
                </c:pt>
                <c:pt idx="27">
                  <c:v>178.6040575652114</c:v>
                </c:pt>
                <c:pt idx="28">
                  <c:v>192.0365555691186</c:v>
                </c:pt>
                <c:pt idx="29">
                  <c:v>205.8532668179563</c:v>
                </c:pt>
                <c:pt idx="30">
                  <c:v>220.1190166173773</c:v>
                </c:pt>
                <c:pt idx="31">
                  <c:v>234.8279793912475</c:v>
                </c:pt>
                <c:pt idx="32">
                  <c:v>249.9918576098053</c:v>
                </c:pt>
                <c:pt idx="33">
                  <c:v>265.657106859139</c:v>
                </c:pt>
                <c:pt idx="34">
                  <c:v>281.8172226306546</c:v>
                </c:pt>
                <c:pt idx="35">
                  <c:v>298.4657848016308</c:v>
                </c:pt>
                <c:pt idx="36">
                  <c:v>314.8983577967836</c:v>
                </c:pt>
                <c:pt idx="37">
                  <c:v>331.1177437394191</c:v>
                </c:pt>
                <c:pt idx="38">
                  <c:v>347.1267083996558</c:v>
                </c:pt>
                <c:pt idx="39">
                  <c:v>362.9279816660507</c:v>
                </c:pt>
                <c:pt idx="40">
                  <c:v>378.5242580111067</c:v>
                </c:pt>
                <c:pt idx="41">
                  <c:v>393.9181969507405</c:v>
                </c:pt>
                <c:pt idx="42">
                  <c:v>409.1124234977905</c:v>
                </c:pt>
                <c:pt idx="43">
                  <c:v>424.1095286096396</c:v>
                </c:pt>
                <c:pt idx="44">
                  <c:v>438.9120696300327</c:v>
                </c:pt>
                <c:pt idx="45">
                  <c:v>453.5225707251604</c:v>
                </c:pt>
                <c:pt idx="46">
                  <c:v>467.9435233140872</c:v>
                </c:pt>
                <c:pt idx="47">
                  <c:v>482.1773864935933</c:v>
                </c:pt>
                <c:pt idx="48">
                  <c:v>496.2265874575065</c:v>
                </c:pt>
                <c:pt idx="49">
                  <c:v>510.0935219105938</c:v>
                </c:pt>
                <c:pt idx="50">
                  <c:v>510.0</c:v>
                </c:pt>
                <c:pt idx="51">
                  <c:v>510.0</c:v>
                </c:pt>
                <c:pt idx="52">
                  <c:v>510.0</c:v>
                </c:pt>
                <c:pt idx="53">
                  <c:v>510.0</c:v>
                </c:pt>
                <c:pt idx="54">
                  <c:v>510.0</c:v>
                </c:pt>
                <c:pt idx="55">
                  <c:v>510.0</c:v>
                </c:pt>
                <c:pt idx="56">
                  <c:v>510.0</c:v>
                </c:pt>
                <c:pt idx="57">
                  <c:v>510.0</c:v>
                </c:pt>
                <c:pt idx="58">
                  <c:v>510.0</c:v>
                </c:pt>
                <c:pt idx="59">
                  <c:v>510.0</c:v>
                </c:pt>
                <c:pt idx="60">
                  <c:v>510.0</c:v>
                </c:pt>
                <c:pt idx="61">
                  <c:v>510.0</c:v>
                </c:pt>
                <c:pt idx="62">
                  <c:v>510.0</c:v>
                </c:pt>
                <c:pt idx="63">
                  <c:v>510.0</c:v>
                </c:pt>
                <c:pt idx="64">
                  <c:v>510.0</c:v>
                </c:pt>
                <c:pt idx="65">
                  <c:v>510.0</c:v>
                </c:pt>
                <c:pt idx="66">
                  <c:v>510.0</c:v>
                </c:pt>
                <c:pt idx="67">
                  <c:v>510.0</c:v>
                </c:pt>
                <c:pt idx="68">
                  <c:v>510.0</c:v>
                </c:pt>
                <c:pt idx="69">
                  <c:v>510.0</c:v>
                </c:pt>
                <c:pt idx="70">
                  <c:v>510.0</c:v>
                </c:pt>
                <c:pt idx="71">
                  <c:v>510.0</c:v>
                </c:pt>
                <c:pt idx="72">
                  <c:v>510.0</c:v>
                </c:pt>
                <c:pt idx="73">
                  <c:v>510.0</c:v>
                </c:pt>
                <c:pt idx="74">
                  <c:v>510.0</c:v>
                </c:pt>
                <c:pt idx="75">
                  <c:v>510.0</c:v>
                </c:pt>
                <c:pt idx="76">
                  <c:v>510.0</c:v>
                </c:pt>
                <c:pt idx="77">
                  <c:v>510.0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7CF-4AFE-80CF-ADDAD13835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 event rate (5.7%)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pPr>
              <a:solidFill>
                <a:schemeClr val="accent1">
                  <a:lumMod val="75000"/>
                </a:schemeClr>
              </a:solidFill>
            </c:spPr>
          </c:marker>
          <c:cat>
            <c:numRef>
              <c:f>Sheet1!$A$2:$A$79</c:f>
              <c:numCache>
                <c:formatCode>[$-409]mmm\-yy;@</c:formatCode>
                <c:ptCount val="78"/>
                <c:pt idx="0">
                  <c:v>41579.0</c:v>
                </c:pt>
                <c:pt idx="1">
                  <c:v>41639.0</c:v>
                </c:pt>
                <c:pt idx="2">
                  <c:v>41670.0</c:v>
                </c:pt>
                <c:pt idx="3">
                  <c:v>41698.0</c:v>
                </c:pt>
                <c:pt idx="4">
                  <c:v>41729.0</c:v>
                </c:pt>
                <c:pt idx="5">
                  <c:v>41759.0</c:v>
                </c:pt>
                <c:pt idx="6">
                  <c:v>41790.0</c:v>
                </c:pt>
                <c:pt idx="7">
                  <c:v>41820.0</c:v>
                </c:pt>
                <c:pt idx="8">
                  <c:v>41851.0</c:v>
                </c:pt>
                <c:pt idx="9">
                  <c:v>41882.0</c:v>
                </c:pt>
                <c:pt idx="10">
                  <c:v>41912.0</c:v>
                </c:pt>
                <c:pt idx="11">
                  <c:v>41943.0</c:v>
                </c:pt>
                <c:pt idx="12">
                  <c:v>41973.0</c:v>
                </c:pt>
                <c:pt idx="13">
                  <c:v>42004.0</c:v>
                </c:pt>
                <c:pt idx="14">
                  <c:v>42035.0</c:v>
                </c:pt>
                <c:pt idx="15">
                  <c:v>42063.0</c:v>
                </c:pt>
                <c:pt idx="16">
                  <c:v>42094.0</c:v>
                </c:pt>
                <c:pt idx="17">
                  <c:v>42124.0</c:v>
                </c:pt>
                <c:pt idx="18">
                  <c:v>42155.0</c:v>
                </c:pt>
                <c:pt idx="19">
                  <c:v>42185.0</c:v>
                </c:pt>
                <c:pt idx="20">
                  <c:v>42216.0</c:v>
                </c:pt>
                <c:pt idx="21">
                  <c:v>42247.0</c:v>
                </c:pt>
                <c:pt idx="22">
                  <c:v>42277.0</c:v>
                </c:pt>
                <c:pt idx="23">
                  <c:v>42308.0</c:v>
                </c:pt>
                <c:pt idx="24">
                  <c:v>42338.0</c:v>
                </c:pt>
                <c:pt idx="25">
                  <c:v>42369.0</c:v>
                </c:pt>
                <c:pt idx="26">
                  <c:v>42399.0</c:v>
                </c:pt>
                <c:pt idx="27">
                  <c:v>42428.0</c:v>
                </c:pt>
                <c:pt idx="28">
                  <c:v>42459.0</c:v>
                </c:pt>
                <c:pt idx="29">
                  <c:v>42490.0</c:v>
                </c:pt>
                <c:pt idx="30">
                  <c:v>42521.0</c:v>
                </c:pt>
                <c:pt idx="31">
                  <c:v>42551.0</c:v>
                </c:pt>
                <c:pt idx="32">
                  <c:v>42582.0</c:v>
                </c:pt>
                <c:pt idx="33">
                  <c:v>42612.0</c:v>
                </c:pt>
                <c:pt idx="34">
                  <c:v>42643.0</c:v>
                </c:pt>
                <c:pt idx="35">
                  <c:v>42673.0</c:v>
                </c:pt>
                <c:pt idx="36">
                  <c:v>42704.0</c:v>
                </c:pt>
                <c:pt idx="37">
                  <c:v>42734.0</c:v>
                </c:pt>
                <c:pt idx="38">
                  <c:v>42765.0</c:v>
                </c:pt>
                <c:pt idx="39">
                  <c:v>42794.0</c:v>
                </c:pt>
                <c:pt idx="40">
                  <c:v>42824.0</c:v>
                </c:pt>
                <c:pt idx="41">
                  <c:v>42855.0</c:v>
                </c:pt>
                <c:pt idx="42">
                  <c:v>42856.0</c:v>
                </c:pt>
                <c:pt idx="43">
                  <c:v>42887.0</c:v>
                </c:pt>
                <c:pt idx="44">
                  <c:v>42917.0</c:v>
                </c:pt>
                <c:pt idx="45">
                  <c:v>42948.0</c:v>
                </c:pt>
                <c:pt idx="46">
                  <c:v>42979.0</c:v>
                </c:pt>
                <c:pt idx="47">
                  <c:v>43009.0</c:v>
                </c:pt>
                <c:pt idx="48">
                  <c:v>43040.0</c:v>
                </c:pt>
                <c:pt idx="49">
                  <c:v>43070.0</c:v>
                </c:pt>
                <c:pt idx="50">
                  <c:v>43101.0</c:v>
                </c:pt>
                <c:pt idx="51">
                  <c:v>43132.0</c:v>
                </c:pt>
                <c:pt idx="52">
                  <c:v>43160.0</c:v>
                </c:pt>
                <c:pt idx="53">
                  <c:v>43191.0</c:v>
                </c:pt>
                <c:pt idx="54">
                  <c:v>43221.0</c:v>
                </c:pt>
                <c:pt idx="55">
                  <c:v>43252.0</c:v>
                </c:pt>
                <c:pt idx="56">
                  <c:v>43282.0</c:v>
                </c:pt>
                <c:pt idx="57">
                  <c:v>43313.0</c:v>
                </c:pt>
                <c:pt idx="58">
                  <c:v>43344.0</c:v>
                </c:pt>
                <c:pt idx="59">
                  <c:v>43374.0</c:v>
                </c:pt>
                <c:pt idx="60">
                  <c:v>43405.0</c:v>
                </c:pt>
                <c:pt idx="61">
                  <c:v>43435.0</c:v>
                </c:pt>
                <c:pt idx="62">
                  <c:v>43466.0</c:v>
                </c:pt>
                <c:pt idx="63">
                  <c:v>43497.0</c:v>
                </c:pt>
                <c:pt idx="64">
                  <c:v>43525.0</c:v>
                </c:pt>
                <c:pt idx="65">
                  <c:v>43556.0</c:v>
                </c:pt>
                <c:pt idx="66">
                  <c:v>43586.0</c:v>
                </c:pt>
                <c:pt idx="67">
                  <c:v>43617.0</c:v>
                </c:pt>
                <c:pt idx="68">
                  <c:v>43647.0</c:v>
                </c:pt>
                <c:pt idx="69">
                  <c:v>43678.0</c:v>
                </c:pt>
                <c:pt idx="70">
                  <c:v>43709.0</c:v>
                </c:pt>
                <c:pt idx="71">
                  <c:v>43739.0</c:v>
                </c:pt>
                <c:pt idx="72">
                  <c:v>43770.0</c:v>
                </c:pt>
                <c:pt idx="73">
                  <c:v>43800.0</c:v>
                </c:pt>
                <c:pt idx="74">
                  <c:v>43831.0</c:v>
                </c:pt>
                <c:pt idx="75">
                  <c:v>43862.0</c:v>
                </c:pt>
                <c:pt idx="76">
                  <c:v>43891.0</c:v>
                </c:pt>
                <c:pt idx="77">
                  <c:v>43922.0</c:v>
                </c:pt>
              </c:numCache>
            </c:numRef>
          </c:cat>
          <c:val>
            <c:numRef>
              <c:f>Sheet1!$C$2:$C$79</c:f>
              <c:numCache>
                <c:formatCode>0</c:formatCode>
                <c:ptCount val="78"/>
                <c:pt idx="0" formatCode="General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1.0</c:v>
                </c:pt>
                <c:pt idx="11">
                  <c:v>2.0</c:v>
                </c:pt>
                <c:pt idx="12">
                  <c:v>2.0</c:v>
                </c:pt>
                <c:pt idx="13">
                  <c:v>3.0</c:v>
                </c:pt>
                <c:pt idx="14">
                  <c:v>5.0</c:v>
                </c:pt>
                <c:pt idx="15">
                  <c:v>10.0</c:v>
                </c:pt>
                <c:pt idx="16">
                  <c:v>15.0</c:v>
                </c:pt>
                <c:pt idx="17">
                  <c:v>19.0</c:v>
                </c:pt>
                <c:pt idx="18">
                  <c:v>32.0</c:v>
                </c:pt>
                <c:pt idx="19">
                  <c:v>36.0</c:v>
                </c:pt>
                <c:pt idx="20">
                  <c:v>36.0</c:v>
                </c:pt>
                <c:pt idx="21">
                  <c:v>39.0</c:v>
                </c:pt>
                <c:pt idx="22">
                  <c:v>40.0</c:v>
                </c:pt>
                <c:pt idx="23">
                  <c:v>44.0</c:v>
                </c:pt>
                <c:pt idx="24">
                  <c:v>47.0</c:v>
                </c:pt>
                <c:pt idx="25">
                  <c:v>53.0</c:v>
                </c:pt>
                <c:pt idx="26">
                  <c:v>63.0</c:v>
                </c:pt>
                <c:pt idx="27">
                  <c:v>73.0</c:v>
                </c:pt>
                <c:pt idx="28">
                  <c:v>83.0</c:v>
                </c:pt>
                <c:pt idx="29">
                  <c:v>92.0</c:v>
                </c:pt>
                <c:pt idx="30">
                  <c:v>98.0</c:v>
                </c:pt>
                <c:pt idx="31">
                  <c:v>101.0</c:v>
                </c:pt>
                <c:pt idx="32">
                  <c:v>106.0</c:v>
                </c:pt>
                <c:pt idx="33">
                  <c:v>112.0</c:v>
                </c:pt>
                <c:pt idx="34">
                  <c:v>121.7831737243263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7CF-4AFE-80CF-ADDAD13835A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Projected at current rate 5.7%</c:v>
                </c:pt>
              </c:strCache>
            </c:strRef>
          </c:tx>
          <c:cat>
            <c:numRef>
              <c:f>Sheet1!$A$2:$A$79</c:f>
              <c:numCache>
                <c:formatCode>[$-409]mmm\-yy;@</c:formatCode>
                <c:ptCount val="78"/>
                <c:pt idx="0">
                  <c:v>41579.0</c:v>
                </c:pt>
                <c:pt idx="1">
                  <c:v>41639.0</c:v>
                </c:pt>
                <c:pt idx="2">
                  <c:v>41670.0</c:v>
                </c:pt>
                <c:pt idx="3">
                  <c:v>41698.0</c:v>
                </c:pt>
                <c:pt idx="4">
                  <c:v>41729.0</c:v>
                </c:pt>
                <c:pt idx="5">
                  <c:v>41759.0</c:v>
                </c:pt>
                <c:pt idx="6">
                  <c:v>41790.0</c:v>
                </c:pt>
                <c:pt idx="7">
                  <c:v>41820.0</c:v>
                </c:pt>
                <c:pt idx="8">
                  <c:v>41851.0</c:v>
                </c:pt>
                <c:pt idx="9">
                  <c:v>41882.0</c:v>
                </c:pt>
                <c:pt idx="10">
                  <c:v>41912.0</c:v>
                </c:pt>
                <c:pt idx="11">
                  <c:v>41943.0</c:v>
                </c:pt>
                <c:pt idx="12">
                  <c:v>41973.0</c:v>
                </c:pt>
                <c:pt idx="13">
                  <c:v>42004.0</c:v>
                </c:pt>
                <c:pt idx="14">
                  <c:v>42035.0</c:v>
                </c:pt>
                <c:pt idx="15">
                  <c:v>42063.0</c:v>
                </c:pt>
                <c:pt idx="16">
                  <c:v>42094.0</c:v>
                </c:pt>
                <c:pt idx="17">
                  <c:v>42124.0</c:v>
                </c:pt>
                <c:pt idx="18">
                  <c:v>42155.0</c:v>
                </c:pt>
                <c:pt idx="19">
                  <c:v>42185.0</c:v>
                </c:pt>
                <c:pt idx="20">
                  <c:v>42216.0</c:v>
                </c:pt>
                <c:pt idx="21">
                  <c:v>42247.0</c:v>
                </c:pt>
                <c:pt idx="22">
                  <c:v>42277.0</c:v>
                </c:pt>
                <c:pt idx="23">
                  <c:v>42308.0</c:v>
                </c:pt>
                <c:pt idx="24">
                  <c:v>42338.0</c:v>
                </c:pt>
                <c:pt idx="25">
                  <c:v>42369.0</c:v>
                </c:pt>
                <c:pt idx="26">
                  <c:v>42399.0</c:v>
                </c:pt>
                <c:pt idx="27">
                  <c:v>42428.0</c:v>
                </c:pt>
                <c:pt idx="28">
                  <c:v>42459.0</c:v>
                </c:pt>
                <c:pt idx="29">
                  <c:v>42490.0</c:v>
                </c:pt>
                <c:pt idx="30">
                  <c:v>42521.0</c:v>
                </c:pt>
                <c:pt idx="31">
                  <c:v>42551.0</c:v>
                </c:pt>
                <c:pt idx="32">
                  <c:v>42582.0</c:v>
                </c:pt>
                <c:pt idx="33">
                  <c:v>42612.0</c:v>
                </c:pt>
                <c:pt idx="34">
                  <c:v>42643.0</c:v>
                </c:pt>
                <c:pt idx="35">
                  <c:v>42673.0</c:v>
                </c:pt>
                <c:pt idx="36">
                  <c:v>42704.0</c:v>
                </c:pt>
                <c:pt idx="37">
                  <c:v>42734.0</c:v>
                </c:pt>
                <c:pt idx="38">
                  <c:v>42765.0</c:v>
                </c:pt>
                <c:pt idx="39">
                  <c:v>42794.0</c:v>
                </c:pt>
                <c:pt idx="40">
                  <c:v>42824.0</c:v>
                </c:pt>
                <c:pt idx="41">
                  <c:v>42855.0</c:v>
                </c:pt>
                <c:pt idx="42">
                  <c:v>42856.0</c:v>
                </c:pt>
                <c:pt idx="43">
                  <c:v>42887.0</c:v>
                </c:pt>
                <c:pt idx="44">
                  <c:v>42917.0</c:v>
                </c:pt>
                <c:pt idx="45">
                  <c:v>42948.0</c:v>
                </c:pt>
                <c:pt idx="46">
                  <c:v>42979.0</c:v>
                </c:pt>
                <c:pt idx="47">
                  <c:v>43009.0</c:v>
                </c:pt>
                <c:pt idx="48">
                  <c:v>43040.0</c:v>
                </c:pt>
                <c:pt idx="49">
                  <c:v>43070.0</c:v>
                </c:pt>
                <c:pt idx="50">
                  <c:v>43101.0</c:v>
                </c:pt>
                <c:pt idx="51">
                  <c:v>43132.0</c:v>
                </c:pt>
                <c:pt idx="52">
                  <c:v>43160.0</c:v>
                </c:pt>
                <c:pt idx="53">
                  <c:v>43191.0</c:v>
                </c:pt>
                <c:pt idx="54">
                  <c:v>43221.0</c:v>
                </c:pt>
                <c:pt idx="55">
                  <c:v>43252.0</c:v>
                </c:pt>
                <c:pt idx="56">
                  <c:v>43282.0</c:v>
                </c:pt>
                <c:pt idx="57">
                  <c:v>43313.0</c:v>
                </c:pt>
                <c:pt idx="58">
                  <c:v>43344.0</c:v>
                </c:pt>
                <c:pt idx="59">
                  <c:v>43374.0</c:v>
                </c:pt>
                <c:pt idx="60">
                  <c:v>43405.0</c:v>
                </c:pt>
                <c:pt idx="61">
                  <c:v>43435.0</c:v>
                </c:pt>
                <c:pt idx="62">
                  <c:v>43466.0</c:v>
                </c:pt>
                <c:pt idx="63">
                  <c:v>43497.0</c:v>
                </c:pt>
                <c:pt idx="64">
                  <c:v>43525.0</c:v>
                </c:pt>
                <c:pt idx="65">
                  <c:v>43556.0</c:v>
                </c:pt>
                <c:pt idx="66">
                  <c:v>43586.0</c:v>
                </c:pt>
                <c:pt idx="67">
                  <c:v>43617.0</c:v>
                </c:pt>
                <c:pt idx="68">
                  <c:v>43647.0</c:v>
                </c:pt>
                <c:pt idx="69">
                  <c:v>43678.0</c:v>
                </c:pt>
                <c:pt idx="70">
                  <c:v>43709.0</c:v>
                </c:pt>
                <c:pt idx="71">
                  <c:v>43739.0</c:v>
                </c:pt>
                <c:pt idx="72">
                  <c:v>43770.0</c:v>
                </c:pt>
                <c:pt idx="73">
                  <c:v>43800.0</c:v>
                </c:pt>
                <c:pt idx="74">
                  <c:v>43831.0</c:v>
                </c:pt>
                <c:pt idx="75">
                  <c:v>43862.0</c:v>
                </c:pt>
                <c:pt idx="76">
                  <c:v>43891.0</c:v>
                </c:pt>
                <c:pt idx="77">
                  <c:v>43922.0</c:v>
                </c:pt>
              </c:numCache>
            </c:numRef>
          </c:cat>
          <c:val>
            <c:numRef>
              <c:f>Sheet1!$D$2:$D$79</c:f>
              <c:numCache>
                <c:formatCode>General</c:formatCode>
                <c:ptCount val="78"/>
                <c:pt idx="35" formatCode="0">
                  <c:v>131.7975221718415</c:v>
                </c:pt>
                <c:pt idx="36" formatCode="0">
                  <c:v>142.0409397416431</c:v>
                </c:pt>
                <c:pt idx="37" formatCode="0">
                  <c:v>152.511340011202</c:v>
                </c:pt>
                <c:pt idx="38" formatCode="0">
                  <c:v>163.2066555616804</c:v>
                </c:pt>
                <c:pt idx="39" formatCode="0">
                  <c:v>173.8045553317244</c:v>
                </c:pt>
                <c:pt idx="40" formatCode="0">
                  <c:v>184.3059266101878</c:v>
                </c:pt>
                <c:pt idx="41" formatCode="0">
                  <c:v>194.7116486042613</c:v>
                </c:pt>
                <c:pt idx="42" formatCode="0">
                  <c:v>205.0225925130831</c:v>
                </c:pt>
                <c:pt idx="43" formatCode="0">
                  <c:v>215.2396216006773</c:v>
                </c:pt>
                <c:pt idx="44" formatCode="0">
                  <c:v>225.3635912682298</c:v>
                </c:pt>
                <c:pt idx="45" formatCode="0">
                  <c:v>235.3953491257047</c:v>
                </c:pt>
                <c:pt idx="46" formatCode="0">
                  <c:v>245.3357350628088</c:v>
                </c:pt>
                <c:pt idx="47" formatCode="0">
                  <c:v>255.1855813193104</c:v>
                </c:pt>
                <c:pt idx="48" formatCode="0">
                  <c:v>264.9457125547163</c:v>
                </c:pt>
                <c:pt idx="49" formatCode="0">
                  <c:v>274.6169459173146</c:v>
                </c:pt>
                <c:pt idx="50" formatCode="0">
                  <c:v>284.20009111259</c:v>
                </c:pt>
                <c:pt idx="51" formatCode="0">
                  <c:v>293.6959504710137</c:v>
                </c:pt>
                <c:pt idx="52" formatCode="0">
                  <c:v>303.1053190152177</c:v>
                </c:pt>
                <c:pt idx="53" formatCode="0">
                  <c:v>312.4289845265561</c:v>
                </c:pt>
                <c:pt idx="54" formatCode="0">
                  <c:v>321.667727611061</c:v>
                </c:pt>
                <c:pt idx="55" formatCode="0">
                  <c:v>330.8223217647964</c:v>
                </c:pt>
                <c:pt idx="56" formatCode="0">
                  <c:v>339.893533438619</c:v>
                </c:pt>
                <c:pt idx="57" formatCode="0">
                  <c:v>348.8821221023472</c:v>
                </c:pt>
                <c:pt idx="58" formatCode="0">
                  <c:v>357.7888403083454</c:v>
                </c:pt>
                <c:pt idx="59" formatCode="0">
                  <c:v>366.6144337545315</c:v>
                </c:pt>
                <c:pt idx="60" formatCode="0">
                  <c:v>375.3596413468078</c:v>
                </c:pt>
                <c:pt idx="61" formatCode="0">
                  <c:v>384.0251952609252</c:v>
                </c:pt>
                <c:pt idx="62" formatCode="0">
                  <c:v>392.6118210037834</c:v>
                </c:pt>
                <c:pt idx="63" formatCode="0">
                  <c:v>401.1202374741713</c:v>
                </c:pt>
                <c:pt idx="64" formatCode="0">
                  <c:v>409.5511570229573</c:v>
                </c:pt>
                <c:pt idx="65" formatCode="0">
                  <c:v>417.9052855127277</c:v>
                </c:pt>
                <c:pt idx="66" formatCode="0">
                  <c:v>426.1833223768849</c:v>
                </c:pt>
                <c:pt idx="67" formatCode="0">
                  <c:v>434.3859606782057</c:v>
                </c:pt>
                <c:pt idx="68" formatCode="0">
                  <c:v>442.5138871668665</c:v>
                </c:pt>
                <c:pt idx="69" formatCode="0">
                  <c:v>450.5677823379406</c:v>
                </c:pt>
                <c:pt idx="70" formatCode="0">
                  <c:v>458.5483204883707</c:v>
                </c:pt>
                <c:pt idx="71" formatCode="0">
                  <c:v>466.4561697734241</c:v>
                </c:pt>
                <c:pt idx="72" formatCode="0">
                  <c:v>474.2919922626313</c:v>
                </c:pt>
                <c:pt idx="73" formatCode="0">
                  <c:v>482.0564439952182</c:v>
                </c:pt>
                <c:pt idx="74" formatCode="0">
                  <c:v>489.75017503503</c:v>
                </c:pt>
                <c:pt idx="75" formatCode="0">
                  <c:v>497.373829524958</c:v>
                </c:pt>
                <c:pt idx="76" formatCode="0">
                  <c:v>504.928045740868</c:v>
                </c:pt>
                <c:pt idx="77" formatCode="0">
                  <c:v>512.4134561450402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E7CF-4AFE-80CF-ADDAD13835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08862736"/>
        <c:axId val="2138621152"/>
      </c:lineChart>
      <c:dateAx>
        <c:axId val="-2108862736"/>
        <c:scaling>
          <c:orientation val="minMax"/>
          <c:max val="44166.0"/>
        </c:scaling>
        <c:delete val="0"/>
        <c:axPos val="b"/>
        <c:numFmt formatCode="[$-409]mmm\-yy;@" sourceLinked="1"/>
        <c:majorTickMark val="none"/>
        <c:minorTickMark val="none"/>
        <c:tickLblPos val="nextTo"/>
        <c:txPr>
          <a:bodyPr rot="-3420000" vert="horz"/>
          <a:lstStyle/>
          <a:p>
            <a:pPr>
              <a:defRPr sz="1400"/>
            </a:pPr>
            <a:endParaRPr lang="en-US"/>
          </a:p>
        </c:txPr>
        <c:crossAx val="2138621152"/>
        <c:crosses val="autoZero"/>
        <c:auto val="1"/>
        <c:lblOffset val="100"/>
        <c:baseTimeUnit val="days"/>
        <c:majorUnit val="3.0"/>
        <c:majorTimeUnit val="months"/>
        <c:minorUnit val="1.0"/>
        <c:minorTimeUnit val="months"/>
      </c:dateAx>
      <c:valAx>
        <c:axId val="2138621152"/>
        <c:scaling>
          <c:orientation val="minMax"/>
          <c:max val="600.0"/>
          <c:min val="0.0"/>
        </c:scaling>
        <c:delete val="0"/>
        <c:axPos val="l"/>
        <c:numFmt formatCode="0" sourceLinked="1"/>
        <c:majorTickMark val="out"/>
        <c:minorTickMark val="none"/>
        <c:tickLblPos val="nextTo"/>
        <c:crossAx val="-2108862736"/>
        <c:crosses val="autoZero"/>
        <c:crossBetween val="between"/>
        <c:majorUnit val="250.0"/>
      </c:valAx>
    </c:plotArea>
    <c:legend>
      <c:legendPos val="r"/>
      <c:layout>
        <c:manualLayout>
          <c:xMode val="edge"/>
          <c:yMode val="edge"/>
          <c:x val="0.157772509630562"/>
          <c:y val="0.0796764714364646"/>
          <c:w val="0.315031071483712"/>
          <c:h val="0.26360080714493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6699814913574"/>
          <c:y val="0.0690303011847718"/>
          <c:w val="0.813718649752114"/>
          <c:h val="0.62289461863602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Projected event rate (10%)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</c:marker>
          <c:cat>
            <c:numRef>
              <c:f>Sheet1!$A$2:$A$55</c:f>
              <c:numCache>
                <c:formatCode>[$-409]mmm\-yy;@</c:formatCode>
                <c:ptCount val="54"/>
                <c:pt idx="0">
                  <c:v>41579.0</c:v>
                </c:pt>
                <c:pt idx="1">
                  <c:v>41639.0</c:v>
                </c:pt>
                <c:pt idx="2">
                  <c:v>41670.0</c:v>
                </c:pt>
                <c:pt idx="3">
                  <c:v>41698.0</c:v>
                </c:pt>
                <c:pt idx="4">
                  <c:v>41729.0</c:v>
                </c:pt>
                <c:pt idx="5">
                  <c:v>41759.0</c:v>
                </c:pt>
                <c:pt idx="6">
                  <c:v>41790.0</c:v>
                </c:pt>
                <c:pt idx="7">
                  <c:v>41820.0</c:v>
                </c:pt>
                <c:pt idx="8">
                  <c:v>41851.0</c:v>
                </c:pt>
                <c:pt idx="9">
                  <c:v>41882.0</c:v>
                </c:pt>
                <c:pt idx="10">
                  <c:v>41912.0</c:v>
                </c:pt>
                <c:pt idx="11">
                  <c:v>41943.0</c:v>
                </c:pt>
                <c:pt idx="12">
                  <c:v>41973.0</c:v>
                </c:pt>
                <c:pt idx="13">
                  <c:v>42004.0</c:v>
                </c:pt>
                <c:pt idx="14">
                  <c:v>42035.0</c:v>
                </c:pt>
                <c:pt idx="15">
                  <c:v>42063.0</c:v>
                </c:pt>
                <c:pt idx="16">
                  <c:v>42094.0</c:v>
                </c:pt>
                <c:pt idx="17">
                  <c:v>42124.0</c:v>
                </c:pt>
                <c:pt idx="18">
                  <c:v>42155.0</c:v>
                </c:pt>
                <c:pt idx="19">
                  <c:v>42185.0</c:v>
                </c:pt>
                <c:pt idx="20">
                  <c:v>42216.0</c:v>
                </c:pt>
                <c:pt idx="21">
                  <c:v>42247.0</c:v>
                </c:pt>
                <c:pt idx="22">
                  <c:v>42277.0</c:v>
                </c:pt>
                <c:pt idx="23">
                  <c:v>42308.0</c:v>
                </c:pt>
                <c:pt idx="24">
                  <c:v>42338.0</c:v>
                </c:pt>
                <c:pt idx="25">
                  <c:v>42369.0</c:v>
                </c:pt>
                <c:pt idx="26">
                  <c:v>42399.0</c:v>
                </c:pt>
                <c:pt idx="27">
                  <c:v>42428.0</c:v>
                </c:pt>
                <c:pt idx="28">
                  <c:v>42459.0</c:v>
                </c:pt>
                <c:pt idx="29">
                  <c:v>42490.0</c:v>
                </c:pt>
                <c:pt idx="30">
                  <c:v>42521.0</c:v>
                </c:pt>
                <c:pt idx="31">
                  <c:v>42551.0</c:v>
                </c:pt>
                <c:pt idx="32">
                  <c:v>42582.0</c:v>
                </c:pt>
                <c:pt idx="33">
                  <c:v>42612.0</c:v>
                </c:pt>
                <c:pt idx="34">
                  <c:v>42643.0</c:v>
                </c:pt>
                <c:pt idx="35">
                  <c:v>42673.0</c:v>
                </c:pt>
                <c:pt idx="36">
                  <c:v>42704.0</c:v>
                </c:pt>
                <c:pt idx="37">
                  <c:v>42734.0</c:v>
                </c:pt>
                <c:pt idx="38">
                  <c:v>42765.0</c:v>
                </c:pt>
                <c:pt idx="39">
                  <c:v>42794.0</c:v>
                </c:pt>
                <c:pt idx="40">
                  <c:v>42824.0</c:v>
                </c:pt>
                <c:pt idx="41">
                  <c:v>42855.0</c:v>
                </c:pt>
                <c:pt idx="42">
                  <c:v>42856.0</c:v>
                </c:pt>
                <c:pt idx="43">
                  <c:v>42887.0</c:v>
                </c:pt>
                <c:pt idx="44">
                  <c:v>42917.0</c:v>
                </c:pt>
                <c:pt idx="45">
                  <c:v>42948.0</c:v>
                </c:pt>
                <c:pt idx="46">
                  <c:v>42979.0</c:v>
                </c:pt>
                <c:pt idx="47">
                  <c:v>43009.0</c:v>
                </c:pt>
                <c:pt idx="48">
                  <c:v>43040.0</c:v>
                </c:pt>
                <c:pt idx="49">
                  <c:v>43070.0</c:v>
                </c:pt>
                <c:pt idx="50">
                  <c:v>43101.0</c:v>
                </c:pt>
                <c:pt idx="51">
                  <c:v>43132.0</c:v>
                </c:pt>
                <c:pt idx="52">
                  <c:v>43160.0</c:v>
                </c:pt>
                <c:pt idx="53">
                  <c:v>43191.0</c:v>
                </c:pt>
              </c:numCache>
            </c:numRef>
          </c:cat>
          <c:val>
            <c:numRef>
              <c:f>Sheet1!$B$2:$B$55</c:f>
              <c:numCache>
                <c:formatCode>0</c:formatCode>
                <c:ptCount val="54"/>
                <c:pt idx="1">
                  <c:v>0.24308925792555</c:v>
                </c:pt>
                <c:pt idx="2">
                  <c:v>0.788443011520355</c:v>
                </c:pt>
                <c:pt idx="3">
                  <c:v>1.693223489586288</c:v>
                </c:pt>
                <c:pt idx="4">
                  <c:v>3.031303798587721</c:v>
                </c:pt>
                <c:pt idx="5">
                  <c:v>4.93668229650799</c:v>
                </c:pt>
                <c:pt idx="6">
                  <c:v>7.384546703919522</c:v>
                </c:pt>
                <c:pt idx="7">
                  <c:v>10.3853115792758</c:v>
                </c:pt>
                <c:pt idx="8">
                  <c:v>14.12378105426278</c:v>
                </c:pt>
                <c:pt idx="9">
                  <c:v>18.34604999987155</c:v>
                </c:pt>
                <c:pt idx="10">
                  <c:v>23.06329433973735</c:v>
                </c:pt>
                <c:pt idx="11">
                  <c:v>28.33890241305938</c:v>
                </c:pt>
                <c:pt idx="12">
                  <c:v>33.99110563373699</c:v>
                </c:pt>
                <c:pt idx="13">
                  <c:v>40.14591178044981</c:v>
                </c:pt>
                <c:pt idx="14">
                  <c:v>46.72699048831461</c:v>
                </c:pt>
                <c:pt idx="15">
                  <c:v>53.8597050489044</c:v>
                </c:pt>
                <c:pt idx="16">
                  <c:v>61.49326767433347</c:v>
                </c:pt>
                <c:pt idx="17">
                  <c:v>69.72589545222577</c:v>
                </c:pt>
                <c:pt idx="18">
                  <c:v>78.48000657048173</c:v>
                </c:pt>
                <c:pt idx="19">
                  <c:v>87.65284701734784</c:v>
                </c:pt>
                <c:pt idx="20">
                  <c:v>97.40478288327908</c:v>
                </c:pt>
                <c:pt idx="21">
                  <c:v>107.6061340266035</c:v>
                </c:pt>
                <c:pt idx="22">
                  <c:v>118.4517733725454</c:v>
                </c:pt>
                <c:pt idx="23">
                  <c:v>129.6628290215299</c:v>
                </c:pt>
                <c:pt idx="24">
                  <c:v>141.2171077973105</c:v>
                </c:pt>
                <c:pt idx="25">
                  <c:v>153.2846816000593</c:v>
                </c:pt>
                <c:pt idx="26">
                  <c:v>165.6669140713881</c:v>
                </c:pt>
                <c:pt idx="27">
                  <c:v>178.6040575652114</c:v>
                </c:pt>
                <c:pt idx="28">
                  <c:v>192.0365555691186</c:v>
                </c:pt>
                <c:pt idx="29">
                  <c:v>205.8532668179563</c:v>
                </c:pt>
                <c:pt idx="30">
                  <c:v>220.1190166173773</c:v>
                </c:pt>
                <c:pt idx="31">
                  <c:v>234.8279793912475</c:v>
                </c:pt>
                <c:pt idx="32">
                  <c:v>249.9918576098053</c:v>
                </c:pt>
                <c:pt idx="33">
                  <c:v>265.657106859139</c:v>
                </c:pt>
                <c:pt idx="34">
                  <c:v>281.8172226306546</c:v>
                </c:pt>
                <c:pt idx="35">
                  <c:v>298.4657848016308</c:v>
                </c:pt>
                <c:pt idx="36">
                  <c:v>314.8983577967836</c:v>
                </c:pt>
                <c:pt idx="37">
                  <c:v>331.1177437394191</c:v>
                </c:pt>
                <c:pt idx="38">
                  <c:v>347.1267083996558</c:v>
                </c:pt>
                <c:pt idx="39">
                  <c:v>362.9279816660507</c:v>
                </c:pt>
                <c:pt idx="40">
                  <c:v>378.5242580111067</c:v>
                </c:pt>
                <c:pt idx="41">
                  <c:v>393.9181969507405</c:v>
                </c:pt>
                <c:pt idx="42">
                  <c:v>409.1124234977905</c:v>
                </c:pt>
                <c:pt idx="43">
                  <c:v>424.1095286096396</c:v>
                </c:pt>
                <c:pt idx="44">
                  <c:v>438.9120696300327</c:v>
                </c:pt>
                <c:pt idx="45">
                  <c:v>453.5225707251604</c:v>
                </c:pt>
                <c:pt idx="46">
                  <c:v>467.9435233140872</c:v>
                </c:pt>
                <c:pt idx="47">
                  <c:v>482.1773864935933</c:v>
                </c:pt>
                <c:pt idx="48">
                  <c:v>496.2265874575065</c:v>
                </c:pt>
                <c:pt idx="49">
                  <c:v>510.0935219105938</c:v>
                </c:pt>
                <c:pt idx="50">
                  <c:v>510.0</c:v>
                </c:pt>
                <c:pt idx="51">
                  <c:v>510.0</c:v>
                </c:pt>
                <c:pt idx="52">
                  <c:v>510.0</c:v>
                </c:pt>
                <c:pt idx="53">
                  <c:v>510.0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DD6-43AA-A951-83B7001532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 event rate (9.2%)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pPr>
              <a:solidFill>
                <a:schemeClr val="accent1">
                  <a:lumMod val="75000"/>
                </a:schemeClr>
              </a:solidFill>
            </c:spPr>
          </c:marker>
          <c:cat>
            <c:numRef>
              <c:f>Sheet1!$A$2:$A$55</c:f>
              <c:numCache>
                <c:formatCode>[$-409]mmm\-yy;@</c:formatCode>
                <c:ptCount val="54"/>
                <c:pt idx="0">
                  <c:v>41579.0</c:v>
                </c:pt>
                <c:pt idx="1">
                  <c:v>41639.0</c:v>
                </c:pt>
                <c:pt idx="2">
                  <c:v>41670.0</c:v>
                </c:pt>
                <c:pt idx="3">
                  <c:v>41698.0</c:v>
                </c:pt>
                <c:pt idx="4">
                  <c:v>41729.0</c:v>
                </c:pt>
                <c:pt idx="5">
                  <c:v>41759.0</c:v>
                </c:pt>
                <c:pt idx="6">
                  <c:v>41790.0</c:v>
                </c:pt>
                <c:pt idx="7">
                  <c:v>41820.0</c:v>
                </c:pt>
                <c:pt idx="8">
                  <c:v>41851.0</c:v>
                </c:pt>
                <c:pt idx="9">
                  <c:v>41882.0</c:v>
                </c:pt>
                <c:pt idx="10">
                  <c:v>41912.0</c:v>
                </c:pt>
                <c:pt idx="11">
                  <c:v>41943.0</c:v>
                </c:pt>
                <c:pt idx="12">
                  <c:v>41973.0</c:v>
                </c:pt>
                <c:pt idx="13">
                  <c:v>42004.0</c:v>
                </c:pt>
                <c:pt idx="14">
                  <c:v>42035.0</c:v>
                </c:pt>
                <c:pt idx="15">
                  <c:v>42063.0</c:v>
                </c:pt>
                <c:pt idx="16">
                  <c:v>42094.0</c:v>
                </c:pt>
                <c:pt idx="17">
                  <c:v>42124.0</c:v>
                </c:pt>
                <c:pt idx="18">
                  <c:v>42155.0</c:v>
                </c:pt>
                <c:pt idx="19">
                  <c:v>42185.0</c:v>
                </c:pt>
                <c:pt idx="20">
                  <c:v>42216.0</c:v>
                </c:pt>
                <c:pt idx="21">
                  <c:v>42247.0</c:v>
                </c:pt>
                <c:pt idx="22">
                  <c:v>42277.0</c:v>
                </c:pt>
                <c:pt idx="23">
                  <c:v>42308.0</c:v>
                </c:pt>
                <c:pt idx="24">
                  <c:v>42338.0</c:v>
                </c:pt>
                <c:pt idx="25">
                  <c:v>42369.0</c:v>
                </c:pt>
                <c:pt idx="26">
                  <c:v>42399.0</c:v>
                </c:pt>
                <c:pt idx="27">
                  <c:v>42428.0</c:v>
                </c:pt>
                <c:pt idx="28">
                  <c:v>42459.0</c:v>
                </c:pt>
                <c:pt idx="29">
                  <c:v>42490.0</c:v>
                </c:pt>
                <c:pt idx="30">
                  <c:v>42521.0</c:v>
                </c:pt>
                <c:pt idx="31">
                  <c:v>42551.0</c:v>
                </c:pt>
                <c:pt idx="32">
                  <c:v>42582.0</c:v>
                </c:pt>
                <c:pt idx="33">
                  <c:v>42612.0</c:v>
                </c:pt>
                <c:pt idx="34">
                  <c:v>42643.0</c:v>
                </c:pt>
                <c:pt idx="35">
                  <c:v>42673.0</c:v>
                </c:pt>
                <c:pt idx="36">
                  <c:v>42704.0</c:v>
                </c:pt>
                <c:pt idx="37">
                  <c:v>42734.0</c:v>
                </c:pt>
                <c:pt idx="38">
                  <c:v>42765.0</c:v>
                </c:pt>
                <c:pt idx="39">
                  <c:v>42794.0</c:v>
                </c:pt>
                <c:pt idx="40">
                  <c:v>42824.0</c:v>
                </c:pt>
                <c:pt idx="41">
                  <c:v>42855.0</c:v>
                </c:pt>
                <c:pt idx="42">
                  <c:v>42856.0</c:v>
                </c:pt>
                <c:pt idx="43">
                  <c:v>42887.0</c:v>
                </c:pt>
                <c:pt idx="44">
                  <c:v>42917.0</c:v>
                </c:pt>
                <c:pt idx="45">
                  <c:v>42948.0</c:v>
                </c:pt>
                <c:pt idx="46">
                  <c:v>42979.0</c:v>
                </c:pt>
                <c:pt idx="47">
                  <c:v>43009.0</c:v>
                </c:pt>
                <c:pt idx="48">
                  <c:v>43040.0</c:v>
                </c:pt>
                <c:pt idx="49">
                  <c:v>43070.0</c:v>
                </c:pt>
                <c:pt idx="50">
                  <c:v>43101.0</c:v>
                </c:pt>
                <c:pt idx="51">
                  <c:v>43132.0</c:v>
                </c:pt>
                <c:pt idx="52">
                  <c:v>43160.0</c:v>
                </c:pt>
                <c:pt idx="53">
                  <c:v>43191.0</c:v>
                </c:pt>
              </c:numCache>
            </c:numRef>
          </c:cat>
          <c:val>
            <c:numRef>
              <c:f>Sheet1!$C$2:$C$55</c:f>
              <c:numCache>
                <c:formatCode>0</c:formatCode>
                <c:ptCount val="54"/>
                <c:pt idx="0" formatCode="General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1.0</c:v>
                </c:pt>
                <c:pt idx="10">
                  <c:v>2.0</c:v>
                </c:pt>
                <c:pt idx="11">
                  <c:v>2.0</c:v>
                </c:pt>
                <c:pt idx="12">
                  <c:v>3.0</c:v>
                </c:pt>
                <c:pt idx="13">
                  <c:v>5.0</c:v>
                </c:pt>
                <c:pt idx="14">
                  <c:v>10.0</c:v>
                </c:pt>
                <c:pt idx="15">
                  <c:v>15.0</c:v>
                </c:pt>
                <c:pt idx="16">
                  <c:v>19.0</c:v>
                </c:pt>
                <c:pt idx="17">
                  <c:v>32.0</c:v>
                </c:pt>
                <c:pt idx="18">
                  <c:v>36.0</c:v>
                </c:pt>
                <c:pt idx="19">
                  <c:v>36.0</c:v>
                </c:pt>
                <c:pt idx="20">
                  <c:v>39.0</c:v>
                </c:pt>
                <c:pt idx="21">
                  <c:v>40.0</c:v>
                </c:pt>
                <c:pt idx="22">
                  <c:v>44.0</c:v>
                </c:pt>
                <c:pt idx="23">
                  <c:v>48.0</c:v>
                </c:pt>
                <c:pt idx="24">
                  <c:v>56.0</c:v>
                </c:pt>
                <c:pt idx="25">
                  <c:v>66.0</c:v>
                </c:pt>
                <c:pt idx="26">
                  <c:v>76.0</c:v>
                </c:pt>
                <c:pt idx="27">
                  <c:v>86.0</c:v>
                </c:pt>
                <c:pt idx="28">
                  <c:v>95.0</c:v>
                </c:pt>
                <c:pt idx="29">
                  <c:v>102.0</c:v>
                </c:pt>
                <c:pt idx="30">
                  <c:v>106.0</c:v>
                </c:pt>
                <c:pt idx="31">
                  <c:v>113.0</c:v>
                </c:pt>
                <c:pt idx="32">
                  <c:v>135.0</c:v>
                </c:pt>
                <c:pt idx="33">
                  <c:v>153.0</c:v>
                </c:pt>
                <c:pt idx="34">
                  <c:v>173.0</c:v>
                </c:pt>
                <c:pt idx="35">
                  <c:v>194.0</c:v>
                </c:pt>
                <c:pt idx="36">
                  <c:v>210.0</c:v>
                </c:pt>
                <c:pt idx="37">
                  <c:v>235.0</c:v>
                </c:pt>
                <c:pt idx="38">
                  <c:v>256.0</c:v>
                </c:pt>
                <c:pt idx="39">
                  <c:v>285.0</c:v>
                </c:pt>
                <c:pt idx="40">
                  <c:v>310.0</c:v>
                </c:pt>
                <c:pt idx="41">
                  <c:v>333.0</c:v>
                </c:pt>
                <c:pt idx="42">
                  <c:v>353.0</c:v>
                </c:pt>
                <c:pt idx="43">
                  <c:v>375.0</c:v>
                </c:pt>
                <c:pt idx="44">
                  <c:v>382.0</c:v>
                </c:pt>
                <c:pt idx="45">
                  <c:v>396.0</c:v>
                </c:pt>
                <c:pt idx="46">
                  <c:v>404.0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DD6-43AA-A951-83B7001532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Projected at current rate 9.2%</c:v>
                </c:pt>
              </c:strCache>
            </c:strRef>
          </c:tx>
          <c:cat>
            <c:numRef>
              <c:f>Sheet1!$A$2:$A$55</c:f>
              <c:numCache>
                <c:formatCode>[$-409]mmm\-yy;@</c:formatCode>
                <c:ptCount val="54"/>
                <c:pt idx="0">
                  <c:v>41579.0</c:v>
                </c:pt>
                <c:pt idx="1">
                  <c:v>41639.0</c:v>
                </c:pt>
                <c:pt idx="2">
                  <c:v>41670.0</c:v>
                </c:pt>
                <c:pt idx="3">
                  <c:v>41698.0</c:v>
                </c:pt>
                <c:pt idx="4">
                  <c:v>41729.0</c:v>
                </c:pt>
                <c:pt idx="5">
                  <c:v>41759.0</c:v>
                </c:pt>
                <c:pt idx="6">
                  <c:v>41790.0</c:v>
                </c:pt>
                <c:pt idx="7">
                  <c:v>41820.0</c:v>
                </c:pt>
                <c:pt idx="8">
                  <c:v>41851.0</c:v>
                </c:pt>
                <c:pt idx="9">
                  <c:v>41882.0</c:v>
                </c:pt>
                <c:pt idx="10">
                  <c:v>41912.0</c:v>
                </c:pt>
                <c:pt idx="11">
                  <c:v>41943.0</c:v>
                </c:pt>
                <c:pt idx="12">
                  <c:v>41973.0</c:v>
                </c:pt>
                <c:pt idx="13">
                  <c:v>42004.0</c:v>
                </c:pt>
                <c:pt idx="14">
                  <c:v>42035.0</c:v>
                </c:pt>
                <c:pt idx="15">
                  <c:v>42063.0</c:v>
                </c:pt>
                <c:pt idx="16">
                  <c:v>42094.0</c:v>
                </c:pt>
                <c:pt idx="17">
                  <c:v>42124.0</c:v>
                </c:pt>
                <c:pt idx="18">
                  <c:v>42155.0</c:v>
                </c:pt>
                <c:pt idx="19">
                  <c:v>42185.0</c:v>
                </c:pt>
                <c:pt idx="20">
                  <c:v>42216.0</c:v>
                </c:pt>
                <c:pt idx="21">
                  <c:v>42247.0</c:v>
                </c:pt>
                <c:pt idx="22">
                  <c:v>42277.0</c:v>
                </c:pt>
                <c:pt idx="23">
                  <c:v>42308.0</c:v>
                </c:pt>
                <c:pt idx="24">
                  <c:v>42338.0</c:v>
                </c:pt>
                <c:pt idx="25">
                  <c:v>42369.0</c:v>
                </c:pt>
                <c:pt idx="26">
                  <c:v>42399.0</c:v>
                </c:pt>
                <c:pt idx="27">
                  <c:v>42428.0</c:v>
                </c:pt>
                <c:pt idx="28">
                  <c:v>42459.0</c:v>
                </c:pt>
                <c:pt idx="29">
                  <c:v>42490.0</c:v>
                </c:pt>
                <c:pt idx="30">
                  <c:v>42521.0</c:v>
                </c:pt>
                <c:pt idx="31">
                  <c:v>42551.0</c:v>
                </c:pt>
                <c:pt idx="32">
                  <c:v>42582.0</c:v>
                </c:pt>
                <c:pt idx="33">
                  <c:v>42612.0</c:v>
                </c:pt>
                <c:pt idx="34">
                  <c:v>42643.0</c:v>
                </c:pt>
                <c:pt idx="35">
                  <c:v>42673.0</c:v>
                </c:pt>
                <c:pt idx="36">
                  <c:v>42704.0</c:v>
                </c:pt>
                <c:pt idx="37">
                  <c:v>42734.0</c:v>
                </c:pt>
                <c:pt idx="38">
                  <c:v>42765.0</c:v>
                </c:pt>
                <c:pt idx="39">
                  <c:v>42794.0</c:v>
                </c:pt>
                <c:pt idx="40">
                  <c:v>42824.0</c:v>
                </c:pt>
                <c:pt idx="41">
                  <c:v>42855.0</c:v>
                </c:pt>
                <c:pt idx="42">
                  <c:v>42856.0</c:v>
                </c:pt>
                <c:pt idx="43">
                  <c:v>42887.0</c:v>
                </c:pt>
                <c:pt idx="44">
                  <c:v>42917.0</c:v>
                </c:pt>
                <c:pt idx="45">
                  <c:v>42948.0</c:v>
                </c:pt>
                <c:pt idx="46">
                  <c:v>42979.0</c:v>
                </c:pt>
                <c:pt idx="47">
                  <c:v>43009.0</c:v>
                </c:pt>
                <c:pt idx="48">
                  <c:v>43040.0</c:v>
                </c:pt>
                <c:pt idx="49">
                  <c:v>43070.0</c:v>
                </c:pt>
                <c:pt idx="50">
                  <c:v>43101.0</c:v>
                </c:pt>
                <c:pt idx="51">
                  <c:v>43132.0</c:v>
                </c:pt>
                <c:pt idx="52">
                  <c:v>43160.0</c:v>
                </c:pt>
                <c:pt idx="53">
                  <c:v>43191.0</c:v>
                </c:pt>
              </c:numCache>
            </c:numRef>
          </c:cat>
          <c:val>
            <c:numRef>
              <c:f>Sheet1!$D$2:$D$55</c:f>
              <c:numCache>
                <c:formatCode>General</c:formatCode>
                <c:ptCount val="54"/>
                <c:pt idx="47" formatCode="0">
                  <c:v>419.7529141606761</c:v>
                </c:pt>
                <c:pt idx="48" formatCode="0">
                  <c:v>435.3129948988344</c:v>
                </c:pt>
                <c:pt idx="49" formatCode="0">
                  <c:v>450.6826027128856</c:v>
                </c:pt>
                <c:pt idx="50" formatCode="0">
                  <c:v>465.8640692060794</c:v>
                </c:pt>
                <c:pt idx="51" formatCode="0">
                  <c:v>480.8596974402145</c:v>
                </c:pt>
                <c:pt idx="52" formatCode="0">
                  <c:v>495.6717622850175</c:v>
                </c:pt>
                <c:pt idx="53" formatCode="0">
                  <c:v>510.3025107632455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9DD6-43AA-A951-83B7001532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8866464"/>
        <c:axId val="-2109369696"/>
      </c:lineChart>
      <c:dateAx>
        <c:axId val="2138866464"/>
        <c:scaling>
          <c:orientation val="minMax"/>
          <c:max val="43221.0"/>
        </c:scaling>
        <c:delete val="0"/>
        <c:axPos val="b"/>
        <c:numFmt formatCode="[$-409]mmm\-yy;@" sourceLinked="1"/>
        <c:majorTickMark val="none"/>
        <c:minorTickMark val="none"/>
        <c:tickLblPos val="nextTo"/>
        <c:txPr>
          <a:bodyPr rot="-3420000" vert="horz"/>
          <a:lstStyle/>
          <a:p>
            <a:pPr>
              <a:defRPr sz="1400"/>
            </a:pPr>
            <a:endParaRPr lang="en-US"/>
          </a:p>
        </c:txPr>
        <c:crossAx val="-2109369696"/>
        <c:crosses val="autoZero"/>
        <c:auto val="1"/>
        <c:lblOffset val="100"/>
        <c:baseTimeUnit val="days"/>
        <c:majorUnit val="3.0"/>
        <c:majorTimeUnit val="months"/>
        <c:minorUnit val="1.0"/>
        <c:minorTimeUnit val="months"/>
      </c:dateAx>
      <c:valAx>
        <c:axId val="-2109369696"/>
        <c:scaling>
          <c:orientation val="minMax"/>
          <c:max val="600.0"/>
          <c:min val="0.0"/>
        </c:scaling>
        <c:delete val="0"/>
        <c:axPos val="l"/>
        <c:numFmt formatCode="0" sourceLinked="1"/>
        <c:majorTickMark val="out"/>
        <c:minorTickMark val="none"/>
        <c:tickLblPos val="nextTo"/>
        <c:crossAx val="2138866464"/>
        <c:crosses val="autoZero"/>
        <c:crossBetween val="between"/>
        <c:majorUnit val="250.0"/>
        <c:minorUnit val="50.0"/>
      </c:valAx>
    </c:plotArea>
    <c:legend>
      <c:legendPos val="r"/>
      <c:layout>
        <c:manualLayout>
          <c:xMode val="edge"/>
          <c:yMode val="edge"/>
          <c:x val="0.157772562083586"/>
          <c:y val="0.0659107610364665"/>
          <c:w val="0.315031071483712"/>
          <c:h val="0.26360080714493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0.19231</cdr:x>
      <cdr:y>0.93448</cdr:y>
    </cdr:from>
    <cdr:to>
      <cdr:x>0.59615</cdr:x>
      <cdr:y>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xmlns="" id="{60F4D4AD-2E3F-492F-8110-AE1B17523061}"/>
            </a:ext>
          </a:extLst>
        </cdr:cNvPr>
        <cdr:cNvSpPr txBox="1"/>
      </cdr:nvSpPr>
      <cdr:spPr>
        <a:xfrm xmlns:a="http://schemas.openxmlformats.org/drawingml/2006/main">
          <a:off x="762000" y="4972130"/>
          <a:ext cx="1600200" cy="3486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0.34362</cdr:x>
      <cdr:y>0.89059</cdr:y>
    </cdr:from>
    <cdr:to>
      <cdr:x>0.79389</cdr:x>
      <cdr:y>0.98918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xmlns="" id="{6123AA02-1950-4194-9FEF-AC0A64FEF1DB}"/>
            </a:ext>
          </a:extLst>
        </cdr:cNvPr>
        <cdr:cNvSpPr txBox="1"/>
      </cdr:nvSpPr>
      <cdr:spPr>
        <a:xfrm xmlns:a="http://schemas.openxmlformats.org/drawingml/2006/main">
          <a:off x="1361572" y="4738601"/>
          <a:ext cx="1784136" cy="5245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This year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1AA65-6682-204D-A64E-78FB82337288}" type="datetimeFigureOut">
              <a:rPr lang="en-US" smtClean="0"/>
              <a:t>10/23/17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B46EF-E1C0-C44D-AC48-E2AE1A93A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29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E9CB7-4988-A94A-80F9-F360D3A3A0DC}" type="datetimeFigureOut">
              <a:rPr lang="en-US" smtClean="0"/>
              <a:t>10/23/17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A4A5D-3367-1048-87FF-BA730818F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12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4A5D-3367-1048-87FF-BA730818F9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360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we make this slide have</a:t>
            </a:r>
            <a:r>
              <a:rPr lang="en-US" baseline="0" dirty="0"/>
              <a:t> three parts of the donut   </a:t>
            </a:r>
          </a:p>
          <a:p>
            <a:r>
              <a:rPr lang="en-US" baseline="0" dirty="0"/>
              <a:t>whole donut = 508 events</a:t>
            </a:r>
          </a:p>
          <a:p>
            <a:r>
              <a:rPr lang="en-US" baseline="0" dirty="0"/>
              <a:t>Adjudication = x events</a:t>
            </a:r>
          </a:p>
          <a:p>
            <a:r>
              <a:rPr lang="en-US" baseline="0" dirty="0"/>
              <a:t>Laboratory criteria </a:t>
            </a:r>
            <a:r>
              <a:rPr lang="mr-IN" baseline="0" dirty="0"/>
              <a:t>–</a:t>
            </a:r>
            <a:r>
              <a:rPr lang="en-US" baseline="0" dirty="0"/>
              <a:t> Y events</a:t>
            </a:r>
          </a:p>
          <a:p>
            <a:r>
              <a:rPr lang="en-US" baseline="0" dirty="0"/>
              <a:t>Events needed= Z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5C25F8-2AF5-9B49-982B-C7B5C187CA1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291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0723A-4E96-6043-9E84-BE6FAABF44D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233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5C25F8-2AF5-9B49-982B-C7B5C187CA1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62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think everyone is familiar with this and the next slide.  We know what we are doing with the straight forward semi annual and annual visits.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5C25F8-2AF5-9B49-982B-C7B5C187CA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509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842" indent="-28570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2832" indent="-22856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99964" indent="-22856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097" indent="-22856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231" indent="-2285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363" indent="-2285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8496" indent="-2285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5627" indent="-2285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4B15DF6-4DB9-4C43-90BC-4A985B259843}" type="slidenum">
              <a:rPr lang="en-US" sz="1200"/>
              <a:pPr/>
              <a:t>4</a:t>
            </a:fld>
            <a:endParaRPr lang="en-US" sz="1200" dirty="0"/>
          </a:p>
        </p:txBody>
      </p:sp>
      <p:sp>
        <p:nvSpPr>
          <p:cNvPr id="1945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6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think it is important</a:t>
            </a:r>
            <a:r>
              <a:rPr lang="en-US" baseline="0" dirty="0"/>
              <a:t> for us to spend some time discussing the Outside of D2d diabetes diagnosis or start of diabetes medication prior to the diagnosis.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5C25F8-2AF5-9B49-982B-C7B5C187CA1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11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33647-2A7D-406B-AAFD-0D940A70297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29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33647-2A7D-406B-AAFD-0D940A70297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29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33647-2A7D-406B-AAFD-0D940A70297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29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33647-2A7D-406B-AAFD-0D940A70297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29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Pattys</a:t>
            </a:r>
            <a:r>
              <a:rPr lang="en-US" dirty="0">
                <a:solidFill>
                  <a:srgbClr val="FF0000"/>
                </a:solidFill>
              </a:rPr>
              <a:t> thoughts:</a:t>
            </a:r>
          </a:p>
          <a:p>
            <a:r>
              <a:rPr lang="en-US" dirty="0"/>
              <a:t>What if you think participant will not come back for 6 months? Should you collect safety labs so that you can give pills?</a:t>
            </a:r>
          </a:p>
          <a:p>
            <a:endParaRPr lang="en-US" dirty="0"/>
          </a:p>
          <a:p>
            <a:r>
              <a:rPr lang="en-US" dirty="0"/>
              <a:t>If you are collecting safety should we just draw fasting labs in case we cant get a hold of PCP in next few weeks?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5C25F8-2AF5-9B49-982B-C7B5C187CA1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88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hh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727557" y="6572053"/>
            <a:ext cx="7768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solidFill>
                  <a:schemeClr val="bg1"/>
                </a:solidFill>
              </a:rPr>
              <a:t>Coordinating Center | Division of Endocrinology | Tufts Medical Center | d2dstudy.org</a:t>
            </a:r>
            <a:r>
              <a:rPr lang="en-US" sz="1200" b="0" baseline="0" dirty="0">
                <a:solidFill>
                  <a:schemeClr val="bg1"/>
                </a:solidFill>
              </a:rPr>
              <a:t> | d2d@tuftsmedicalcenter.org</a:t>
            </a:r>
            <a:endParaRPr lang="en-US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6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119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hh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727557" y="6572053"/>
            <a:ext cx="7514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Coordinating Center | Division of Endocrinology | Tufts Medical Center | d2dstudy.org </a:t>
            </a:r>
            <a:r>
              <a:rPr lang="en-US" sz="1200">
                <a:solidFill>
                  <a:schemeClr val="bg1"/>
                </a:solidFill>
              </a:rPr>
              <a:t>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36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5399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96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4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hh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727557" y="6572053"/>
            <a:ext cx="74766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Coordinating Center | Division of Endocrinology | Tufts Medical Center | d2dstudy.org</a:t>
            </a:r>
            <a:r>
              <a:rPr lang="en-US" sz="1200" baseline="0">
                <a:solidFill>
                  <a:schemeClr val="bg1"/>
                </a:solidFill>
              </a:rPr>
              <a:t> 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66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68439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475239"/>
            <a:ext cx="4937760" cy="4705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475240"/>
            <a:ext cx="4937760" cy="4705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21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75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477911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214194"/>
            <a:ext cx="4937760" cy="40042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477911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214193"/>
            <a:ext cx="4937760" cy="40042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949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7430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087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hh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1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727557" y="6572053"/>
            <a:ext cx="74385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Coordinating Center | Division of Endocrinology | Tufts Medical Center | d2dstudy.org | d2d@tuftsmedicalcenter.org </a:t>
            </a:r>
          </a:p>
        </p:txBody>
      </p:sp>
    </p:spTree>
    <p:extLst>
      <p:ext uri="{BB962C8B-B14F-4D97-AF65-F5344CB8AC3E}">
        <p14:creationId xmlns:p14="http://schemas.microsoft.com/office/powerpoint/2010/main" val="1780518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" y="0"/>
            <a:ext cx="379523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79525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435" y="594358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232" y="594358"/>
            <a:ext cx="7780214" cy="57108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435" y="2926079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97435" y="2896560"/>
            <a:ext cx="32004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75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44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97280" y="5881307"/>
            <a:ext cx="1011326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6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hh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860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482291"/>
            <a:ext cx="10058400" cy="438680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188720" y="1297172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727557" y="6572053"/>
            <a:ext cx="7514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Coordinating Center | Division of Endocrinology | Tufts Medical Center | d2dstudy.org </a:t>
            </a:r>
            <a:r>
              <a:rPr lang="en-US" sz="1200">
                <a:solidFill>
                  <a:schemeClr val="bg1"/>
                </a:solidFill>
              </a:rPr>
              <a:t>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77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4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Primary Outcome: Incident Diabetes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2017 Update</a:t>
            </a:r>
          </a:p>
        </p:txBody>
      </p:sp>
    </p:spTree>
    <p:extLst>
      <p:ext uri="{BB962C8B-B14F-4D97-AF65-F5344CB8AC3E}">
        <p14:creationId xmlns:p14="http://schemas.microsoft.com/office/powerpoint/2010/main" val="3799986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6716500" y="5914097"/>
            <a:ext cx="4064000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Complete Non-D2d Diabetes Diagnosis/Medication Worksheet in preparation for adjudication</a:t>
            </a:r>
          </a:p>
        </p:txBody>
      </p:sp>
      <p:cxnSp>
        <p:nvCxnSpPr>
          <p:cNvPr id="90" name="Straight Connector 89"/>
          <p:cNvCxnSpPr>
            <a:stCxn id="17" idx="3"/>
          </p:cNvCxnSpPr>
          <p:nvPr/>
        </p:nvCxnSpPr>
        <p:spPr>
          <a:xfrm>
            <a:off x="10776683" y="4159585"/>
            <a:ext cx="6492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8189299" y="4486318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522333" y="3564693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483691" y="5552655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1201" y="1347009"/>
            <a:ext cx="628936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Self-reported physician-made diagnosis of diabetes</a:t>
            </a:r>
          </a:p>
          <a:p>
            <a:pPr algn="ctr"/>
            <a:r>
              <a:rPr lang="en-US" sz="1200" dirty="0"/>
              <a:t>or</a:t>
            </a:r>
          </a:p>
          <a:p>
            <a:pPr algn="ctr"/>
            <a:r>
              <a:rPr lang="en-US" sz="1200" dirty="0"/>
              <a:t>Diabetes-medication – </a:t>
            </a:r>
            <a:r>
              <a:rPr lang="en-US" sz="1200" i="1" dirty="0"/>
              <a:t>planned or actual </a:t>
            </a:r>
            <a:r>
              <a:rPr lang="en-US" sz="1200" dirty="0"/>
              <a:t>– use (for any indication)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1201" y="2185208"/>
            <a:ext cx="628936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1.   Complete Non-D2d Diabetes Diagnosis/Medication Worksheet</a:t>
            </a:r>
          </a:p>
          <a:p>
            <a:r>
              <a:rPr lang="en-US" sz="1200" dirty="0"/>
              <a:t>2.   Site PI (study physician) speaks with participant </a:t>
            </a:r>
            <a:r>
              <a:rPr lang="en-US" sz="1200" i="1" u="sng" dirty="0"/>
              <a:t>and prescribing clinician</a:t>
            </a:r>
          </a:p>
          <a:p>
            <a:r>
              <a:rPr lang="en-US" sz="1200" dirty="0"/>
              <a:t>3.   Notify Coordinating Center immediately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10814" y="3078475"/>
            <a:ext cx="4285922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Did participant start diabetes-specific medication between scheduled visits?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10814" y="3816389"/>
            <a:ext cx="4285922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Prescribing clinician and participant </a:t>
            </a:r>
            <a:r>
              <a:rPr lang="en-US" sz="1200" i="1" dirty="0"/>
              <a:t>willing to not start </a:t>
            </a:r>
            <a:r>
              <a:rPr lang="en-US" sz="1200" dirty="0"/>
              <a:t>medication </a:t>
            </a:r>
            <a:r>
              <a:rPr lang="en-US" sz="1200" i="1" u="sng" dirty="0"/>
              <a:t>and</a:t>
            </a:r>
            <a:r>
              <a:rPr lang="en-US" sz="1200" dirty="0"/>
              <a:t> allow follow-up for diabetes progression (=incident diabetes) per D2d protocol (i.e. testing by D2d central lab)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10815" y="4837771"/>
            <a:ext cx="4282116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Schedule UNCO visit for D2d glycemic testing as soon as possible*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10816" y="5304391"/>
            <a:ext cx="4286865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Able to schedule and complete UNCO visit?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10816" y="5761591"/>
            <a:ext cx="4285916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UNCO visit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07280" y="3836419"/>
            <a:ext cx="4169403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Prescribing clinician and participant </a:t>
            </a:r>
            <a:r>
              <a:rPr lang="en-US" sz="1200" i="1" dirty="0"/>
              <a:t>willing to stop medication </a:t>
            </a:r>
            <a:r>
              <a:rPr lang="en-US" sz="1200" i="1" u="sng" dirty="0"/>
              <a:t>and</a:t>
            </a:r>
            <a:r>
              <a:rPr lang="en-US" sz="1200" dirty="0"/>
              <a:t> allow follow-up for diabetes progression (=incident diabetes) per D2d protocol (i.e. testing by D2d central lab)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07280" y="3077012"/>
            <a:ext cx="4165600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Has participant been exposed to a diabetes medication for </a:t>
            </a:r>
            <a:r>
              <a:rPr lang="en-US" sz="1200" b="1" i="1" dirty="0"/>
              <a:t>no</a:t>
            </a:r>
            <a:r>
              <a:rPr lang="en-US" sz="1200" i="1" dirty="0"/>
              <a:t> more than 31 days?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74080" y="4730182"/>
            <a:ext cx="203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After an appropriate washout period</a:t>
            </a:r>
          </a:p>
        </p:txBody>
      </p:sp>
      <p:cxnSp>
        <p:nvCxnSpPr>
          <p:cNvPr id="21" name="Straight Arrow Connector 20"/>
          <p:cNvCxnSpPr>
            <a:stCxn id="9" idx="2"/>
            <a:endCxn id="10" idx="0"/>
          </p:cNvCxnSpPr>
          <p:nvPr/>
        </p:nvCxnSpPr>
        <p:spPr>
          <a:xfrm>
            <a:off x="3855885" y="1993340"/>
            <a:ext cx="0" cy="1918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0" idx="2"/>
            <a:endCxn id="11" idx="0"/>
          </p:cNvCxnSpPr>
          <p:nvPr/>
        </p:nvCxnSpPr>
        <p:spPr>
          <a:xfrm flipH="1">
            <a:off x="3853775" y="2831539"/>
            <a:ext cx="2110" cy="2469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1" idx="3"/>
            <a:endCxn id="18" idx="1"/>
          </p:cNvCxnSpPr>
          <p:nvPr/>
        </p:nvCxnSpPr>
        <p:spPr>
          <a:xfrm flipV="1">
            <a:off x="5996736" y="3307845"/>
            <a:ext cx="610544" cy="14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9" idx="1"/>
            <a:endCxn id="13" idx="3"/>
          </p:cNvCxnSpPr>
          <p:nvPr/>
        </p:nvCxnSpPr>
        <p:spPr>
          <a:xfrm flipH="1">
            <a:off x="5992931" y="4961015"/>
            <a:ext cx="1681149" cy="15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8" idx="2"/>
            <a:endCxn id="18" idx="2"/>
          </p:cNvCxnSpPr>
          <p:nvPr/>
        </p:nvCxnSpPr>
        <p:spPr>
          <a:xfrm>
            <a:off x="8690080" y="3538677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8" idx="2"/>
            <a:endCxn id="17" idx="0"/>
          </p:cNvCxnSpPr>
          <p:nvPr/>
        </p:nvCxnSpPr>
        <p:spPr>
          <a:xfrm>
            <a:off x="8690080" y="3538677"/>
            <a:ext cx="1902" cy="2977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7" idx="2"/>
            <a:endCxn id="19" idx="0"/>
          </p:cNvCxnSpPr>
          <p:nvPr/>
        </p:nvCxnSpPr>
        <p:spPr>
          <a:xfrm flipH="1">
            <a:off x="8690080" y="4482750"/>
            <a:ext cx="1902" cy="2474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1" idx="2"/>
            <a:endCxn id="12" idx="0"/>
          </p:cNvCxnSpPr>
          <p:nvPr/>
        </p:nvCxnSpPr>
        <p:spPr>
          <a:xfrm>
            <a:off x="3853775" y="3540140"/>
            <a:ext cx="0" cy="2762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12" idx="2"/>
            <a:endCxn id="13" idx="0"/>
          </p:cNvCxnSpPr>
          <p:nvPr/>
        </p:nvCxnSpPr>
        <p:spPr>
          <a:xfrm flipH="1">
            <a:off x="3851873" y="4462720"/>
            <a:ext cx="1902" cy="3750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13" idx="2"/>
            <a:endCxn id="14" idx="0"/>
          </p:cNvCxnSpPr>
          <p:nvPr/>
        </p:nvCxnSpPr>
        <p:spPr>
          <a:xfrm>
            <a:off x="3851873" y="5114770"/>
            <a:ext cx="2376" cy="18962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4" idx="2"/>
            <a:endCxn id="15" idx="0"/>
          </p:cNvCxnSpPr>
          <p:nvPr/>
        </p:nvCxnSpPr>
        <p:spPr>
          <a:xfrm flipH="1">
            <a:off x="3853774" y="5581390"/>
            <a:ext cx="475" cy="1802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997680" y="2960573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274507" y="3533915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cxnSp>
        <p:nvCxnSpPr>
          <p:cNvPr id="66" name="Elbow Connector 65"/>
          <p:cNvCxnSpPr>
            <a:stCxn id="12" idx="1"/>
          </p:cNvCxnSpPr>
          <p:nvPr/>
        </p:nvCxnSpPr>
        <p:spPr>
          <a:xfrm rot="10800000" flipV="1">
            <a:off x="1294592" y="4139555"/>
            <a:ext cx="416222" cy="200537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1302212" y="6144928"/>
            <a:ext cx="5414288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294592" y="3884978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085891" y="5214686"/>
            <a:ext cx="5080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0874480" y="3067551"/>
            <a:ext cx="5080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0891688" y="3952455"/>
            <a:ext cx="5080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483853" y="4582274"/>
            <a:ext cx="61292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cxnSp>
        <p:nvCxnSpPr>
          <p:cNvPr id="88" name="Straight Connector 87"/>
          <p:cNvCxnSpPr>
            <a:stCxn id="18" idx="3"/>
          </p:cNvCxnSpPr>
          <p:nvPr/>
        </p:nvCxnSpPr>
        <p:spPr>
          <a:xfrm flipV="1">
            <a:off x="10772881" y="3307844"/>
            <a:ext cx="65232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10776683" y="6144930"/>
            <a:ext cx="65968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11425210" y="3309307"/>
            <a:ext cx="3679" cy="28356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" idx="2"/>
            <a:endCxn id="10" idx="2"/>
          </p:cNvCxnSpPr>
          <p:nvPr/>
        </p:nvCxnSpPr>
        <p:spPr bwMode="auto">
          <a:xfrm>
            <a:off x="3855885" y="2831539"/>
            <a:ext cx="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>
            <a:normAutofit fontScale="90000"/>
          </a:bodyPr>
          <a:lstStyle/>
          <a:p>
            <a:r>
              <a:rPr lang="en-US" dirty="0"/>
              <a:t>Outside of D2d Diagnosis of Diabetes or Medication Start</a:t>
            </a:r>
          </a:p>
        </p:txBody>
      </p:sp>
      <p:cxnSp>
        <p:nvCxnSpPr>
          <p:cNvPr id="32" name="Elbow Connector 31"/>
          <p:cNvCxnSpPr>
            <a:stCxn id="14" idx="3"/>
          </p:cNvCxnSpPr>
          <p:nvPr/>
        </p:nvCxnSpPr>
        <p:spPr>
          <a:xfrm>
            <a:off x="5997681" y="5442891"/>
            <a:ext cx="2750819" cy="471206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11201" y="1347009"/>
            <a:ext cx="6289367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Self-reported physician-made diagnosis of diabetes</a:t>
            </a:r>
          </a:p>
          <a:p>
            <a:pPr algn="ctr"/>
            <a:r>
              <a:rPr lang="en-US" sz="1200" dirty="0"/>
              <a:t>or</a:t>
            </a:r>
          </a:p>
          <a:p>
            <a:pPr algn="ctr"/>
            <a:r>
              <a:rPr lang="en-US" sz="1200" dirty="0"/>
              <a:t>Diabetes-medication – </a:t>
            </a:r>
            <a:r>
              <a:rPr lang="en-US" sz="1200" i="1" dirty="0"/>
              <a:t>planned or actual </a:t>
            </a:r>
            <a:r>
              <a:rPr lang="en-US" sz="1200" dirty="0"/>
              <a:t>– use (for any indication)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11201" y="2185208"/>
            <a:ext cx="6289367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1.   Complete Non-D2d Diabetes Diagnosis/Medication Worksheet</a:t>
            </a:r>
          </a:p>
          <a:p>
            <a:r>
              <a:rPr lang="en-US" sz="1200" dirty="0"/>
              <a:t>2.   Site PI (study physician) speaks with participant </a:t>
            </a:r>
            <a:r>
              <a:rPr lang="en-US" sz="1200" i="1" u="sng" dirty="0"/>
              <a:t>and prescribing clinician</a:t>
            </a:r>
          </a:p>
          <a:p>
            <a:r>
              <a:rPr lang="en-US" sz="1200" dirty="0"/>
              <a:t>3.   Notify Coordinating Center immediately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710814" y="3078475"/>
            <a:ext cx="428592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Did participant start diabetes-specific medication between scheduled visits?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710814" y="3816389"/>
            <a:ext cx="4285922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Prescribing clinician and participant </a:t>
            </a:r>
            <a:r>
              <a:rPr lang="en-US" sz="1200" i="1" dirty="0"/>
              <a:t>willing to not start </a:t>
            </a:r>
            <a:r>
              <a:rPr lang="en-US" sz="1200" dirty="0"/>
              <a:t>medication </a:t>
            </a:r>
            <a:r>
              <a:rPr lang="en-US" sz="1200" i="1" u="sng" dirty="0"/>
              <a:t>and</a:t>
            </a:r>
            <a:r>
              <a:rPr lang="en-US" sz="1200" dirty="0"/>
              <a:t> allow follow-up for diabetes progression (=incident diabetes) per D2d protocol (i.e. testing by D2d central lab)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710815" y="4837771"/>
            <a:ext cx="4282116" cy="2769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Schedule UNCO visit for D2d glycemic testing as soon as possible*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710816" y="5304391"/>
            <a:ext cx="4286865" cy="2769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Able to schedule and complete UNCO visit?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710816" y="5761591"/>
            <a:ext cx="4285916" cy="2769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UNCO visit</a:t>
            </a:r>
          </a:p>
        </p:txBody>
      </p:sp>
    </p:spTree>
    <p:extLst>
      <p:ext uri="{BB962C8B-B14F-4D97-AF65-F5344CB8AC3E}">
        <p14:creationId xmlns:p14="http://schemas.microsoft.com/office/powerpoint/2010/main" val="1797988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6716500" y="5914097"/>
            <a:ext cx="4064000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Complete Non-D2d Diabetes Diagnosis/Medication Worksheet in preparation for adjudication</a:t>
            </a:r>
          </a:p>
        </p:txBody>
      </p:sp>
      <p:cxnSp>
        <p:nvCxnSpPr>
          <p:cNvPr id="90" name="Straight Connector 89"/>
          <p:cNvCxnSpPr>
            <a:stCxn id="17" idx="3"/>
          </p:cNvCxnSpPr>
          <p:nvPr/>
        </p:nvCxnSpPr>
        <p:spPr>
          <a:xfrm>
            <a:off x="10776683" y="4159585"/>
            <a:ext cx="6492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8189299" y="4486318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522333" y="3564693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483691" y="5552655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1201" y="1347009"/>
            <a:ext cx="628936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Self-reported physician-made diagnosis of diabetes</a:t>
            </a:r>
          </a:p>
          <a:p>
            <a:pPr algn="ctr"/>
            <a:r>
              <a:rPr lang="en-US" sz="1200" dirty="0"/>
              <a:t>or</a:t>
            </a:r>
          </a:p>
          <a:p>
            <a:pPr algn="ctr"/>
            <a:r>
              <a:rPr lang="en-US" sz="1200" dirty="0"/>
              <a:t>Diabetes-medication – </a:t>
            </a:r>
            <a:r>
              <a:rPr lang="en-US" sz="1200" i="1" dirty="0"/>
              <a:t>planned or actual </a:t>
            </a:r>
            <a:r>
              <a:rPr lang="en-US" sz="1200" dirty="0"/>
              <a:t>– use (for any indication)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1201" y="2185208"/>
            <a:ext cx="628936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1.   Complete Non-D2d Diabetes Diagnosis/Medication Worksheet</a:t>
            </a:r>
          </a:p>
          <a:p>
            <a:r>
              <a:rPr lang="en-US" sz="1200" dirty="0"/>
              <a:t>2.   Site PI (study physician) speaks with participant </a:t>
            </a:r>
            <a:r>
              <a:rPr lang="en-US" sz="1200" i="1" u="sng" dirty="0"/>
              <a:t>and prescribing clinician</a:t>
            </a:r>
          </a:p>
          <a:p>
            <a:r>
              <a:rPr lang="en-US" sz="1200" dirty="0"/>
              <a:t>3.   Notify Coordinating Center immediately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10814" y="3078475"/>
            <a:ext cx="4285922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Did participant start diabetes-specific medication between scheduled visits?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10814" y="3816389"/>
            <a:ext cx="4285922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Prescribing clinician and participant </a:t>
            </a:r>
            <a:r>
              <a:rPr lang="en-US" sz="1200" i="1" dirty="0"/>
              <a:t>willing to not start </a:t>
            </a:r>
            <a:r>
              <a:rPr lang="en-US" sz="1200" dirty="0"/>
              <a:t>medication </a:t>
            </a:r>
            <a:r>
              <a:rPr lang="en-US" sz="1200" i="1" u="sng" dirty="0"/>
              <a:t>and</a:t>
            </a:r>
            <a:r>
              <a:rPr lang="en-US" sz="1200" dirty="0"/>
              <a:t> allow follow-up for diabetes progression (=incident diabetes) per D2d protocol (i.e. testing by D2d central lab)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10815" y="4837771"/>
            <a:ext cx="4282116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Schedule UNCO visit for D2d glycemic testing as soon as possible*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10816" y="5304391"/>
            <a:ext cx="4286865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Able to schedule and complete UNCO visit?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10816" y="5761591"/>
            <a:ext cx="4285916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UNCO visit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07280" y="3836419"/>
            <a:ext cx="4169403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Prescribing clinician and participant </a:t>
            </a:r>
            <a:r>
              <a:rPr lang="en-US" sz="1200" i="1" dirty="0"/>
              <a:t>willing to stop medication </a:t>
            </a:r>
            <a:r>
              <a:rPr lang="en-US" sz="1200" i="1" u="sng" dirty="0"/>
              <a:t>and</a:t>
            </a:r>
            <a:r>
              <a:rPr lang="en-US" sz="1200" dirty="0"/>
              <a:t> allow follow-up for diabetes progression (=incident diabetes) per D2d protocol (i.e. testing by D2d central lab)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07280" y="3077012"/>
            <a:ext cx="4165600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Has participant been exposed to a diabetes medication for </a:t>
            </a:r>
            <a:r>
              <a:rPr lang="en-US" sz="1200" b="1" i="1" dirty="0"/>
              <a:t>no</a:t>
            </a:r>
            <a:r>
              <a:rPr lang="en-US" sz="1200" i="1" dirty="0"/>
              <a:t> more than 31 days?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74080" y="4730182"/>
            <a:ext cx="203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After an appropriate washout period</a:t>
            </a:r>
          </a:p>
        </p:txBody>
      </p:sp>
      <p:cxnSp>
        <p:nvCxnSpPr>
          <p:cNvPr id="21" name="Straight Arrow Connector 20"/>
          <p:cNvCxnSpPr>
            <a:stCxn id="9" idx="2"/>
            <a:endCxn id="10" idx="0"/>
          </p:cNvCxnSpPr>
          <p:nvPr/>
        </p:nvCxnSpPr>
        <p:spPr>
          <a:xfrm>
            <a:off x="3855885" y="1993340"/>
            <a:ext cx="0" cy="1918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0" idx="2"/>
            <a:endCxn id="11" idx="0"/>
          </p:cNvCxnSpPr>
          <p:nvPr/>
        </p:nvCxnSpPr>
        <p:spPr>
          <a:xfrm flipH="1">
            <a:off x="3853775" y="2831539"/>
            <a:ext cx="2110" cy="2469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1" idx="3"/>
            <a:endCxn id="18" idx="1"/>
          </p:cNvCxnSpPr>
          <p:nvPr/>
        </p:nvCxnSpPr>
        <p:spPr>
          <a:xfrm flipV="1">
            <a:off x="5996736" y="3307845"/>
            <a:ext cx="610544" cy="14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9" idx="1"/>
            <a:endCxn id="13" idx="3"/>
          </p:cNvCxnSpPr>
          <p:nvPr/>
        </p:nvCxnSpPr>
        <p:spPr>
          <a:xfrm flipH="1">
            <a:off x="5992931" y="4961015"/>
            <a:ext cx="1681149" cy="15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8" idx="2"/>
            <a:endCxn id="18" idx="2"/>
          </p:cNvCxnSpPr>
          <p:nvPr/>
        </p:nvCxnSpPr>
        <p:spPr>
          <a:xfrm>
            <a:off x="8690080" y="3538677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8" idx="2"/>
            <a:endCxn id="17" idx="0"/>
          </p:cNvCxnSpPr>
          <p:nvPr/>
        </p:nvCxnSpPr>
        <p:spPr>
          <a:xfrm>
            <a:off x="8690080" y="3538677"/>
            <a:ext cx="1902" cy="2977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7" idx="2"/>
            <a:endCxn id="19" idx="0"/>
          </p:cNvCxnSpPr>
          <p:nvPr/>
        </p:nvCxnSpPr>
        <p:spPr>
          <a:xfrm flipH="1">
            <a:off x="8690080" y="4482750"/>
            <a:ext cx="1902" cy="2474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1" idx="2"/>
            <a:endCxn id="12" idx="0"/>
          </p:cNvCxnSpPr>
          <p:nvPr/>
        </p:nvCxnSpPr>
        <p:spPr>
          <a:xfrm>
            <a:off x="3853775" y="3540140"/>
            <a:ext cx="0" cy="2762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12" idx="2"/>
            <a:endCxn id="13" idx="0"/>
          </p:cNvCxnSpPr>
          <p:nvPr/>
        </p:nvCxnSpPr>
        <p:spPr>
          <a:xfrm flipH="1">
            <a:off x="3851873" y="4462720"/>
            <a:ext cx="1902" cy="3750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13" idx="2"/>
            <a:endCxn id="14" idx="0"/>
          </p:cNvCxnSpPr>
          <p:nvPr/>
        </p:nvCxnSpPr>
        <p:spPr>
          <a:xfrm>
            <a:off x="3851873" y="5114770"/>
            <a:ext cx="2376" cy="18962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4" idx="2"/>
            <a:endCxn id="15" idx="0"/>
          </p:cNvCxnSpPr>
          <p:nvPr/>
        </p:nvCxnSpPr>
        <p:spPr>
          <a:xfrm flipH="1">
            <a:off x="3853774" y="5581390"/>
            <a:ext cx="475" cy="1802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997680" y="2960573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274507" y="3533915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cxnSp>
        <p:nvCxnSpPr>
          <p:cNvPr id="66" name="Elbow Connector 65"/>
          <p:cNvCxnSpPr>
            <a:stCxn id="12" idx="1"/>
          </p:cNvCxnSpPr>
          <p:nvPr/>
        </p:nvCxnSpPr>
        <p:spPr>
          <a:xfrm rot="10800000" flipV="1">
            <a:off x="1294592" y="4139555"/>
            <a:ext cx="416222" cy="200537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1302212" y="6144928"/>
            <a:ext cx="5414288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294592" y="3884978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085891" y="5214686"/>
            <a:ext cx="5080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0874480" y="3067551"/>
            <a:ext cx="5080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0891688" y="3952455"/>
            <a:ext cx="5080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483853" y="4582274"/>
            <a:ext cx="61292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cxnSp>
        <p:nvCxnSpPr>
          <p:cNvPr id="88" name="Straight Connector 87"/>
          <p:cNvCxnSpPr>
            <a:stCxn id="18" idx="3"/>
          </p:cNvCxnSpPr>
          <p:nvPr/>
        </p:nvCxnSpPr>
        <p:spPr>
          <a:xfrm flipV="1">
            <a:off x="10772881" y="3307844"/>
            <a:ext cx="65232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10776683" y="6144930"/>
            <a:ext cx="65968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11425210" y="3309307"/>
            <a:ext cx="3679" cy="28356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" idx="2"/>
            <a:endCxn id="10" idx="2"/>
          </p:cNvCxnSpPr>
          <p:nvPr/>
        </p:nvCxnSpPr>
        <p:spPr bwMode="auto">
          <a:xfrm>
            <a:off x="3855885" y="2831539"/>
            <a:ext cx="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>
            <a:normAutofit fontScale="90000"/>
          </a:bodyPr>
          <a:lstStyle/>
          <a:p>
            <a:r>
              <a:rPr lang="en-US" dirty="0"/>
              <a:t>Outside of D2d Diagnosis of Diabetes or Medication Start</a:t>
            </a:r>
          </a:p>
        </p:txBody>
      </p:sp>
      <p:cxnSp>
        <p:nvCxnSpPr>
          <p:cNvPr id="32" name="Elbow Connector 31"/>
          <p:cNvCxnSpPr>
            <a:stCxn id="14" idx="3"/>
          </p:cNvCxnSpPr>
          <p:nvPr/>
        </p:nvCxnSpPr>
        <p:spPr>
          <a:xfrm>
            <a:off x="5997681" y="5442891"/>
            <a:ext cx="2750819" cy="471206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716500" y="5914097"/>
            <a:ext cx="4064000" cy="461665"/>
          </a:xfrm>
          <a:prstGeom prst="rect">
            <a:avLst/>
          </a:prstGeom>
          <a:solidFill>
            <a:srgbClr val="FF999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Complete Non-D2d Diabetes Diagnosis/Medication Worksheet in preparation for adjudication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11201" y="1347009"/>
            <a:ext cx="6289367" cy="646331"/>
          </a:xfrm>
          <a:prstGeom prst="rect">
            <a:avLst/>
          </a:prstGeom>
          <a:solidFill>
            <a:srgbClr val="FF9999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Self-reported physician-made diagnosis of diabetes</a:t>
            </a:r>
          </a:p>
          <a:p>
            <a:pPr algn="ctr"/>
            <a:r>
              <a:rPr lang="en-US" sz="1200" dirty="0"/>
              <a:t>or</a:t>
            </a:r>
          </a:p>
          <a:p>
            <a:pPr algn="ctr"/>
            <a:r>
              <a:rPr lang="en-US" sz="1200" dirty="0"/>
              <a:t>Diabetes-medication – </a:t>
            </a:r>
            <a:r>
              <a:rPr lang="en-US" sz="1200" i="1" dirty="0"/>
              <a:t>planned or actual </a:t>
            </a:r>
            <a:r>
              <a:rPr lang="en-US" sz="1200" dirty="0"/>
              <a:t>– use (for any indication)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11201" y="2185208"/>
            <a:ext cx="6289367" cy="646331"/>
          </a:xfrm>
          <a:prstGeom prst="rect">
            <a:avLst/>
          </a:prstGeom>
          <a:solidFill>
            <a:srgbClr val="FF9999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1.   Complete Non-D2d Diabetes Diagnosis/Medication Worksheet</a:t>
            </a:r>
          </a:p>
          <a:p>
            <a:r>
              <a:rPr lang="en-US" sz="1200" dirty="0"/>
              <a:t>2.   Site PI (study physician) speaks with participant </a:t>
            </a:r>
            <a:r>
              <a:rPr lang="en-US" sz="1200" i="1" u="sng" dirty="0"/>
              <a:t>and prescribing clinician</a:t>
            </a:r>
          </a:p>
          <a:p>
            <a:r>
              <a:rPr lang="en-US" sz="1200" dirty="0"/>
              <a:t>3.   Notify Coordinating Center immediately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710814" y="3078475"/>
            <a:ext cx="4285922" cy="461665"/>
          </a:xfrm>
          <a:prstGeom prst="rect">
            <a:avLst/>
          </a:prstGeom>
          <a:solidFill>
            <a:srgbClr val="FF9999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Did participant start diabetes-specific medication between scheduled visits?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710814" y="3816389"/>
            <a:ext cx="4285922" cy="646331"/>
          </a:xfrm>
          <a:prstGeom prst="rect">
            <a:avLst/>
          </a:prstGeom>
          <a:solidFill>
            <a:srgbClr val="FF999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Prescribing clinician and participant </a:t>
            </a:r>
            <a:r>
              <a:rPr lang="en-US" sz="1200" i="1" dirty="0"/>
              <a:t>willing to not start </a:t>
            </a:r>
            <a:r>
              <a:rPr lang="en-US" sz="1200" dirty="0"/>
              <a:t>medication </a:t>
            </a:r>
            <a:r>
              <a:rPr lang="en-US" sz="1200" i="1" u="sng" dirty="0"/>
              <a:t>and</a:t>
            </a:r>
            <a:r>
              <a:rPr lang="en-US" sz="1200" dirty="0"/>
              <a:t> allow follow-up for diabetes progression (=incident diabetes) per D2d protocol (i.e. testing by D2d central lab)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3855885" y="1993340"/>
            <a:ext cx="0" cy="191868"/>
          </a:xfrm>
          <a:prstGeom prst="straightConnector1">
            <a:avLst/>
          </a:prstGeom>
          <a:ln>
            <a:solidFill>
              <a:srgbClr val="FF99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3853775" y="2831539"/>
            <a:ext cx="2110" cy="246936"/>
          </a:xfrm>
          <a:prstGeom prst="straightConnector1">
            <a:avLst/>
          </a:prstGeom>
          <a:ln>
            <a:solidFill>
              <a:srgbClr val="FF99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3853775" y="3540140"/>
            <a:ext cx="0" cy="276249"/>
          </a:xfrm>
          <a:prstGeom prst="straightConnector1">
            <a:avLst/>
          </a:prstGeom>
          <a:ln>
            <a:solidFill>
              <a:srgbClr val="FF99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/>
          <p:nvPr/>
        </p:nvCxnSpPr>
        <p:spPr>
          <a:xfrm rot="10800000" flipV="1">
            <a:off x="1294592" y="4139555"/>
            <a:ext cx="416222" cy="2005374"/>
          </a:xfrm>
          <a:prstGeom prst="bentConnector2">
            <a:avLst/>
          </a:prstGeom>
          <a:ln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1302212" y="6144928"/>
            <a:ext cx="5414288" cy="1"/>
          </a:xfrm>
          <a:prstGeom prst="straightConnector1">
            <a:avLst/>
          </a:prstGeom>
          <a:ln>
            <a:solidFill>
              <a:srgbClr val="FF99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886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6716500" y="5914097"/>
            <a:ext cx="4064000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Complete Non-D2d Diabetes Diagnosis/Medication Worksheet in preparation for adjudication</a:t>
            </a:r>
          </a:p>
        </p:txBody>
      </p:sp>
      <p:cxnSp>
        <p:nvCxnSpPr>
          <p:cNvPr id="90" name="Straight Connector 89"/>
          <p:cNvCxnSpPr>
            <a:stCxn id="17" idx="3"/>
          </p:cNvCxnSpPr>
          <p:nvPr/>
        </p:nvCxnSpPr>
        <p:spPr>
          <a:xfrm>
            <a:off x="10776683" y="4159585"/>
            <a:ext cx="6492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8189299" y="4486318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522333" y="3564693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483691" y="5552655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1201" y="1347009"/>
            <a:ext cx="628936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Self-reported physician-made diagnosis of diabetes</a:t>
            </a:r>
          </a:p>
          <a:p>
            <a:pPr algn="ctr"/>
            <a:r>
              <a:rPr lang="en-US" sz="1200" dirty="0"/>
              <a:t>or</a:t>
            </a:r>
          </a:p>
          <a:p>
            <a:pPr algn="ctr"/>
            <a:r>
              <a:rPr lang="en-US" sz="1200" dirty="0"/>
              <a:t>Diabetes-medication – </a:t>
            </a:r>
            <a:r>
              <a:rPr lang="en-US" sz="1200" i="1" dirty="0"/>
              <a:t>planned or actual </a:t>
            </a:r>
            <a:r>
              <a:rPr lang="en-US" sz="1200" dirty="0"/>
              <a:t>– use (for any indication)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1201" y="2185208"/>
            <a:ext cx="628936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1.   Complete Non-D2d Diabetes Diagnosis/Medication Worksheet</a:t>
            </a:r>
          </a:p>
          <a:p>
            <a:r>
              <a:rPr lang="en-US" sz="1200" dirty="0"/>
              <a:t>2.   Site PI (study physician) speaks with participant </a:t>
            </a:r>
            <a:r>
              <a:rPr lang="en-US" sz="1200" i="1" u="sng" dirty="0"/>
              <a:t>and prescribing clinician</a:t>
            </a:r>
          </a:p>
          <a:p>
            <a:r>
              <a:rPr lang="en-US" sz="1200" dirty="0"/>
              <a:t>3.   Notify Coordinating Center immediately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10814" y="3078475"/>
            <a:ext cx="4285922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Did participant start diabetes-specific medication between scheduled visits?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10814" y="3816389"/>
            <a:ext cx="4285922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Prescribing clinician and participant </a:t>
            </a:r>
            <a:r>
              <a:rPr lang="en-US" sz="1200" i="1" dirty="0"/>
              <a:t>willing to not start </a:t>
            </a:r>
            <a:r>
              <a:rPr lang="en-US" sz="1200" dirty="0"/>
              <a:t>medication </a:t>
            </a:r>
            <a:r>
              <a:rPr lang="en-US" sz="1200" i="1" u="sng" dirty="0"/>
              <a:t>and</a:t>
            </a:r>
            <a:r>
              <a:rPr lang="en-US" sz="1200" dirty="0"/>
              <a:t> allow follow-up for diabetes progression (=incident diabetes) per D2d protocol (i.e. testing by D2d central lab)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10815" y="4837771"/>
            <a:ext cx="4282116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Schedule UNCO visit for D2d glycemic testing as soon as possible*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10816" y="5304391"/>
            <a:ext cx="4286865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Able to schedule and complete UNCO visit?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10816" y="5761591"/>
            <a:ext cx="4285916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UNCO visit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07280" y="3836419"/>
            <a:ext cx="4169403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Prescribing clinician and participant </a:t>
            </a:r>
            <a:r>
              <a:rPr lang="en-US" sz="1200" i="1" dirty="0"/>
              <a:t>willing to stop medication </a:t>
            </a:r>
            <a:r>
              <a:rPr lang="en-US" sz="1200" i="1" u="sng" dirty="0"/>
              <a:t>and</a:t>
            </a:r>
            <a:r>
              <a:rPr lang="en-US" sz="1200" dirty="0"/>
              <a:t> allow follow-up for diabetes progression (=incident diabetes) per D2d protocol (i.e. testing by D2d central lab)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07280" y="3077012"/>
            <a:ext cx="4165600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Has participant been exposed to a diabetes medication for </a:t>
            </a:r>
            <a:r>
              <a:rPr lang="en-US" sz="1200" b="1" i="1" dirty="0"/>
              <a:t>no</a:t>
            </a:r>
            <a:r>
              <a:rPr lang="en-US" sz="1200" i="1" dirty="0"/>
              <a:t> more than 31 days?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74080" y="4730182"/>
            <a:ext cx="203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After an appropriate washout period</a:t>
            </a:r>
          </a:p>
        </p:txBody>
      </p:sp>
      <p:cxnSp>
        <p:nvCxnSpPr>
          <p:cNvPr id="21" name="Straight Arrow Connector 20"/>
          <p:cNvCxnSpPr>
            <a:stCxn id="9" idx="2"/>
            <a:endCxn id="10" idx="0"/>
          </p:cNvCxnSpPr>
          <p:nvPr/>
        </p:nvCxnSpPr>
        <p:spPr>
          <a:xfrm>
            <a:off x="3855885" y="1993340"/>
            <a:ext cx="0" cy="1918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0" idx="2"/>
            <a:endCxn id="11" idx="0"/>
          </p:cNvCxnSpPr>
          <p:nvPr/>
        </p:nvCxnSpPr>
        <p:spPr>
          <a:xfrm flipH="1">
            <a:off x="3853775" y="2831539"/>
            <a:ext cx="2110" cy="2469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1" idx="3"/>
            <a:endCxn id="18" idx="1"/>
          </p:cNvCxnSpPr>
          <p:nvPr/>
        </p:nvCxnSpPr>
        <p:spPr>
          <a:xfrm flipV="1">
            <a:off x="5996736" y="3307845"/>
            <a:ext cx="610544" cy="14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9" idx="1"/>
            <a:endCxn id="13" idx="3"/>
          </p:cNvCxnSpPr>
          <p:nvPr/>
        </p:nvCxnSpPr>
        <p:spPr>
          <a:xfrm flipH="1">
            <a:off x="5992931" y="4961015"/>
            <a:ext cx="1681149" cy="15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8" idx="2"/>
            <a:endCxn id="18" idx="2"/>
          </p:cNvCxnSpPr>
          <p:nvPr/>
        </p:nvCxnSpPr>
        <p:spPr>
          <a:xfrm>
            <a:off x="8690080" y="3538677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8" idx="2"/>
            <a:endCxn id="17" idx="0"/>
          </p:cNvCxnSpPr>
          <p:nvPr/>
        </p:nvCxnSpPr>
        <p:spPr>
          <a:xfrm>
            <a:off x="8690080" y="3538677"/>
            <a:ext cx="1902" cy="2977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7" idx="2"/>
            <a:endCxn id="19" idx="0"/>
          </p:cNvCxnSpPr>
          <p:nvPr/>
        </p:nvCxnSpPr>
        <p:spPr>
          <a:xfrm flipH="1">
            <a:off x="8690080" y="4482750"/>
            <a:ext cx="1902" cy="2474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1" idx="2"/>
            <a:endCxn id="12" idx="0"/>
          </p:cNvCxnSpPr>
          <p:nvPr/>
        </p:nvCxnSpPr>
        <p:spPr>
          <a:xfrm>
            <a:off x="3853775" y="3540140"/>
            <a:ext cx="0" cy="2762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12" idx="2"/>
            <a:endCxn id="13" idx="0"/>
          </p:cNvCxnSpPr>
          <p:nvPr/>
        </p:nvCxnSpPr>
        <p:spPr>
          <a:xfrm flipH="1">
            <a:off x="3851873" y="4462720"/>
            <a:ext cx="1902" cy="3750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13" idx="2"/>
            <a:endCxn id="14" idx="0"/>
          </p:cNvCxnSpPr>
          <p:nvPr/>
        </p:nvCxnSpPr>
        <p:spPr>
          <a:xfrm>
            <a:off x="3851873" y="5114770"/>
            <a:ext cx="2376" cy="18962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4" idx="2"/>
            <a:endCxn id="15" idx="0"/>
          </p:cNvCxnSpPr>
          <p:nvPr/>
        </p:nvCxnSpPr>
        <p:spPr>
          <a:xfrm flipH="1">
            <a:off x="3853774" y="5581390"/>
            <a:ext cx="475" cy="1802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997680" y="2960573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274507" y="3533915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cxnSp>
        <p:nvCxnSpPr>
          <p:cNvPr id="66" name="Elbow Connector 65"/>
          <p:cNvCxnSpPr>
            <a:stCxn id="12" idx="1"/>
          </p:cNvCxnSpPr>
          <p:nvPr/>
        </p:nvCxnSpPr>
        <p:spPr>
          <a:xfrm rot="10800000" flipV="1">
            <a:off x="1294592" y="4139555"/>
            <a:ext cx="416222" cy="200537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1302212" y="6144928"/>
            <a:ext cx="5414288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294592" y="3884978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085891" y="5214686"/>
            <a:ext cx="5080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0874480" y="3067551"/>
            <a:ext cx="5080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0891688" y="3952455"/>
            <a:ext cx="5080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483853" y="4582274"/>
            <a:ext cx="61292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cxnSp>
        <p:nvCxnSpPr>
          <p:cNvPr id="88" name="Straight Connector 87"/>
          <p:cNvCxnSpPr>
            <a:stCxn id="18" idx="3"/>
          </p:cNvCxnSpPr>
          <p:nvPr/>
        </p:nvCxnSpPr>
        <p:spPr>
          <a:xfrm flipV="1">
            <a:off x="10772881" y="3307844"/>
            <a:ext cx="65232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10776683" y="6144930"/>
            <a:ext cx="65968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11425210" y="3309307"/>
            <a:ext cx="3679" cy="28356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" idx="2"/>
            <a:endCxn id="10" idx="2"/>
          </p:cNvCxnSpPr>
          <p:nvPr/>
        </p:nvCxnSpPr>
        <p:spPr bwMode="auto">
          <a:xfrm>
            <a:off x="3855885" y="2831539"/>
            <a:ext cx="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>
            <a:normAutofit fontScale="90000"/>
          </a:bodyPr>
          <a:lstStyle/>
          <a:p>
            <a:r>
              <a:rPr lang="en-US" dirty="0"/>
              <a:t>Outside of D2d Diagnosis of Diabetes or Medication Start</a:t>
            </a:r>
          </a:p>
        </p:txBody>
      </p:sp>
      <p:cxnSp>
        <p:nvCxnSpPr>
          <p:cNvPr id="32" name="Elbow Connector 31"/>
          <p:cNvCxnSpPr>
            <a:stCxn id="14" idx="3"/>
          </p:cNvCxnSpPr>
          <p:nvPr/>
        </p:nvCxnSpPr>
        <p:spPr>
          <a:xfrm>
            <a:off x="5997681" y="5442891"/>
            <a:ext cx="2750819" cy="471206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11201" y="1347009"/>
            <a:ext cx="6289367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Self-reported physician-made diagnosis of diabetes</a:t>
            </a:r>
          </a:p>
          <a:p>
            <a:pPr algn="ctr"/>
            <a:r>
              <a:rPr lang="en-US" sz="1200" dirty="0"/>
              <a:t>or</a:t>
            </a:r>
          </a:p>
          <a:p>
            <a:pPr algn="ctr"/>
            <a:r>
              <a:rPr lang="en-US" sz="1200" dirty="0"/>
              <a:t>Diabetes-medication – </a:t>
            </a:r>
            <a:r>
              <a:rPr lang="en-US" sz="1200" i="1" dirty="0"/>
              <a:t>planned or actual </a:t>
            </a:r>
            <a:r>
              <a:rPr lang="en-US" sz="1200" dirty="0"/>
              <a:t>– use (for any indication)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11201" y="2185208"/>
            <a:ext cx="6289367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1.   Complete Non-D2d Diabetes Diagnosis/Medication Worksheet</a:t>
            </a:r>
          </a:p>
          <a:p>
            <a:r>
              <a:rPr lang="en-US" sz="1200" dirty="0"/>
              <a:t>2.   Site PI (study physician) speaks with participant </a:t>
            </a:r>
            <a:r>
              <a:rPr lang="en-US" sz="1200" i="1" u="sng" dirty="0"/>
              <a:t>and prescribing clinician</a:t>
            </a:r>
          </a:p>
          <a:p>
            <a:r>
              <a:rPr lang="en-US" sz="1200" dirty="0"/>
              <a:t>3.   Notify Coordinating Center immediately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710814" y="3078475"/>
            <a:ext cx="4285922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Did participant start diabetes-specific medication between scheduled visits?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710815" y="4837771"/>
            <a:ext cx="4282116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Schedule UNCO visit for D2d glycemic testing as soon as possible*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710816" y="5304391"/>
            <a:ext cx="4286865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Able to schedule and complete UNCO visit?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710816" y="5761591"/>
            <a:ext cx="4285916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UNCO visit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607280" y="3836419"/>
            <a:ext cx="4169403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Prescribing clinician and participant </a:t>
            </a:r>
            <a:r>
              <a:rPr lang="en-US" sz="1200" i="1" dirty="0"/>
              <a:t>willing to stop medication </a:t>
            </a:r>
            <a:r>
              <a:rPr lang="en-US" sz="1200" i="1" u="sng" dirty="0"/>
              <a:t>and</a:t>
            </a:r>
            <a:r>
              <a:rPr lang="en-US" sz="1200" dirty="0"/>
              <a:t> allow follow-up for diabetes progression (=incident diabetes) per D2d protocol (i.e. testing by D2d central lab)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607280" y="3077012"/>
            <a:ext cx="416560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Has participant been exposed to a diabetes medication for </a:t>
            </a:r>
            <a:r>
              <a:rPr lang="en-US" sz="1200" b="1" i="1" dirty="0"/>
              <a:t>no</a:t>
            </a:r>
            <a:r>
              <a:rPr lang="en-US" sz="1200" i="1" dirty="0"/>
              <a:t> more than 31 days?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74080" y="4730182"/>
            <a:ext cx="203200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After an appropriate washout period</a:t>
            </a:r>
          </a:p>
        </p:txBody>
      </p:sp>
      <p:cxnSp>
        <p:nvCxnSpPr>
          <p:cNvPr id="57" name="Straight Arrow Connector 56"/>
          <p:cNvCxnSpPr>
            <a:stCxn id="43" idx="2"/>
            <a:endCxn id="44" idx="0"/>
          </p:cNvCxnSpPr>
          <p:nvPr/>
        </p:nvCxnSpPr>
        <p:spPr>
          <a:xfrm>
            <a:off x="3855885" y="1993340"/>
            <a:ext cx="0" cy="1918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44" idx="2"/>
            <a:endCxn id="46" idx="0"/>
          </p:cNvCxnSpPr>
          <p:nvPr/>
        </p:nvCxnSpPr>
        <p:spPr>
          <a:xfrm flipH="1">
            <a:off x="3853775" y="2831539"/>
            <a:ext cx="2110" cy="2469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46" idx="3"/>
            <a:endCxn id="53" idx="1"/>
          </p:cNvCxnSpPr>
          <p:nvPr/>
        </p:nvCxnSpPr>
        <p:spPr>
          <a:xfrm flipV="1">
            <a:off x="5996736" y="3307845"/>
            <a:ext cx="610544" cy="14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55" idx="1"/>
            <a:endCxn id="48" idx="3"/>
          </p:cNvCxnSpPr>
          <p:nvPr/>
        </p:nvCxnSpPr>
        <p:spPr>
          <a:xfrm flipH="1">
            <a:off x="5992931" y="4961015"/>
            <a:ext cx="1681149" cy="15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53" idx="2"/>
            <a:endCxn id="51" idx="0"/>
          </p:cNvCxnSpPr>
          <p:nvPr/>
        </p:nvCxnSpPr>
        <p:spPr>
          <a:xfrm>
            <a:off x="8690080" y="3538677"/>
            <a:ext cx="1902" cy="2977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51" idx="2"/>
            <a:endCxn id="55" idx="0"/>
          </p:cNvCxnSpPr>
          <p:nvPr/>
        </p:nvCxnSpPr>
        <p:spPr>
          <a:xfrm flipH="1">
            <a:off x="8690080" y="4482750"/>
            <a:ext cx="1902" cy="2474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48" idx="2"/>
            <a:endCxn id="49" idx="0"/>
          </p:cNvCxnSpPr>
          <p:nvPr/>
        </p:nvCxnSpPr>
        <p:spPr>
          <a:xfrm>
            <a:off x="3851873" y="5114770"/>
            <a:ext cx="2376" cy="18962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49" idx="2"/>
            <a:endCxn id="50" idx="0"/>
          </p:cNvCxnSpPr>
          <p:nvPr/>
        </p:nvCxnSpPr>
        <p:spPr>
          <a:xfrm flipH="1">
            <a:off x="3853774" y="5581390"/>
            <a:ext cx="475" cy="1802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550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6716500" y="5914097"/>
            <a:ext cx="4064000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Complete Non-D2d Diabetes Diagnosis/Medication Worksheet in preparation for adjudication</a:t>
            </a:r>
          </a:p>
        </p:txBody>
      </p:sp>
      <p:cxnSp>
        <p:nvCxnSpPr>
          <p:cNvPr id="90" name="Straight Connector 89"/>
          <p:cNvCxnSpPr>
            <a:stCxn id="17" idx="3"/>
          </p:cNvCxnSpPr>
          <p:nvPr/>
        </p:nvCxnSpPr>
        <p:spPr>
          <a:xfrm>
            <a:off x="10776683" y="4159585"/>
            <a:ext cx="6492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8189299" y="4486318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522333" y="3564693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483691" y="5552655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1201" y="1347009"/>
            <a:ext cx="628936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Self-reported physician-made diagnosis of diabetes</a:t>
            </a:r>
          </a:p>
          <a:p>
            <a:pPr algn="ctr"/>
            <a:r>
              <a:rPr lang="en-US" sz="1200" dirty="0"/>
              <a:t>or</a:t>
            </a:r>
          </a:p>
          <a:p>
            <a:pPr algn="ctr"/>
            <a:r>
              <a:rPr lang="en-US" sz="1200" dirty="0"/>
              <a:t>Diabetes-medication – </a:t>
            </a:r>
            <a:r>
              <a:rPr lang="en-US" sz="1200" i="1" dirty="0"/>
              <a:t>planned or actual </a:t>
            </a:r>
            <a:r>
              <a:rPr lang="en-US" sz="1200" dirty="0"/>
              <a:t>– use (for any indication)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1201" y="2185208"/>
            <a:ext cx="628936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1.   Complete Non-D2d Diabetes Diagnosis/Medication Worksheet</a:t>
            </a:r>
          </a:p>
          <a:p>
            <a:r>
              <a:rPr lang="en-US" sz="1200" dirty="0"/>
              <a:t>2.   Site PI (study physician) speaks with participant </a:t>
            </a:r>
            <a:r>
              <a:rPr lang="en-US" sz="1200" i="1" u="sng" dirty="0"/>
              <a:t>and prescribing clinician</a:t>
            </a:r>
          </a:p>
          <a:p>
            <a:r>
              <a:rPr lang="en-US" sz="1200" dirty="0"/>
              <a:t>3.   Notify Coordinating Center immediately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10814" y="3078475"/>
            <a:ext cx="4285922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Did participant start diabetes-specific medication between scheduled visits?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10814" y="3816389"/>
            <a:ext cx="4285922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Prescribing clinician and participant </a:t>
            </a:r>
            <a:r>
              <a:rPr lang="en-US" sz="1200" i="1" dirty="0"/>
              <a:t>willing to not start </a:t>
            </a:r>
            <a:r>
              <a:rPr lang="en-US" sz="1200" dirty="0"/>
              <a:t>medication </a:t>
            </a:r>
            <a:r>
              <a:rPr lang="en-US" sz="1200" i="1" u="sng" dirty="0"/>
              <a:t>and</a:t>
            </a:r>
            <a:r>
              <a:rPr lang="en-US" sz="1200" dirty="0"/>
              <a:t> allow follow-up for diabetes progression (=incident diabetes) per D2d protocol (i.e. testing by D2d central lab)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10815" y="4837771"/>
            <a:ext cx="4282116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Schedule UNCO visit for D2d glycemic testing as soon as possible*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10816" y="5304391"/>
            <a:ext cx="4286865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Able to schedule and complete UNCO visit?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10816" y="5761591"/>
            <a:ext cx="4285916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UNCO visit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07280" y="3836419"/>
            <a:ext cx="4169403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Prescribing clinician and participant </a:t>
            </a:r>
            <a:r>
              <a:rPr lang="en-US" sz="1200" i="1" dirty="0"/>
              <a:t>willing to stop medication </a:t>
            </a:r>
            <a:r>
              <a:rPr lang="en-US" sz="1200" i="1" u="sng" dirty="0"/>
              <a:t>and</a:t>
            </a:r>
            <a:r>
              <a:rPr lang="en-US" sz="1200" dirty="0"/>
              <a:t> allow follow-up for diabetes progression (=incident diabetes) per D2d protocol (i.e. testing by D2d central lab)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07280" y="3077012"/>
            <a:ext cx="4165600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Has participant been exposed to a diabetes medication for </a:t>
            </a:r>
            <a:r>
              <a:rPr lang="en-US" sz="1200" b="1" i="1" dirty="0"/>
              <a:t>no</a:t>
            </a:r>
            <a:r>
              <a:rPr lang="en-US" sz="1200" i="1" dirty="0"/>
              <a:t> more than 31 days?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74080" y="4730182"/>
            <a:ext cx="203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After an appropriate washout period</a:t>
            </a:r>
          </a:p>
        </p:txBody>
      </p:sp>
      <p:cxnSp>
        <p:nvCxnSpPr>
          <p:cNvPr id="21" name="Straight Arrow Connector 20"/>
          <p:cNvCxnSpPr>
            <a:stCxn id="9" idx="2"/>
            <a:endCxn id="10" idx="0"/>
          </p:cNvCxnSpPr>
          <p:nvPr/>
        </p:nvCxnSpPr>
        <p:spPr>
          <a:xfrm>
            <a:off x="3855885" y="1993340"/>
            <a:ext cx="0" cy="1918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0" idx="2"/>
            <a:endCxn id="11" idx="0"/>
          </p:cNvCxnSpPr>
          <p:nvPr/>
        </p:nvCxnSpPr>
        <p:spPr>
          <a:xfrm flipH="1">
            <a:off x="3853775" y="2831539"/>
            <a:ext cx="2110" cy="2469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1" idx="3"/>
            <a:endCxn id="18" idx="1"/>
          </p:cNvCxnSpPr>
          <p:nvPr/>
        </p:nvCxnSpPr>
        <p:spPr>
          <a:xfrm flipV="1">
            <a:off x="5996736" y="3307845"/>
            <a:ext cx="610544" cy="14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9" idx="1"/>
            <a:endCxn id="13" idx="3"/>
          </p:cNvCxnSpPr>
          <p:nvPr/>
        </p:nvCxnSpPr>
        <p:spPr>
          <a:xfrm flipH="1">
            <a:off x="5992931" y="4961015"/>
            <a:ext cx="1681149" cy="15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8" idx="2"/>
            <a:endCxn id="18" idx="2"/>
          </p:cNvCxnSpPr>
          <p:nvPr/>
        </p:nvCxnSpPr>
        <p:spPr>
          <a:xfrm>
            <a:off x="8690080" y="3538677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8" idx="2"/>
            <a:endCxn id="17" idx="0"/>
          </p:cNvCxnSpPr>
          <p:nvPr/>
        </p:nvCxnSpPr>
        <p:spPr>
          <a:xfrm>
            <a:off x="8690080" y="3538677"/>
            <a:ext cx="1902" cy="2977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7" idx="2"/>
            <a:endCxn id="19" idx="0"/>
          </p:cNvCxnSpPr>
          <p:nvPr/>
        </p:nvCxnSpPr>
        <p:spPr>
          <a:xfrm flipH="1">
            <a:off x="8690080" y="4482750"/>
            <a:ext cx="1902" cy="2474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1" idx="2"/>
            <a:endCxn id="12" idx="0"/>
          </p:cNvCxnSpPr>
          <p:nvPr/>
        </p:nvCxnSpPr>
        <p:spPr>
          <a:xfrm>
            <a:off x="3853775" y="3540140"/>
            <a:ext cx="0" cy="2762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12" idx="2"/>
            <a:endCxn id="13" idx="0"/>
          </p:cNvCxnSpPr>
          <p:nvPr/>
        </p:nvCxnSpPr>
        <p:spPr>
          <a:xfrm flipH="1">
            <a:off x="3851873" y="4462720"/>
            <a:ext cx="1902" cy="3750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13" idx="2"/>
            <a:endCxn id="14" idx="0"/>
          </p:cNvCxnSpPr>
          <p:nvPr/>
        </p:nvCxnSpPr>
        <p:spPr>
          <a:xfrm>
            <a:off x="3851873" y="5114770"/>
            <a:ext cx="2376" cy="18962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4" idx="2"/>
            <a:endCxn id="15" idx="0"/>
          </p:cNvCxnSpPr>
          <p:nvPr/>
        </p:nvCxnSpPr>
        <p:spPr>
          <a:xfrm flipH="1">
            <a:off x="3853774" y="5581390"/>
            <a:ext cx="475" cy="1802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997680" y="2960573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274507" y="3533915"/>
            <a:ext cx="5515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cxnSp>
        <p:nvCxnSpPr>
          <p:cNvPr id="66" name="Elbow Connector 65"/>
          <p:cNvCxnSpPr>
            <a:stCxn id="12" idx="1"/>
          </p:cNvCxnSpPr>
          <p:nvPr/>
        </p:nvCxnSpPr>
        <p:spPr>
          <a:xfrm rot="10800000" flipV="1">
            <a:off x="1294592" y="4139555"/>
            <a:ext cx="416222" cy="200537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1302212" y="6144928"/>
            <a:ext cx="5414288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294592" y="3884978"/>
            <a:ext cx="5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085891" y="5214686"/>
            <a:ext cx="5080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0874480" y="3067551"/>
            <a:ext cx="5080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0891688" y="3952455"/>
            <a:ext cx="5080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483853" y="4582274"/>
            <a:ext cx="61292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cxnSp>
        <p:nvCxnSpPr>
          <p:cNvPr id="88" name="Straight Connector 87"/>
          <p:cNvCxnSpPr>
            <a:stCxn id="18" idx="3"/>
          </p:cNvCxnSpPr>
          <p:nvPr/>
        </p:nvCxnSpPr>
        <p:spPr>
          <a:xfrm flipV="1">
            <a:off x="10772881" y="3307844"/>
            <a:ext cx="65232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10776683" y="6144930"/>
            <a:ext cx="65968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11425210" y="3309307"/>
            <a:ext cx="3679" cy="28356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" idx="2"/>
            <a:endCxn id="10" idx="2"/>
          </p:cNvCxnSpPr>
          <p:nvPr/>
        </p:nvCxnSpPr>
        <p:spPr bwMode="auto">
          <a:xfrm>
            <a:off x="3855885" y="2831539"/>
            <a:ext cx="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>
            <a:normAutofit fontScale="90000"/>
          </a:bodyPr>
          <a:lstStyle/>
          <a:p>
            <a:r>
              <a:rPr lang="en-US" dirty="0"/>
              <a:t>Outside of D2d Diagnosis of Diabetes or Medication Start</a:t>
            </a:r>
          </a:p>
        </p:txBody>
      </p:sp>
      <p:cxnSp>
        <p:nvCxnSpPr>
          <p:cNvPr id="32" name="Elbow Connector 31"/>
          <p:cNvCxnSpPr>
            <a:stCxn id="14" idx="3"/>
          </p:cNvCxnSpPr>
          <p:nvPr/>
        </p:nvCxnSpPr>
        <p:spPr>
          <a:xfrm>
            <a:off x="5997681" y="5442891"/>
            <a:ext cx="2750819" cy="471206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716500" y="5914097"/>
            <a:ext cx="4064000" cy="461665"/>
          </a:xfrm>
          <a:prstGeom prst="rect">
            <a:avLst/>
          </a:prstGeom>
          <a:solidFill>
            <a:srgbClr val="9999FF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Complete Non-D2d Diabetes Diagnosis/Medication Worksheet in preparation for adjudication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11201" y="1347009"/>
            <a:ext cx="6289367" cy="646331"/>
          </a:xfrm>
          <a:prstGeom prst="rect">
            <a:avLst/>
          </a:prstGeom>
          <a:solidFill>
            <a:srgbClr val="9999FF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Self-reported physician-made diagnosis of diabetes</a:t>
            </a:r>
          </a:p>
          <a:p>
            <a:pPr algn="ctr"/>
            <a:r>
              <a:rPr lang="en-US" sz="1200" dirty="0"/>
              <a:t>or</a:t>
            </a:r>
          </a:p>
          <a:p>
            <a:pPr algn="ctr"/>
            <a:r>
              <a:rPr lang="en-US" sz="1200" dirty="0"/>
              <a:t>Diabetes-medication – </a:t>
            </a:r>
            <a:r>
              <a:rPr lang="en-US" sz="1200" i="1" dirty="0"/>
              <a:t>planned or actual </a:t>
            </a:r>
            <a:r>
              <a:rPr lang="en-US" sz="1200" dirty="0"/>
              <a:t>– use (for any indication)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11201" y="2185208"/>
            <a:ext cx="6289367" cy="646331"/>
          </a:xfrm>
          <a:prstGeom prst="rect">
            <a:avLst/>
          </a:prstGeom>
          <a:solidFill>
            <a:srgbClr val="9999FF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1.   Complete Non-D2d Diabetes Diagnosis/Medication Worksheet</a:t>
            </a:r>
          </a:p>
          <a:p>
            <a:r>
              <a:rPr lang="en-US" sz="1200" dirty="0"/>
              <a:t>2.   Site PI (study physician) speaks with participant </a:t>
            </a:r>
            <a:r>
              <a:rPr lang="en-US" sz="1200" i="1" u="sng" dirty="0"/>
              <a:t>and prescribing clinician</a:t>
            </a:r>
          </a:p>
          <a:p>
            <a:r>
              <a:rPr lang="en-US" sz="1200" dirty="0"/>
              <a:t>3.   Notify Coordinating Center immediately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710814" y="3078475"/>
            <a:ext cx="4285922" cy="461665"/>
          </a:xfrm>
          <a:prstGeom prst="rect">
            <a:avLst/>
          </a:prstGeom>
          <a:solidFill>
            <a:srgbClr val="9999FF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Did participant start diabetes-specific medication between scheduled visits?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07280" y="3077012"/>
            <a:ext cx="4165600" cy="461665"/>
          </a:xfrm>
          <a:prstGeom prst="rect">
            <a:avLst/>
          </a:prstGeom>
          <a:solidFill>
            <a:srgbClr val="9999FF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Has participant been exposed to a diabetes medication for </a:t>
            </a:r>
            <a:r>
              <a:rPr lang="en-US" sz="1200" b="1" i="1" dirty="0"/>
              <a:t>no</a:t>
            </a:r>
            <a:r>
              <a:rPr lang="en-US" sz="1200" i="1" dirty="0"/>
              <a:t> more than 31 days?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607280" y="3836419"/>
            <a:ext cx="4169403" cy="646331"/>
          </a:xfrm>
          <a:prstGeom prst="rect">
            <a:avLst/>
          </a:prstGeom>
          <a:solidFill>
            <a:srgbClr val="9999FF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Prescribing clinician and participant </a:t>
            </a:r>
            <a:r>
              <a:rPr lang="en-US" sz="1200" i="1" dirty="0"/>
              <a:t>willing to stop medication </a:t>
            </a:r>
            <a:r>
              <a:rPr lang="en-US" sz="1200" i="1" u="sng" dirty="0"/>
              <a:t>and</a:t>
            </a:r>
            <a:r>
              <a:rPr lang="en-US" sz="1200" dirty="0"/>
              <a:t> allow follow-up for diabetes progression (=incident diabetes) per D2d protocol (i.e. testing by D2d central lab)</a:t>
            </a:r>
          </a:p>
        </p:txBody>
      </p:sp>
    </p:spTree>
    <p:extLst>
      <p:ext uri="{BB962C8B-B14F-4D97-AF65-F5344CB8AC3E}">
        <p14:creationId xmlns:p14="http://schemas.microsoft.com/office/powerpoint/2010/main" val="1963466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Diabetes Medication Start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87914"/>
            <a:ext cx="11293812" cy="4966971"/>
          </a:xfrm>
        </p:spPr>
        <p:txBody>
          <a:bodyPr>
            <a:normAutofit lnSpcReduction="10000"/>
          </a:bodyPr>
          <a:lstStyle/>
          <a:p>
            <a:pPr marL="384048" lvl="2" indent="0">
              <a:buNone/>
            </a:pPr>
            <a:r>
              <a:rPr lang="en-US" sz="2400" b="1" dirty="0">
                <a:latin typeface="Calibri" panose="020F0502020204030204" pitchFamily="34" charset="0"/>
              </a:rPr>
              <a:t>Reminders</a:t>
            </a:r>
            <a:endParaRPr lang="en-US" sz="2400" dirty="0">
              <a:latin typeface="Calibri" panose="020F0502020204030204" pitchFamily="34" charset="0"/>
            </a:endParaRPr>
          </a:p>
          <a:p>
            <a:endParaRPr lang="en-US" sz="1200" dirty="0">
              <a:latin typeface="Calibri" panose="020F0502020204030204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>
                <a:latin typeface="Calibri" panose="020F0502020204030204" pitchFamily="34" charset="0"/>
              </a:rPr>
              <a:t>If participant has not started it </a:t>
            </a:r>
            <a:r>
              <a:rPr lang="en-US" sz="2400" i="1" dirty="0">
                <a:latin typeface="Calibri" panose="020F0502020204030204" pitchFamily="34" charset="0"/>
              </a:rPr>
              <a:t>or</a:t>
            </a:r>
            <a:r>
              <a:rPr lang="en-US" sz="2400" dirty="0">
                <a:latin typeface="Calibri" panose="020F0502020204030204" pitchFamily="34" charset="0"/>
              </a:rPr>
              <a:t> started but has not taken for more than 31 days.  </a:t>
            </a:r>
          </a:p>
          <a:p>
            <a:pPr marL="1005840" lvl="4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Remember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</a:rPr>
              <a:t>:  You must first determine the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INTENT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</a:rPr>
              <a:t>of the participant and PCP prior to any lab testing. </a:t>
            </a:r>
          </a:p>
          <a:p>
            <a:pPr marL="384048" lvl="2" indent="0">
              <a:buNone/>
            </a:pPr>
            <a:endParaRPr lang="en-US" sz="24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en-US" sz="2400" dirty="0">
                <a:solidFill>
                  <a:srgbClr val="00B0F0"/>
                </a:solidFill>
                <a:latin typeface="Calibri" panose="020F0502020204030204" pitchFamily="34" charset="0"/>
              </a:rPr>
              <a:t>2.</a:t>
            </a:r>
            <a:r>
              <a:rPr lang="en-US" sz="2400" dirty="0">
                <a:latin typeface="Calibri" panose="020F0502020204030204" pitchFamily="34" charset="0"/>
              </a:rPr>
              <a:t>	If participant has been on medication for more than 31 days. </a:t>
            </a:r>
          </a:p>
          <a:p>
            <a:pPr marL="201168" lvl="1" indent="0">
              <a:buNone/>
            </a:pP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	Collect records for adjudication.</a:t>
            </a:r>
          </a:p>
          <a:p>
            <a:endParaRPr lang="en-US" dirty="0"/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Remember to always let the CC know about new diabetes medication start!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Plus the CC will provide guidance as to what to do!</a:t>
            </a:r>
          </a:p>
        </p:txBody>
      </p:sp>
    </p:spTree>
    <p:extLst>
      <p:ext uri="{BB962C8B-B14F-4D97-AF65-F5344CB8AC3E}">
        <p14:creationId xmlns:p14="http://schemas.microsoft.com/office/powerpoint/2010/main" val="405157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/>
              <a:t>Scenario 1: Participant reports at </a:t>
            </a:r>
            <a:r>
              <a:rPr lang="en-US" dirty="0" err="1"/>
              <a:t>M27</a:t>
            </a:r>
            <a:r>
              <a:rPr lang="en-US" dirty="0"/>
              <a:t> phone call that Dr. started her on Metformin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87940" y="1482291"/>
            <a:ext cx="10982528" cy="484068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</a:rPr>
              <a:t>She has taken it for 10 days</a:t>
            </a:r>
          </a:p>
          <a:p>
            <a:endParaRPr lang="en-US" sz="100" b="1" dirty="0">
              <a:latin typeface="Calibri" panose="020F0502020204030204" pitchFamily="34" charset="0"/>
            </a:endParaRPr>
          </a:p>
          <a:p>
            <a:r>
              <a:rPr lang="en-US" sz="2400" dirty="0"/>
              <a:t>She is open to stopping the medication.  What do you do?</a:t>
            </a:r>
          </a:p>
          <a:p>
            <a:pPr marL="457200" indent="-457200">
              <a:buClrTx/>
              <a:buFont typeface="+mj-lt"/>
              <a:buAutoNum type="alphaUcPeriod"/>
            </a:pPr>
            <a:r>
              <a:rPr lang="en-US" sz="2400" dirty="0"/>
              <a:t>Ask her to speak with her physician about stopping the metformin and to let you know.</a:t>
            </a:r>
          </a:p>
          <a:p>
            <a:pPr marL="457200" indent="-457200">
              <a:buClrTx/>
              <a:buFont typeface="+mj-lt"/>
              <a:buAutoNum type="alphaUcPeriod"/>
            </a:pPr>
            <a:r>
              <a:rPr lang="en-US" sz="2400" dirty="0"/>
              <a:t>Advise her to keep on the metformin and to please come back at her month 30 visit.</a:t>
            </a:r>
          </a:p>
          <a:p>
            <a:pPr marL="457200" indent="-457200">
              <a:buClrTx/>
              <a:buFont typeface="+mj-lt"/>
              <a:buAutoNum type="alphaUcPeriod"/>
            </a:pPr>
            <a:r>
              <a:rPr lang="en-US" sz="2400" dirty="0"/>
              <a:t>Ask her to stop the medication temporarily and come in to do laboratory testing.</a:t>
            </a:r>
          </a:p>
          <a:p>
            <a:pPr marL="457200" indent="-457200">
              <a:buClrTx/>
              <a:buFont typeface="+mj-lt"/>
              <a:buAutoNum type="alphaUcPeriod"/>
            </a:pPr>
            <a:r>
              <a:rPr lang="en-US" sz="2400" dirty="0"/>
              <a:t>Let her know that you will be speaking with her physician and will get back to her.</a:t>
            </a:r>
          </a:p>
          <a:p>
            <a:endParaRPr lang="en-US" dirty="0"/>
          </a:p>
          <a:p>
            <a:pPr marL="457200" indent="-457200">
              <a:buClrTx/>
              <a:buFont typeface="+mj-lt"/>
              <a:buAutoNum type="alphaU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91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5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5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/>
              <a:t>Scenario 1: Participant reports at </a:t>
            </a:r>
            <a:r>
              <a:rPr lang="en-US" dirty="0" err="1"/>
              <a:t>M27</a:t>
            </a:r>
            <a:r>
              <a:rPr lang="en-US" dirty="0"/>
              <a:t> phone call that Dr. started her on Metformin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87940" y="1482291"/>
            <a:ext cx="10982528" cy="484068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</a:rPr>
              <a:t>She has taken it for 10 days</a:t>
            </a:r>
          </a:p>
          <a:p>
            <a:endParaRPr lang="en-US" sz="100" b="1" dirty="0">
              <a:latin typeface="Calibri" panose="020F0502020204030204" pitchFamily="34" charset="0"/>
            </a:endParaRPr>
          </a:p>
          <a:p>
            <a:r>
              <a:rPr lang="en-US" sz="2400" dirty="0"/>
              <a:t>She is open to stopping the medication.  What do you do?</a:t>
            </a:r>
          </a:p>
          <a:p>
            <a:pPr marL="457200" indent="-457200">
              <a:buClrTx/>
              <a:buFont typeface="+mj-lt"/>
              <a:buAutoNum type="alphaUcPeriod"/>
            </a:pPr>
            <a:r>
              <a:rPr lang="en-US" sz="2400" dirty="0">
                <a:highlight>
                  <a:srgbClr val="808080"/>
                </a:highlight>
              </a:rPr>
              <a:t>Ask her to speak with her physician about stopping the metformin and to let you know.</a:t>
            </a:r>
          </a:p>
          <a:p>
            <a:pPr marL="457200" indent="-457200">
              <a:buClrTx/>
              <a:buFont typeface="+mj-lt"/>
              <a:buAutoNum type="alphaUcPeriod"/>
            </a:pPr>
            <a:r>
              <a:rPr lang="en-US" sz="2400" dirty="0">
                <a:highlight>
                  <a:srgbClr val="808080"/>
                </a:highlight>
              </a:rPr>
              <a:t>Advise her to keep on the metformin and to please come back at her month 30 visit.</a:t>
            </a:r>
          </a:p>
          <a:p>
            <a:pPr marL="457200" indent="-457200">
              <a:buClrTx/>
              <a:buFont typeface="+mj-lt"/>
              <a:buAutoNum type="alphaUcPeriod"/>
            </a:pPr>
            <a:r>
              <a:rPr lang="en-US" sz="2400" dirty="0">
                <a:highlight>
                  <a:srgbClr val="808080"/>
                </a:highlight>
              </a:rPr>
              <a:t>Ask her to stop the medication temporally and come in to do laboratory testing</a:t>
            </a:r>
            <a:r>
              <a:rPr lang="en-US" sz="2400" dirty="0"/>
              <a:t>.</a:t>
            </a:r>
          </a:p>
          <a:p>
            <a:pPr marL="457200" indent="-457200">
              <a:buClrTx/>
              <a:buFont typeface="+mj-lt"/>
              <a:buAutoNum type="alphaUcPeriod"/>
            </a:pPr>
            <a:r>
              <a:rPr lang="en-US" sz="2400" dirty="0"/>
              <a:t>Let her know that you will be speaking with her physician and will get back to her.</a:t>
            </a:r>
          </a:p>
          <a:p>
            <a:endParaRPr lang="en-US" dirty="0"/>
          </a:p>
          <a:p>
            <a:pPr marL="457200" indent="-457200">
              <a:buClrTx/>
              <a:buFont typeface="+mj-lt"/>
              <a:buAutoNum type="alphaU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957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/>
              <a:t>Scenario 1: Participant reports at </a:t>
            </a:r>
            <a:r>
              <a:rPr lang="en-US" dirty="0" err="1"/>
              <a:t>M27</a:t>
            </a:r>
            <a:r>
              <a:rPr lang="en-US" dirty="0"/>
              <a:t> phone call that Dr. started her on Metformin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</a:rPr>
              <a:t>She has taken it for 10 days</a:t>
            </a:r>
          </a:p>
          <a:p>
            <a:endParaRPr lang="en-US" sz="100" b="1" dirty="0">
              <a:latin typeface="Calibri" panose="020F0502020204030204" pitchFamily="34" charset="0"/>
            </a:endParaRPr>
          </a:p>
          <a:p>
            <a:r>
              <a:rPr lang="en-US" sz="3200" b="1" dirty="0">
                <a:latin typeface="Calibri" panose="020F0502020204030204" pitchFamily="34" charset="0"/>
              </a:rPr>
              <a:t>Next steps:</a:t>
            </a:r>
          </a:p>
          <a:p>
            <a:endParaRPr lang="en-US" sz="300" b="1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</a:rPr>
              <a:t>Site physician talks with 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</a:rPr>
              <a:t>participant’s physician </a:t>
            </a:r>
            <a:r>
              <a:rPr lang="en-US" sz="3200" dirty="0">
                <a:latin typeface="Calibri" panose="020F0502020204030204" pitchFamily="34" charset="0"/>
              </a:rPr>
              <a:t>(or prescribing physician) to assess: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if there is a willingness to withhold treatment and allow diabetes to be diagnosed in the D2d study</a:t>
            </a:r>
          </a:p>
          <a:p>
            <a:pPr marL="628650" lvl="1" indent="0">
              <a:buNone/>
            </a:pPr>
            <a:r>
              <a:rPr lang="en-US" sz="2800" dirty="0">
                <a:latin typeface="Calibri" panose="020F0502020204030204" pitchFamily="34" charset="0"/>
              </a:rPr>
              <a:t>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if the intent is to initiate or continue diabetes treatment regardless of D2d results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81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Scenario 1A</a:t>
            </a:r>
            <a:r>
              <a:rPr lang="en-US" dirty="0"/>
              <a:t>: Allow diabetes diagnosis in D2d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/>
              <a:t>PCP and participant are willing to wait for diabetes to be diagnosed in D2d.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/>
              <a:t>Bring participant in for unscheduled visit for glycemic testing off diabetes medications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208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Scenario 1A: </a:t>
            </a:r>
            <a:r>
              <a:rPr lang="en-US" dirty="0"/>
              <a:t>Allow diabetes diagnosis in D2d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rgbClr val="FF0000"/>
                </a:solidFill>
              </a:rPr>
              <a:t>What is the wash-out period for Metformin?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00B050"/>
                </a:solidFill>
              </a:rPr>
              <a:t>2 weeks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FF0000"/>
                </a:solidFill>
              </a:rPr>
              <a:t>Which medications require 4 weeks?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00B050"/>
                </a:solidFill>
              </a:rPr>
              <a:t>GLP-1 receptor analogues, </a:t>
            </a:r>
            <a:r>
              <a:rPr lang="en-US" sz="3200" dirty="0" err="1">
                <a:solidFill>
                  <a:srgbClr val="00B050"/>
                </a:solidFill>
              </a:rPr>
              <a:t>thiazolidinediones</a:t>
            </a:r>
            <a:r>
              <a:rPr lang="en-US" sz="3200" dirty="0">
                <a:solidFill>
                  <a:srgbClr val="00B050"/>
                </a:solidFill>
              </a:rPr>
              <a:t>, amylin mimetics</a:t>
            </a:r>
          </a:p>
          <a:p>
            <a:pPr marL="400050" lvl="1" indent="0" algn="ctr">
              <a:buNone/>
            </a:pPr>
            <a:endParaRPr lang="en-US" sz="2800" dirty="0"/>
          </a:p>
          <a:p>
            <a:pPr marL="400050" lvl="1" indent="0">
              <a:buNone/>
            </a:pPr>
            <a:r>
              <a:rPr lang="en-US" sz="2800" dirty="0"/>
              <a:t>After washout,  bring in for unscheduled visit for glycemic testing</a:t>
            </a:r>
          </a:p>
        </p:txBody>
      </p:sp>
    </p:spTree>
    <p:extLst>
      <p:ext uri="{BB962C8B-B14F-4D97-AF65-F5344CB8AC3E}">
        <p14:creationId xmlns:p14="http://schemas.microsoft.com/office/powerpoint/2010/main" val="291007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Outcomes Events - Refresher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34950" indent="-234950">
              <a:buFont typeface="Arial" panose="020B0604020202020204" pitchFamily="34" charset="0"/>
              <a:buChar char="•"/>
            </a:pPr>
            <a:r>
              <a:rPr lang="en-US" sz="2800" dirty="0"/>
              <a:t>Primary Outcome:  Time to incident diabetes</a:t>
            </a:r>
          </a:p>
          <a:p>
            <a:endParaRPr lang="en-US" sz="2800" dirty="0"/>
          </a:p>
          <a:p>
            <a:pPr marL="234950" indent="-234950">
              <a:buFont typeface="Arial" panose="020B0604020202020204" pitchFamily="34" charset="0"/>
              <a:buChar char="•"/>
            </a:pPr>
            <a:r>
              <a:rPr lang="en-US" sz="2800" dirty="0"/>
              <a:t>Definition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800" dirty="0">
                <a:solidFill>
                  <a:srgbClr val="0070C0"/>
                </a:solidFill>
              </a:rPr>
              <a:t>Laboratory results by the D2d central lab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800" dirty="0"/>
              <a:t>Outside of D2d adjudicated by a panel of expert diabetes clinicians</a:t>
            </a:r>
          </a:p>
          <a:p>
            <a:pPr>
              <a:buFont typeface="Wingdings" charset="2"/>
              <a:buChar char="ü"/>
            </a:pPr>
            <a:endParaRPr lang="en-US" sz="1000" dirty="0"/>
          </a:p>
          <a:p>
            <a:pPr marL="288925" indent="-288925" algn="ctr">
              <a:buFont typeface="Wingdings" charset="2"/>
              <a:buChar char="ü"/>
            </a:pPr>
            <a:r>
              <a:rPr lang="en-US" sz="2800" b="1" i="1" dirty="0">
                <a:solidFill>
                  <a:schemeClr val="accent1"/>
                </a:solidFill>
              </a:rPr>
              <a:t>Laboratory-based by D2d is more rigorous </a:t>
            </a:r>
          </a:p>
          <a:p>
            <a:pPr marL="1139825" indent="0" algn="ctr">
              <a:buNone/>
            </a:pPr>
            <a:r>
              <a:rPr lang="en-US" sz="2800" b="1" i="1" dirty="0">
                <a:solidFill>
                  <a:schemeClr val="accent1"/>
                </a:solidFill>
              </a:rPr>
              <a:t>but adjudication is consistent with the protocol. </a:t>
            </a:r>
          </a:p>
        </p:txBody>
      </p:sp>
    </p:spTree>
    <p:extLst>
      <p:ext uri="{BB962C8B-B14F-4D97-AF65-F5344CB8AC3E}">
        <p14:creationId xmlns:p14="http://schemas.microsoft.com/office/powerpoint/2010/main" val="260853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Scenario 1A</a:t>
            </a:r>
            <a:r>
              <a:rPr lang="en-US" dirty="0"/>
              <a:t>: Allow diabetes diagnosis in D2d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What testing is done at an unscheduled visit?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</a:rPr>
              <a:t>Correct, only FPG and HbA1c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</a:rPr>
              <a:t>No OGTT!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297858" y="4419601"/>
            <a:ext cx="98578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en-US" sz="3600" dirty="0">
                <a:solidFill>
                  <a:srgbClr val="7030A0"/>
                </a:solidFill>
                <a:latin typeface="Calibri" panose="020F0502020204030204" pitchFamily="34" charset="0"/>
              </a:rPr>
              <a:t>Communicate results to PCP</a:t>
            </a:r>
          </a:p>
        </p:txBody>
      </p:sp>
    </p:spTree>
    <p:extLst>
      <p:ext uri="{BB962C8B-B14F-4D97-AF65-F5344CB8AC3E}">
        <p14:creationId xmlns:p14="http://schemas.microsoft.com/office/powerpoint/2010/main" val="139164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586720" cy="1126561"/>
          </a:xfrm>
        </p:spPr>
        <p:txBody>
          <a:bodyPr>
            <a:noAutofit/>
          </a:bodyPr>
          <a:lstStyle/>
          <a:p>
            <a:r>
              <a:rPr lang="en-US" sz="3200" b="1" spc="-50" dirty="0"/>
              <a:t>Scenario 1b: Same participant (at month 27 phone call) </a:t>
            </a:r>
            <a:br>
              <a:rPr lang="en-US" sz="3200" b="1" spc="-50" dirty="0"/>
            </a:br>
            <a:r>
              <a:rPr lang="en-US" sz="3200" spc="-50" dirty="0"/>
              <a:t>Determined to start diabetes medication prior to D2d diagnosis or has taken &gt;31 days of medication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Do not do D2d lab testing for diabetes diagnosis at that time; continue to follow in study at regular visits.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3200" dirty="0"/>
              <a:t>Collect medical records especially outside laboratory glycemic test results 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3200" dirty="0"/>
              <a:t>Adjudication of results to determine status:</a:t>
            </a:r>
          </a:p>
          <a:p>
            <a:pPr marL="914400" lvl="1" indent="-452438">
              <a:buFont typeface="Calibri" panose="020F0502020204030204" pitchFamily="34" charset="0"/>
              <a:buChar char="‒"/>
            </a:pPr>
            <a:r>
              <a:rPr lang="en-US" sz="3200" dirty="0"/>
              <a:t>Diabetes</a:t>
            </a:r>
          </a:p>
          <a:p>
            <a:pPr marL="914400" lvl="1" indent="-452438">
              <a:buFont typeface="Calibri" panose="020F0502020204030204" pitchFamily="34" charset="0"/>
              <a:buChar char="‒"/>
            </a:pPr>
            <a:r>
              <a:rPr lang="en-US" sz="3200" dirty="0"/>
              <a:t>No diabetes</a:t>
            </a:r>
          </a:p>
          <a:p>
            <a:pPr marL="914400" lvl="1" indent="-452438">
              <a:buFont typeface="Calibri" panose="020F0502020204030204" pitchFamily="34" charset="0"/>
              <a:buChar char="‒"/>
            </a:pPr>
            <a:r>
              <a:rPr lang="en-US" sz="3200" dirty="0"/>
              <a:t>Indeterminate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64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spc="-50" dirty="0"/>
              <a:t>Scenario 2: </a:t>
            </a:r>
            <a:r>
              <a:rPr lang="en-US" spc="-50" dirty="0"/>
              <a:t>Participant </a:t>
            </a:r>
            <a:r>
              <a:rPr lang="en-US" b="1" spc="-50" dirty="0"/>
              <a:t>comes</a:t>
            </a:r>
            <a:r>
              <a:rPr lang="en-US" spc="-50" dirty="0"/>
              <a:t> to the </a:t>
            </a:r>
            <a:r>
              <a:rPr lang="en-US" spc="-50" dirty="0" err="1"/>
              <a:t>M30</a:t>
            </a:r>
            <a:r>
              <a:rPr lang="en-US" spc="-50" dirty="0"/>
              <a:t> visit</a:t>
            </a:r>
            <a:br>
              <a:rPr lang="en-US" spc="-50" dirty="0"/>
            </a:br>
            <a:r>
              <a:rPr lang="en-US" spc="-50" dirty="0"/>
              <a:t>Reports taking Metformin for 17 days!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97280" y="3062460"/>
            <a:ext cx="5064760" cy="3445934"/>
          </a:xfr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01168" lvl="1" indent="0">
              <a:buNone/>
            </a:pPr>
            <a:r>
              <a:rPr lang="en-US" sz="2800" dirty="0">
                <a:solidFill>
                  <a:srgbClr val="002060"/>
                </a:solidFill>
              </a:rPr>
              <a:t>Yes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</a:rPr>
              <a:t>Will participant return to the clinic for the rescheduled visit?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800" dirty="0">
              <a:solidFill>
                <a:srgbClr val="002060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</a:rPr>
              <a:t>If Yes, reschedule visit after conversation with PCP.</a:t>
            </a:r>
          </a:p>
          <a:p>
            <a:pPr marL="201168" lvl="1" indent="0">
              <a:buNone/>
            </a:pPr>
            <a:endParaRPr lang="en-US" sz="800" dirty="0">
              <a:solidFill>
                <a:srgbClr val="002060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</a:rPr>
              <a:t>If PCP willing to stop Metformin, schedule visit for 2 weeks after Metformin discontinued.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6502400" y="3070926"/>
            <a:ext cx="5156197" cy="28642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buNone/>
            </a:pPr>
            <a:r>
              <a:rPr lang="en-US" sz="2800" dirty="0">
                <a:solidFill>
                  <a:srgbClr val="002060"/>
                </a:solidFill>
              </a:rPr>
              <a:t>No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</a:rPr>
              <a:t>Continue with M30 visit.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</a:rPr>
              <a:t>Make sure you have consent to obtain participant’s medical records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</a:rPr>
              <a:t>Collect medical records from outside physician including laboratory test results for glucose and A1c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68400" y="1255044"/>
            <a:ext cx="9987280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Do you conduct the visit?</a:t>
            </a:r>
          </a:p>
          <a:p>
            <a:r>
              <a:rPr lang="en-US" sz="2800" dirty="0">
                <a:solidFill>
                  <a:srgbClr val="FF0000"/>
                </a:solidFill>
              </a:rPr>
              <a:t>1</a:t>
            </a:r>
            <a:r>
              <a:rPr lang="en-US" sz="2800" baseline="30000" dirty="0">
                <a:solidFill>
                  <a:srgbClr val="FF0000"/>
                </a:solidFill>
              </a:rPr>
              <a:t>st</a:t>
            </a:r>
            <a:r>
              <a:rPr lang="en-US" sz="2800" dirty="0">
                <a:solidFill>
                  <a:srgbClr val="FF0000"/>
                </a:solidFill>
              </a:rPr>
              <a:t> Determine intent of participant.</a:t>
            </a:r>
          </a:p>
          <a:p>
            <a:pPr marL="342900" lvl="1" indent="-342900"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FF0000"/>
                </a:solidFill>
              </a:rPr>
              <a:t>Is participant willing to stop Metformin and remain off until diagnosed with diabetes in the study? </a:t>
            </a:r>
          </a:p>
        </p:txBody>
      </p:sp>
    </p:spTree>
    <p:extLst>
      <p:ext uri="{BB962C8B-B14F-4D97-AF65-F5344CB8AC3E}">
        <p14:creationId xmlns:p14="http://schemas.microsoft.com/office/powerpoint/2010/main" val="108766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Clinical Outcomes Committee (COC)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Mission: to adjudicate primary outcome</a:t>
            </a:r>
          </a:p>
          <a:p>
            <a:r>
              <a:rPr lang="en-US" sz="3200" dirty="0"/>
              <a:t>Membership:</a:t>
            </a:r>
          </a:p>
          <a:p>
            <a:pPr marL="461963" lvl="1" indent="-236538"/>
            <a:r>
              <a:rPr lang="en-US" sz="2800" dirty="0"/>
              <a:t>Joshua </a:t>
            </a:r>
            <a:r>
              <a:rPr lang="en-US" sz="2800" dirty="0" err="1"/>
              <a:t>Barzilay</a:t>
            </a:r>
            <a:r>
              <a:rPr lang="en-US" sz="2800" dirty="0"/>
              <a:t>, MD. Kaiser Permanente, Atlanta, GA</a:t>
            </a:r>
          </a:p>
          <a:p>
            <a:pPr marL="461963" lvl="1" indent="-236538"/>
            <a:r>
              <a:rPr lang="en-US" sz="2800" dirty="0"/>
              <a:t>Alexander Turchin, MD. Brigham and </a:t>
            </a:r>
            <a:r>
              <a:rPr lang="en-US" sz="2800" dirty="0" err="1"/>
              <a:t>Womens</a:t>
            </a:r>
            <a:r>
              <a:rPr lang="en-US" sz="2800" dirty="0"/>
              <a:t> Hospital, Boston, MA</a:t>
            </a:r>
          </a:p>
          <a:p>
            <a:pPr marL="461963" lvl="1" indent="-236538"/>
            <a:r>
              <a:rPr lang="en-US" sz="2800" dirty="0"/>
              <a:t>Enrico Cagliero, MD.  Massachusetts General Hospital, Boston, MA</a:t>
            </a:r>
          </a:p>
          <a:p>
            <a:pPr marL="461963" lvl="1" indent="-236538"/>
            <a:r>
              <a:rPr lang="en-US" sz="2800" dirty="0"/>
              <a:t>Sara </a:t>
            </a:r>
            <a:r>
              <a:rPr lang="en-US" sz="2800" dirty="0" err="1"/>
              <a:t>Alexanian</a:t>
            </a:r>
            <a:r>
              <a:rPr lang="en-US" sz="2800" dirty="0"/>
              <a:t>, MD.  Boston Medical Center, Boston, MA</a:t>
            </a:r>
          </a:p>
          <a:p>
            <a:pPr marL="461963" lvl="1" indent="-236538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67664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Adjudication Events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126035"/>
              </p:ext>
            </p:extLst>
          </p:nvPr>
        </p:nvGraphicFramePr>
        <p:xfrm>
          <a:off x="368710" y="1409700"/>
          <a:ext cx="11277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14024" y="1697741"/>
            <a:ext cx="92456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</a:rPr>
              <a:t>What has worked to reduce our need to adjudicate?</a:t>
            </a:r>
            <a:endParaRPr lang="en-US" sz="2000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9127624" y="3168230"/>
            <a:ext cx="1727200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>
            <a:cxnSpLocks/>
          </p:cNvCxnSpPr>
          <p:nvPr/>
        </p:nvCxnSpPr>
        <p:spPr bwMode="auto">
          <a:xfrm flipV="1">
            <a:off x="10854824" y="2512291"/>
            <a:ext cx="0" cy="65594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 flipH="1">
            <a:off x="7400424" y="4203280"/>
            <a:ext cx="1727200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flipV="1">
            <a:off x="9127624" y="3168230"/>
            <a:ext cx="0" cy="103505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73224" y="5155780"/>
            <a:ext cx="1727200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 flipV="1">
            <a:off x="7400424" y="4203280"/>
            <a:ext cx="0" cy="9525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" name="Arrow: Left 3">
            <a:extLst>
              <a:ext uri="{FF2B5EF4-FFF2-40B4-BE49-F238E27FC236}">
                <a16:creationId xmlns:a16="http://schemas.microsoft.com/office/drawing/2014/main" xmlns="" id="{B4D27F9B-A230-435D-B36E-311CFBDB8FC6}"/>
              </a:ext>
            </a:extLst>
          </p:cNvPr>
          <p:cNvSpPr/>
          <p:nvPr/>
        </p:nvSpPr>
        <p:spPr>
          <a:xfrm>
            <a:off x="9293469" y="3592862"/>
            <a:ext cx="448408" cy="258169"/>
          </a:xfrm>
          <a:prstGeom prst="leftArrow">
            <a:avLst>
              <a:gd name="adj1" fmla="val 50000"/>
              <a:gd name="adj2" fmla="val 52707"/>
            </a:avLst>
          </a:prstGeom>
          <a:solidFill>
            <a:srgbClr val="FF19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xmlns="" id="{C396B8CE-0DD0-4D74-B255-3EEAF11B8880}"/>
              </a:ext>
            </a:extLst>
          </p:cNvPr>
          <p:cNvSpPr/>
          <p:nvPr/>
        </p:nvSpPr>
        <p:spPr>
          <a:xfrm>
            <a:off x="7651727" y="4653410"/>
            <a:ext cx="463572" cy="243906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19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xmlns="" id="{295A9C07-8E13-4882-848B-6F7265F9F31A}"/>
              </a:ext>
            </a:extLst>
          </p:cNvPr>
          <p:cNvSpPr/>
          <p:nvPr/>
        </p:nvSpPr>
        <p:spPr>
          <a:xfrm>
            <a:off x="10927838" y="2662055"/>
            <a:ext cx="463572" cy="243906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19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55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7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Incident diabetes, Outcomes needed 508</a:t>
            </a:r>
            <a:r>
              <a:rPr lang="en-US" sz="1000" dirty="0">
                <a:solidFill>
                  <a:srgbClr val="FFC000"/>
                </a:solidFill>
              </a:rPr>
              <a:t> 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879988" y="1354607"/>
            <a:ext cx="52832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Last year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xmlns="" id="{78A31906-75E1-4B51-B24C-6C6EA630C5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0509475"/>
              </p:ext>
            </p:extLst>
          </p:nvPr>
        </p:nvGraphicFramePr>
        <p:xfrm>
          <a:off x="6400800" y="1801752"/>
          <a:ext cx="5283200" cy="4602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F09E36B-C80E-46C4-8AE1-ACE07F40907A}"/>
              </a:ext>
            </a:extLst>
          </p:cNvPr>
          <p:cNvSpPr txBox="1"/>
          <p:nvPr/>
        </p:nvSpPr>
        <p:spPr>
          <a:xfrm>
            <a:off x="6400800" y="1354538"/>
            <a:ext cx="528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This year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xmlns="" id="{78A31906-75E1-4B51-B24C-6C6EA630C5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2399974"/>
              </p:ext>
            </p:extLst>
          </p:nvPr>
        </p:nvGraphicFramePr>
        <p:xfrm>
          <a:off x="879987" y="1806371"/>
          <a:ext cx="5283200" cy="4602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1360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Incident Diabetes </a:t>
            </a:r>
            <a:endParaRPr lang="en-US" sz="4000" b="1" dirty="0">
              <a:solidFill>
                <a:srgbClr val="FFC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4219547"/>
              </p:ext>
            </p:extLst>
          </p:nvPr>
        </p:nvGraphicFramePr>
        <p:xfrm>
          <a:off x="239252" y="1381640"/>
          <a:ext cx="6387689" cy="4819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lide Number Placeholder 18"/>
          <p:cNvSpPr>
            <a:spLocks noGrp="1"/>
          </p:cNvSpPr>
          <p:nvPr>
            <p:ph type="sldNum" sz="quarter" idx="4294967295"/>
          </p:nvPr>
        </p:nvSpPr>
        <p:spPr>
          <a:xfrm>
            <a:off x="8534400" y="2"/>
            <a:ext cx="2133600" cy="365125"/>
          </a:xfrm>
          <a:prstGeom prst="rect">
            <a:avLst/>
          </a:prstGeom>
        </p:spPr>
        <p:txBody>
          <a:bodyPr/>
          <a:lstStyle/>
          <a:p>
            <a:fld id="{2AE31571-6A1C-E747-8DB7-FFF252CB61F7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625732" y="5991708"/>
            <a:ext cx="32510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solidFill>
                  <a:srgbClr val="000000"/>
                </a:solidFill>
                <a:latin typeface="Gill Sans MT" panose="020B0502020104020203" pitchFamily="34" charset="0"/>
              </a:rPr>
              <a:t> As of July 31, 2016 </a:t>
            </a:r>
          </a:p>
        </p:txBody>
      </p:sp>
      <p:sp>
        <p:nvSpPr>
          <p:cNvPr id="3" name="Oval 2"/>
          <p:cNvSpPr/>
          <p:nvPr/>
        </p:nvSpPr>
        <p:spPr bwMode="auto">
          <a:xfrm rot="1684507">
            <a:off x="5606685" y="4844025"/>
            <a:ext cx="275941" cy="9144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xmlns="" id="{42B84886-AAF3-4B5E-90A8-6D3A2DACAB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7950105"/>
              </p:ext>
            </p:extLst>
          </p:nvPr>
        </p:nvGraphicFramePr>
        <p:xfrm>
          <a:off x="6502400" y="1255044"/>
          <a:ext cx="5283200" cy="5320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xmlns="" id="{D9F14983-7222-408B-9F79-EC8865C652BA}"/>
              </a:ext>
            </a:extLst>
          </p:cNvPr>
          <p:cNvSpPr/>
          <p:nvPr/>
        </p:nvSpPr>
        <p:spPr bwMode="auto">
          <a:xfrm rot="1684507">
            <a:off x="11295688" y="4895270"/>
            <a:ext cx="291915" cy="9144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64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8" grpId="0">
        <p:bldAsOne/>
      </p:bldGraphic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Incident Diabetes (As of 10/12/2017)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3200" dirty="0"/>
              <a:t>Estimated date for reaching 508 events</a:t>
            </a:r>
          </a:p>
          <a:p>
            <a:pPr marL="795338" lvl="1" indent="-342900">
              <a:buFont typeface="Courier New" panose="02070309020205020404" pitchFamily="49" charset="0"/>
              <a:buChar char="o"/>
            </a:pPr>
            <a:r>
              <a:rPr lang="en-US" sz="3200" dirty="0"/>
              <a:t>Based on current rate:  Spring of 2018 (at end of Y05)</a:t>
            </a:r>
          </a:p>
          <a:p>
            <a:pPr marL="225425" lvl="1" indent="-225425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3200" dirty="0"/>
              <a:t>We reached 70% of events in June 2017.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3200" dirty="0"/>
              <a:t>Interim analysis was done and reviewed by DSMB in September. 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2"/>
                </a:solidFill>
              </a:rPr>
              <a:t>We are ahead of where we thought we would be last year!</a:t>
            </a:r>
          </a:p>
        </p:txBody>
      </p:sp>
    </p:spTree>
    <p:extLst>
      <p:ext uri="{BB962C8B-B14F-4D97-AF65-F5344CB8AC3E}">
        <p14:creationId xmlns:p14="http://schemas.microsoft.com/office/powerpoint/2010/main" val="31834479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"/>
            <a:ext cx="12192000" cy="5868988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dirty="0"/>
              <a:t>Thank you for your attention</a:t>
            </a:r>
          </a:p>
          <a:p>
            <a:pPr marL="0" indent="0" algn="ctr">
              <a:buNone/>
            </a:pPr>
            <a:r>
              <a:rPr lang="en-US" sz="3600" dirty="0"/>
              <a:t>and all your hard work on </a:t>
            </a:r>
          </a:p>
          <a:p>
            <a:pPr marL="0" indent="0" algn="ctr">
              <a:buNone/>
            </a:pPr>
            <a:r>
              <a:rPr lang="en-US" sz="3600" dirty="0"/>
              <a:t>behalf of the D2d study!</a:t>
            </a:r>
          </a:p>
          <a:p>
            <a:pPr marL="0" indent="0" algn="ctr">
              <a:buNone/>
            </a:pPr>
            <a:r>
              <a:rPr lang="en-US" sz="3600" dirty="0"/>
              <a:t>Myrlene</a:t>
            </a:r>
          </a:p>
        </p:txBody>
      </p:sp>
    </p:spTree>
    <p:extLst>
      <p:ext uri="{BB962C8B-B14F-4D97-AF65-F5344CB8AC3E}">
        <p14:creationId xmlns:p14="http://schemas.microsoft.com/office/powerpoint/2010/main" val="21256868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1B4C80-F1E1-44DD-9CD6-E81A208CE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D14B47-E88A-43A6-B928-12F79B75F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31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Laboratory testing</a:t>
            </a:r>
            <a:br>
              <a:rPr lang="en-US" dirty="0"/>
            </a:br>
            <a:r>
              <a:rPr lang="en-US" dirty="0"/>
              <a:t>Annual visits (with OGTT)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768948" y="4417323"/>
            <a:ext cx="2654105" cy="304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Diabetes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181601" y="5538331"/>
            <a:ext cx="1828800" cy="304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>
                <a:latin typeface="Gill Sans Light"/>
                <a:cs typeface="Gill Sans Light"/>
              </a:rPr>
              <a:t>No Diabetes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753682" y="5968734"/>
            <a:ext cx="2654104" cy="47702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Continue study pills and follow for incident diabetes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768948" y="4911791"/>
            <a:ext cx="2654105" cy="47931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Continue study pills and follow for other outcomes</a:t>
            </a:r>
          </a:p>
        </p:txBody>
      </p:sp>
      <p:cxnSp>
        <p:nvCxnSpPr>
          <p:cNvPr id="9" name="Straight Arrow Connector 8"/>
          <p:cNvCxnSpPr>
            <a:stCxn id="10" idx="2"/>
            <a:endCxn id="11" idx="0"/>
          </p:cNvCxnSpPr>
          <p:nvPr/>
        </p:nvCxnSpPr>
        <p:spPr>
          <a:xfrm>
            <a:off x="4206309" y="2620459"/>
            <a:ext cx="0" cy="1946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851331" y="2153557"/>
            <a:ext cx="2709956" cy="4669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Only FPG or HbA1c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positive for diabetes 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733253" y="2815095"/>
            <a:ext cx="2946112" cy="6737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Repeat only positive test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(confirmatory FPG or HbA1c)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within 8 weeks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851331" y="3657600"/>
            <a:ext cx="2698356" cy="6519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Repeat test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(FPG or HbA1c)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positive for diabetes?</a:t>
            </a:r>
          </a:p>
        </p:txBody>
      </p:sp>
      <p:cxnSp>
        <p:nvCxnSpPr>
          <p:cNvPr id="13" name="Elbow Connector 12"/>
          <p:cNvCxnSpPr>
            <a:stCxn id="12" idx="2"/>
            <a:endCxn id="6" idx="1"/>
          </p:cNvCxnSpPr>
          <p:nvPr/>
        </p:nvCxnSpPr>
        <p:spPr>
          <a:xfrm rot="16200000" flipH="1">
            <a:off x="4000489" y="4509619"/>
            <a:ext cx="1381132" cy="981092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12" idx="3"/>
            <a:endCxn id="5" idx="0"/>
          </p:cNvCxnSpPr>
          <p:nvPr/>
        </p:nvCxnSpPr>
        <p:spPr>
          <a:xfrm>
            <a:off x="5549687" y="3983600"/>
            <a:ext cx="546314" cy="433723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1" idx="2"/>
            <a:endCxn id="12" idx="0"/>
          </p:cNvCxnSpPr>
          <p:nvPr/>
        </p:nvCxnSpPr>
        <p:spPr>
          <a:xfrm flipH="1">
            <a:off x="4200509" y="3488821"/>
            <a:ext cx="5800" cy="1687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8" idx="2"/>
            <a:endCxn id="29" idx="0"/>
          </p:cNvCxnSpPr>
          <p:nvPr/>
        </p:nvCxnSpPr>
        <p:spPr>
          <a:xfrm flipH="1">
            <a:off x="8285963" y="2610933"/>
            <a:ext cx="4764" cy="1861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6920620" y="2153557"/>
            <a:ext cx="2740214" cy="45737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Only 2hPG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positive for diabetes</a:t>
            </a:r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6915856" y="2797101"/>
            <a:ext cx="2740214" cy="6737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Repeat FPG, HbA1c, 2hPG (confirmatory OGTT)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within 8 weeks</a:t>
            </a:r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6547556" y="3657600"/>
            <a:ext cx="3472744" cy="65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Repeat 2hPG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or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Repeat FPG </a:t>
            </a:r>
            <a:r>
              <a:rPr lang="en-US" sz="1200" u="sng" dirty="0">
                <a:latin typeface="Gill Sans Light"/>
                <a:cs typeface="Gill Sans Light"/>
              </a:rPr>
              <a:t>and</a:t>
            </a:r>
            <a:r>
              <a:rPr lang="en-US" sz="1200" dirty="0">
                <a:latin typeface="Gill Sans Light"/>
                <a:cs typeface="Gill Sans Light"/>
              </a:rPr>
              <a:t> HbA1c positive for diabetes?</a:t>
            </a:r>
          </a:p>
        </p:txBody>
      </p:sp>
      <p:cxnSp>
        <p:nvCxnSpPr>
          <p:cNvPr id="31" name="Straight Arrow Connector 30"/>
          <p:cNvCxnSpPr>
            <a:stCxn id="29" idx="2"/>
            <a:endCxn id="30" idx="0"/>
          </p:cNvCxnSpPr>
          <p:nvPr/>
        </p:nvCxnSpPr>
        <p:spPr>
          <a:xfrm flipH="1">
            <a:off x="8283928" y="3470827"/>
            <a:ext cx="2035" cy="18677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30" idx="1"/>
            <a:endCxn id="5" idx="0"/>
          </p:cNvCxnSpPr>
          <p:nvPr/>
        </p:nvCxnSpPr>
        <p:spPr>
          <a:xfrm rot="10800000" flipV="1">
            <a:off x="6096002" y="3983599"/>
            <a:ext cx="451555" cy="433723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stCxn id="30" idx="2"/>
            <a:endCxn id="6" idx="3"/>
          </p:cNvCxnSpPr>
          <p:nvPr/>
        </p:nvCxnSpPr>
        <p:spPr>
          <a:xfrm rot="5400000">
            <a:off x="6956600" y="4363402"/>
            <a:ext cx="1381131" cy="1273527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22549"/>
          <p:cNvCxnSpPr>
            <a:cxnSpLocks noChangeShapeType="1"/>
            <a:stCxn id="5" idx="2"/>
            <a:endCxn id="8" idx="0"/>
          </p:cNvCxnSpPr>
          <p:nvPr/>
        </p:nvCxnSpPr>
        <p:spPr bwMode="auto">
          <a:xfrm>
            <a:off x="6096001" y="4722123"/>
            <a:ext cx="0" cy="189668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22549"/>
          <p:cNvCxnSpPr>
            <a:cxnSpLocks noChangeShapeType="1"/>
            <a:endCxn id="7" idx="0"/>
          </p:cNvCxnSpPr>
          <p:nvPr/>
        </p:nvCxnSpPr>
        <p:spPr bwMode="auto">
          <a:xfrm>
            <a:off x="6079521" y="5816963"/>
            <a:ext cx="1213" cy="151770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887316" y="3242581"/>
            <a:ext cx="386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Yes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41248" y="4307750"/>
            <a:ext cx="365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959579" y="4289492"/>
            <a:ext cx="365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sp>
        <p:nvSpPr>
          <p:cNvPr id="39" name="Text Box 7"/>
          <p:cNvSpPr txBox="1">
            <a:spLocks noChangeArrowheads="1"/>
          </p:cNvSpPr>
          <p:nvPr/>
        </p:nvSpPr>
        <p:spPr bwMode="auto">
          <a:xfrm>
            <a:off x="4368801" y="1376848"/>
            <a:ext cx="3454400" cy="2943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Annually (M12, M24, M36, M48, M60…</a:t>
            </a:r>
            <a:r>
              <a:rPr lang="en-US" sz="1200" dirty="0" err="1">
                <a:latin typeface="Gill Sans Light"/>
                <a:cs typeface="Gill Sans Light"/>
              </a:rPr>
              <a:t>etc</a:t>
            </a:r>
            <a:r>
              <a:rPr lang="en-US" sz="1200" dirty="0">
                <a:latin typeface="Gill Sans Light"/>
                <a:cs typeface="Gill Sans Light"/>
              </a:rPr>
              <a:t>)</a:t>
            </a:r>
            <a:r>
              <a:rPr lang="en-US" sz="1200" baseline="30000" dirty="0">
                <a:latin typeface="Gill Sans Light"/>
                <a:cs typeface="Gill Sans Light"/>
              </a:rPr>
              <a:t> </a:t>
            </a:r>
            <a:r>
              <a:rPr lang="en-US" sz="1200" dirty="0">
                <a:latin typeface="Gill Sans Light"/>
                <a:cs typeface="Gill Sans Light"/>
              </a:rPr>
              <a:t>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Measure FPG, HbA1c, 2hPG </a:t>
            </a:r>
          </a:p>
        </p:txBody>
      </p:sp>
      <p:cxnSp>
        <p:nvCxnSpPr>
          <p:cNvPr id="59" name="Straight Connector 58"/>
          <p:cNvCxnSpPr>
            <a:stCxn id="39" idx="2"/>
          </p:cNvCxnSpPr>
          <p:nvPr/>
        </p:nvCxnSpPr>
        <p:spPr>
          <a:xfrm flipH="1">
            <a:off x="6096000" y="1671204"/>
            <a:ext cx="1" cy="3226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4200509" y="1993900"/>
            <a:ext cx="41248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endCxn id="10" idx="0"/>
          </p:cNvCxnSpPr>
          <p:nvPr/>
        </p:nvCxnSpPr>
        <p:spPr>
          <a:xfrm>
            <a:off x="4200509" y="1993900"/>
            <a:ext cx="5800" cy="1596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endCxn id="28" idx="0"/>
          </p:cNvCxnSpPr>
          <p:nvPr/>
        </p:nvCxnSpPr>
        <p:spPr>
          <a:xfrm>
            <a:off x="8290727" y="1993900"/>
            <a:ext cx="0" cy="1596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7306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 on Diabetes Diagnosis (as of 10/03/17)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1"/>
          <a:stretch/>
        </p:blipFill>
        <p:spPr>
          <a:xfrm>
            <a:off x="171508" y="1066800"/>
            <a:ext cx="1187989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04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7"/>
          <p:cNvSpPr txBox="1">
            <a:spLocks noChangeArrowheads="1"/>
          </p:cNvSpPr>
          <p:nvPr/>
        </p:nvSpPr>
        <p:spPr bwMode="auto">
          <a:xfrm>
            <a:off x="4972149" y="5223821"/>
            <a:ext cx="2654105" cy="304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Diabetes</a:t>
            </a:r>
          </a:p>
        </p:txBody>
      </p:sp>
      <p:sp>
        <p:nvSpPr>
          <p:cNvPr id="22541" name="Text Box 7"/>
          <p:cNvSpPr txBox="1">
            <a:spLocks noChangeArrowheads="1"/>
          </p:cNvSpPr>
          <p:nvPr/>
        </p:nvSpPr>
        <p:spPr bwMode="auto">
          <a:xfrm>
            <a:off x="1828337" y="5223821"/>
            <a:ext cx="1828800" cy="304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>
                <a:latin typeface="Gill Sans Light"/>
                <a:cs typeface="Gill Sans Light"/>
              </a:rPr>
              <a:t>No Diabetes</a:t>
            </a:r>
          </a:p>
        </p:txBody>
      </p:sp>
      <p:sp>
        <p:nvSpPr>
          <p:cNvPr id="22546" name="Text Box 7"/>
          <p:cNvSpPr txBox="1">
            <a:spLocks noChangeArrowheads="1"/>
          </p:cNvSpPr>
          <p:nvPr/>
        </p:nvSpPr>
        <p:spPr bwMode="auto">
          <a:xfrm>
            <a:off x="1415685" y="5789642"/>
            <a:ext cx="2654104" cy="47702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Continue study pills and follow for incident diabetes</a:t>
            </a:r>
          </a:p>
        </p:txBody>
      </p:sp>
      <p:cxnSp>
        <p:nvCxnSpPr>
          <p:cNvPr id="18448" name="Straight Arrow Connector 92"/>
          <p:cNvCxnSpPr>
            <a:cxnSpLocks noChangeShapeType="1"/>
            <a:stCxn id="85" idx="2"/>
            <a:endCxn id="84" idx="0"/>
          </p:cNvCxnSpPr>
          <p:nvPr/>
        </p:nvCxnSpPr>
        <p:spPr bwMode="auto">
          <a:xfrm flipH="1">
            <a:off x="6299201" y="1635125"/>
            <a:ext cx="8139" cy="758400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51" name="Straight Arrow Connector 22549"/>
          <p:cNvCxnSpPr>
            <a:cxnSpLocks noChangeShapeType="1"/>
            <a:stCxn id="22541" idx="2"/>
            <a:endCxn id="22546" idx="0"/>
          </p:cNvCxnSpPr>
          <p:nvPr/>
        </p:nvCxnSpPr>
        <p:spPr bwMode="auto">
          <a:xfrm>
            <a:off x="2742737" y="5528621"/>
            <a:ext cx="0" cy="261021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1765845" y="2393525"/>
            <a:ext cx="1953787" cy="7775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Neither measure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(FPG, HbA1c)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positive for diabetes</a:t>
            </a:r>
          </a:p>
        </p:txBody>
      </p:sp>
      <p:cxnSp>
        <p:nvCxnSpPr>
          <p:cNvPr id="12" name="Elbow Connector 11"/>
          <p:cNvCxnSpPr>
            <a:stCxn id="85" idx="2"/>
            <a:endCxn id="26" idx="0"/>
          </p:cNvCxnSpPr>
          <p:nvPr/>
        </p:nvCxnSpPr>
        <p:spPr>
          <a:xfrm rot="5400000">
            <a:off x="4145840" y="232025"/>
            <a:ext cx="758400" cy="356460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4" idx="2"/>
            <a:endCxn id="90" idx="0"/>
          </p:cNvCxnSpPr>
          <p:nvPr/>
        </p:nvCxnSpPr>
        <p:spPr>
          <a:xfrm>
            <a:off x="6299201" y="3067251"/>
            <a:ext cx="4966" cy="2267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 Box 7"/>
          <p:cNvSpPr txBox="1">
            <a:spLocks noChangeArrowheads="1"/>
          </p:cNvSpPr>
          <p:nvPr/>
        </p:nvSpPr>
        <p:spPr bwMode="auto">
          <a:xfrm>
            <a:off x="4924354" y="2393525"/>
            <a:ext cx="2749693" cy="6737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One measure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(FPG or HbA1c)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positive for diabetes</a:t>
            </a:r>
          </a:p>
        </p:txBody>
      </p:sp>
      <p:sp>
        <p:nvSpPr>
          <p:cNvPr id="85" name="Text Box 7"/>
          <p:cNvSpPr txBox="1">
            <a:spLocks noChangeArrowheads="1"/>
          </p:cNvSpPr>
          <p:nvPr/>
        </p:nvSpPr>
        <p:spPr bwMode="auto">
          <a:xfrm>
            <a:off x="4580140" y="1340769"/>
            <a:ext cx="3454400" cy="2943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Semi-annually (M06, M18, M30, M42, M54…)</a:t>
            </a:r>
            <a:r>
              <a:rPr lang="en-US" sz="1200" baseline="30000" dirty="0">
                <a:latin typeface="Gill Sans Light"/>
                <a:cs typeface="Gill Sans Light"/>
              </a:rPr>
              <a:t> </a:t>
            </a:r>
            <a:r>
              <a:rPr lang="en-US" sz="1200" dirty="0">
                <a:latin typeface="Gill Sans Light"/>
                <a:cs typeface="Gill Sans Light"/>
              </a:rPr>
              <a:t>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Measure FPG, HbA1c </a:t>
            </a:r>
          </a:p>
        </p:txBody>
      </p:sp>
      <p:sp>
        <p:nvSpPr>
          <p:cNvPr id="90" name="Text Box 7"/>
          <p:cNvSpPr txBox="1">
            <a:spLocks noChangeArrowheads="1"/>
          </p:cNvSpPr>
          <p:nvPr/>
        </p:nvSpPr>
        <p:spPr bwMode="auto">
          <a:xfrm>
            <a:off x="4399052" y="3293962"/>
            <a:ext cx="3810229" cy="6737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Repeat only the positive test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(confirmatory FPG or HbA1c)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within 8 weeks</a:t>
            </a:r>
          </a:p>
        </p:txBody>
      </p:sp>
      <p:sp>
        <p:nvSpPr>
          <p:cNvPr id="105" name="Text Box 7"/>
          <p:cNvSpPr txBox="1">
            <a:spLocks noChangeArrowheads="1"/>
          </p:cNvSpPr>
          <p:nvPr/>
        </p:nvSpPr>
        <p:spPr bwMode="auto">
          <a:xfrm>
            <a:off x="4924355" y="4208879"/>
            <a:ext cx="2749693" cy="6737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Repeat test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(FPG or HbA1c)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positive for diabetes?</a:t>
            </a:r>
          </a:p>
        </p:txBody>
      </p:sp>
      <p:cxnSp>
        <p:nvCxnSpPr>
          <p:cNvPr id="168" name="Straight Arrow Connector 167"/>
          <p:cNvCxnSpPr>
            <a:stCxn id="90" idx="2"/>
            <a:endCxn id="105" idx="0"/>
          </p:cNvCxnSpPr>
          <p:nvPr/>
        </p:nvCxnSpPr>
        <p:spPr>
          <a:xfrm flipH="1">
            <a:off x="6299202" y="3967688"/>
            <a:ext cx="4965" cy="2411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Arrow Connector 22549"/>
          <p:cNvCxnSpPr>
            <a:cxnSpLocks noChangeShapeType="1"/>
            <a:stCxn id="22531" idx="2"/>
            <a:endCxn id="28" idx="0"/>
          </p:cNvCxnSpPr>
          <p:nvPr/>
        </p:nvCxnSpPr>
        <p:spPr bwMode="auto">
          <a:xfrm>
            <a:off x="6299202" y="5528621"/>
            <a:ext cx="0" cy="270933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Elbow Connector 221"/>
          <p:cNvCxnSpPr>
            <a:stCxn id="105" idx="1"/>
            <a:endCxn id="22541" idx="0"/>
          </p:cNvCxnSpPr>
          <p:nvPr/>
        </p:nvCxnSpPr>
        <p:spPr>
          <a:xfrm rot="10800000" flipV="1">
            <a:off x="2742737" y="4545741"/>
            <a:ext cx="2181618" cy="678079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20"/>
          <p:cNvSpPr>
            <a:spLocks noChangeArrowheads="1"/>
          </p:cNvSpPr>
          <p:nvPr/>
        </p:nvSpPr>
        <p:spPr bwMode="auto">
          <a:xfrm>
            <a:off x="4402667" y="4199354"/>
            <a:ext cx="518036" cy="2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1200" dirty="0">
                <a:latin typeface="Gill Sans Light"/>
                <a:cs typeface="Gill Sans Light"/>
              </a:rPr>
              <a:t>No</a:t>
            </a:r>
          </a:p>
        </p:txBody>
      </p:sp>
      <p:sp>
        <p:nvSpPr>
          <p:cNvPr id="130" name="Text Box 7"/>
          <p:cNvSpPr txBox="1">
            <a:spLocks noChangeArrowheads="1"/>
          </p:cNvSpPr>
          <p:nvPr/>
        </p:nvSpPr>
        <p:spPr bwMode="auto">
          <a:xfrm>
            <a:off x="8722422" y="2393525"/>
            <a:ext cx="1953787" cy="7775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Both measures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(FPG and HbA1c)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positive for diabetes</a:t>
            </a:r>
          </a:p>
        </p:txBody>
      </p:sp>
      <p:cxnSp>
        <p:nvCxnSpPr>
          <p:cNvPr id="139" name="Elbow Connector 138"/>
          <p:cNvCxnSpPr>
            <a:stCxn id="85" idx="2"/>
            <a:endCxn id="130" idx="0"/>
          </p:cNvCxnSpPr>
          <p:nvPr/>
        </p:nvCxnSpPr>
        <p:spPr>
          <a:xfrm rot="16200000" flipH="1">
            <a:off x="7624128" y="318337"/>
            <a:ext cx="758400" cy="339197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Elbow Connector 146"/>
          <p:cNvCxnSpPr>
            <a:stCxn id="130" idx="2"/>
            <a:endCxn id="22531" idx="3"/>
          </p:cNvCxnSpPr>
          <p:nvPr/>
        </p:nvCxnSpPr>
        <p:spPr>
          <a:xfrm rot="5400000">
            <a:off x="7560215" y="3237120"/>
            <a:ext cx="2205140" cy="2073062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22549"/>
          <p:cNvCxnSpPr>
            <a:cxnSpLocks noChangeShapeType="1"/>
            <a:stCxn id="26" idx="2"/>
            <a:endCxn id="22541" idx="0"/>
          </p:cNvCxnSpPr>
          <p:nvPr/>
        </p:nvCxnSpPr>
        <p:spPr bwMode="auto">
          <a:xfrm flipH="1">
            <a:off x="2742737" y="3171081"/>
            <a:ext cx="2" cy="2052740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22549"/>
          <p:cNvCxnSpPr>
            <a:cxnSpLocks noChangeShapeType="1"/>
            <a:stCxn id="105" idx="2"/>
            <a:endCxn id="22531" idx="0"/>
          </p:cNvCxnSpPr>
          <p:nvPr/>
        </p:nvCxnSpPr>
        <p:spPr bwMode="auto">
          <a:xfrm>
            <a:off x="6299202" y="4882605"/>
            <a:ext cx="0" cy="341216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Rectangle 20"/>
          <p:cNvSpPr>
            <a:spLocks noChangeArrowheads="1"/>
          </p:cNvSpPr>
          <p:nvPr/>
        </p:nvSpPr>
        <p:spPr bwMode="auto">
          <a:xfrm>
            <a:off x="6216073" y="4842119"/>
            <a:ext cx="821267" cy="2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1200" dirty="0">
                <a:latin typeface="Gill Sans Light"/>
                <a:cs typeface="Gill Sans Light"/>
              </a:rPr>
              <a:t>Yes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Laboratory testing </a:t>
            </a:r>
            <a:br>
              <a:rPr lang="en-US" dirty="0"/>
            </a:br>
            <a:r>
              <a:rPr lang="en-US" dirty="0"/>
              <a:t>Semi-annual visit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4972149" y="5799554"/>
            <a:ext cx="2654105" cy="47931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Continue study pills and follow for other outcomes</a:t>
            </a:r>
          </a:p>
        </p:txBody>
      </p:sp>
    </p:spTree>
    <p:extLst>
      <p:ext uri="{BB962C8B-B14F-4D97-AF65-F5344CB8AC3E}">
        <p14:creationId xmlns:p14="http://schemas.microsoft.com/office/powerpoint/2010/main" val="48948835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Results after Laboratory Testing </a:t>
            </a:r>
            <a:br>
              <a:rPr lang="en-US" dirty="0"/>
            </a:br>
            <a:r>
              <a:rPr lang="en-US" dirty="0"/>
              <a:t>at </a:t>
            </a:r>
            <a:r>
              <a:rPr lang="en-US" dirty="0">
                <a:highlight>
                  <a:srgbClr val="00FF00"/>
                </a:highlight>
              </a:rPr>
              <a:t>Annual Visit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482291"/>
            <a:ext cx="10613457" cy="49666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Fasting glucose:  105 mg/d</a:t>
            </a:r>
          </a:p>
          <a:p>
            <a:pPr marL="0" indent="0" algn="ctr">
              <a:buNone/>
            </a:pPr>
            <a:r>
              <a:rPr lang="en-US" sz="2800" dirty="0"/>
              <a:t>HbA1c:  6.2%</a:t>
            </a:r>
          </a:p>
          <a:p>
            <a:pPr marL="0" indent="0" algn="ctr">
              <a:buNone/>
            </a:pPr>
            <a:r>
              <a:rPr lang="en-US" sz="2800" dirty="0"/>
              <a:t>2 </a:t>
            </a:r>
            <a:r>
              <a:rPr lang="en-US" sz="2800" dirty="0" err="1"/>
              <a:t>hr</a:t>
            </a:r>
            <a:r>
              <a:rPr lang="en-US" sz="2800" dirty="0"/>
              <a:t> glucose:  210 mg/dl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What do you do?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sz="2400" dirty="0">
                <a:solidFill>
                  <a:srgbClr val="FF0000"/>
                </a:solidFill>
              </a:rPr>
              <a:t>Participant continues, see them in 6 </a:t>
            </a:r>
            <a:r>
              <a:rPr lang="en-US" sz="2400" dirty="0" err="1">
                <a:solidFill>
                  <a:srgbClr val="FF0000"/>
                </a:solidFill>
              </a:rPr>
              <a:t>mos</a:t>
            </a:r>
            <a:endParaRPr lang="en-US" sz="2400" dirty="0">
              <a:solidFill>
                <a:srgbClr val="FF0000"/>
              </a:solidFill>
            </a:endParaRPr>
          </a:p>
          <a:p>
            <a:pPr marL="914400" lvl="1" indent="-514350">
              <a:buFont typeface="+mj-lt"/>
              <a:buAutoNum type="alphaLcParenR"/>
            </a:pPr>
            <a:r>
              <a:rPr lang="en-US" sz="2400" dirty="0">
                <a:solidFill>
                  <a:srgbClr val="FF0000"/>
                </a:solidFill>
              </a:rPr>
              <a:t>Participant needs to come back for testing to have all 3 tests repeated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sz="2400" dirty="0">
                <a:solidFill>
                  <a:srgbClr val="FF0000"/>
                </a:solidFill>
              </a:rPr>
              <a:t>Participant needs to come back only for the 2 hour glucose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sz="2400" dirty="0">
                <a:solidFill>
                  <a:srgbClr val="FF0000"/>
                </a:solidFill>
              </a:rPr>
              <a:t>Participant has diabetes, refer to local doctor for Rx, and continue to follow on study medication.  </a:t>
            </a:r>
          </a:p>
          <a:p>
            <a:pPr marL="514350" indent="-514350" algn="ctr">
              <a:buFont typeface="+mj-lt"/>
              <a:buAutoNum type="alphaLcParenR"/>
            </a:pPr>
            <a:endParaRPr lang="en-US" sz="2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27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Results after Laboratory Testing </a:t>
            </a:r>
            <a:br>
              <a:rPr lang="en-US" dirty="0"/>
            </a:br>
            <a:r>
              <a:rPr lang="en-US" dirty="0"/>
              <a:t>at </a:t>
            </a:r>
            <a:r>
              <a:rPr lang="en-US" dirty="0">
                <a:highlight>
                  <a:srgbClr val="00FF00"/>
                </a:highlight>
              </a:rPr>
              <a:t>Annual Visit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Fasting glucose:  105 mg/d</a:t>
            </a:r>
          </a:p>
          <a:p>
            <a:pPr marL="0" indent="0" algn="ctr">
              <a:buNone/>
            </a:pPr>
            <a:r>
              <a:rPr lang="en-US" sz="2800" dirty="0"/>
              <a:t>HbA1c:  6.2%</a:t>
            </a:r>
          </a:p>
          <a:p>
            <a:pPr marL="0" indent="0" algn="ctr">
              <a:buNone/>
            </a:pPr>
            <a:r>
              <a:rPr lang="en-US" sz="2800" dirty="0"/>
              <a:t>2 </a:t>
            </a:r>
            <a:r>
              <a:rPr lang="en-US" sz="2800" dirty="0" err="1"/>
              <a:t>hr</a:t>
            </a:r>
            <a:r>
              <a:rPr lang="en-US" sz="2800" dirty="0"/>
              <a:t> glucose:  210 mg/dl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What do you do?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sz="2400" dirty="0">
                <a:solidFill>
                  <a:srgbClr val="FF0000"/>
                </a:solidFill>
                <a:highlight>
                  <a:srgbClr val="808080"/>
                </a:highlight>
              </a:rPr>
              <a:t>Participant continues, see them in 6 </a:t>
            </a:r>
            <a:r>
              <a:rPr lang="en-US" sz="2400" dirty="0" err="1">
                <a:solidFill>
                  <a:srgbClr val="FF0000"/>
                </a:solidFill>
                <a:highlight>
                  <a:srgbClr val="808080"/>
                </a:highlight>
              </a:rPr>
              <a:t>mos</a:t>
            </a:r>
            <a:endParaRPr lang="en-US" sz="2400" dirty="0">
              <a:solidFill>
                <a:srgbClr val="FF0000"/>
              </a:solidFill>
              <a:highlight>
                <a:srgbClr val="808080"/>
              </a:highlight>
            </a:endParaRPr>
          </a:p>
          <a:p>
            <a:pPr marL="914400" lvl="1" indent="-514350">
              <a:buFont typeface="+mj-lt"/>
              <a:buAutoNum type="alphaLcParenR"/>
            </a:pPr>
            <a:r>
              <a:rPr lang="en-US" sz="2400" dirty="0">
                <a:solidFill>
                  <a:srgbClr val="FF0000"/>
                </a:solidFill>
              </a:rPr>
              <a:t>Participant needs to come back for testing to have all 3 tests repeated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sz="2400" dirty="0">
                <a:solidFill>
                  <a:srgbClr val="FF0000"/>
                </a:solidFill>
                <a:highlight>
                  <a:srgbClr val="808080"/>
                </a:highlight>
              </a:rPr>
              <a:t>Participant needs to come back only for the 2 hour glucose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sz="2400" dirty="0">
                <a:solidFill>
                  <a:srgbClr val="FF0000"/>
                </a:solidFill>
                <a:highlight>
                  <a:srgbClr val="808080"/>
                </a:highlight>
              </a:rPr>
              <a:t>Participant has diabetes, refer to local doctor for Rx, and continue to follow on study medication</a:t>
            </a:r>
            <a:r>
              <a:rPr lang="en-US" sz="2400" dirty="0">
                <a:solidFill>
                  <a:srgbClr val="FF0000"/>
                </a:solidFill>
              </a:rPr>
              <a:t>.  </a:t>
            </a:r>
          </a:p>
          <a:p>
            <a:pPr marL="514350" indent="-514350" algn="ctr">
              <a:buFont typeface="+mj-lt"/>
              <a:buAutoNum type="alphaLcParenR"/>
            </a:pPr>
            <a:endParaRPr lang="en-US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42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Results after Laboratory Testing </a:t>
            </a:r>
            <a:br>
              <a:rPr lang="en-US" dirty="0"/>
            </a:br>
            <a:r>
              <a:rPr lang="en-US" dirty="0"/>
              <a:t>at </a:t>
            </a:r>
            <a:r>
              <a:rPr lang="en-US" dirty="0">
                <a:highlight>
                  <a:srgbClr val="00FF00"/>
                </a:highlight>
              </a:rPr>
              <a:t>Annual Visit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352145"/>
            <a:ext cx="10439724" cy="50194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/>
              <a:t>Fasting glucose:  105 mg/d</a:t>
            </a:r>
          </a:p>
          <a:p>
            <a:pPr marL="0" indent="0" algn="ctr">
              <a:buNone/>
            </a:pPr>
            <a:r>
              <a:rPr lang="en-US" sz="2400" dirty="0"/>
              <a:t>HbA1c:  6.2%</a:t>
            </a:r>
          </a:p>
          <a:p>
            <a:pPr marL="0" indent="0" algn="ctr">
              <a:buNone/>
            </a:pPr>
            <a:r>
              <a:rPr lang="en-US" sz="2400" dirty="0"/>
              <a:t>2 </a:t>
            </a:r>
            <a:r>
              <a:rPr lang="en-US" sz="2400" dirty="0" err="1"/>
              <a:t>hr</a:t>
            </a:r>
            <a:r>
              <a:rPr lang="en-US" sz="2400" dirty="0"/>
              <a:t> glucose:  210 mg/dl</a:t>
            </a:r>
            <a:endParaRPr lang="en-US" sz="2400" dirty="0">
              <a:solidFill>
                <a:srgbClr val="FF0000"/>
              </a:solidFill>
              <a:highlight>
                <a:srgbClr val="808080"/>
              </a:highlight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FF0000"/>
              </a:solidFill>
              <a:highlight>
                <a:srgbClr val="808080"/>
              </a:highlight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</a:rPr>
              <a:t>Results after Repeat testing: </a:t>
            </a:r>
          </a:p>
          <a:p>
            <a:pPr marL="0" indent="0" algn="ctr">
              <a:buNone/>
            </a:pPr>
            <a:r>
              <a:rPr lang="en-US" sz="2400" dirty="0"/>
              <a:t>Fasting glucose:  108 mg/d</a:t>
            </a:r>
          </a:p>
          <a:p>
            <a:pPr marL="0" indent="0" algn="ctr">
              <a:buNone/>
            </a:pPr>
            <a:r>
              <a:rPr lang="en-US" sz="2400" dirty="0"/>
              <a:t>HbA1c:  6.4%</a:t>
            </a:r>
          </a:p>
          <a:p>
            <a:pPr marL="0" indent="0" algn="ctr">
              <a:buNone/>
            </a:pPr>
            <a:r>
              <a:rPr lang="en-US" sz="2400" dirty="0"/>
              <a:t>2 </a:t>
            </a:r>
            <a:r>
              <a:rPr lang="en-US" sz="2400" dirty="0" err="1"/>
              <a:t>hr</a:t>
            </a:r>
            <a:r>
              <a:rPr lang="en-US" sz="2400" dirty="0"/>
              <a:t> glucose:  201 mg/dl</a:t>
            </a:r>
          </a:p>
          <a:p>
            <a:pPr marL="0" indent="0" algn="ctr">
              <a:buNone/>
            </a:pPr>
            <a:endParaRPr lang="en-US" sz="2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</a:rPr>
              <a:t>How do you interpret?</a:t>
            </a:r>
          </a:p>
          <a:p>
            <a:pPr marL="0" indent="0" algn="ctr">
              <a:buNone/>
            </a:pPr>
            <a:endParaRPr lang="en-US" sz="2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23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Laboratory testing</a:t>
            </a:r>
            <a:br>
              <a:rPr lang="en-US" dirty="0"/>
            </a:br>
            <a:r>
              <a:rPr lang="en-US" dirty="0"/>
              <a:t>At</a:t>
            </a:r>
            <a:r>
              <a:rPr lang="en-US" dirty="0">
                <a:highlight>
                  <a:srgbClr val="00FF00"/>
                </a:highlight>
              </a:rPr>
              <a:t> annual </a:t>
            </a:r>
            <a:r>
              <a:rPr lang="en-US" dirty="0"/>
              <a:t>visits (with OGTT)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100711" y="4108891"/>
            <a:ext cx="1990579" cy="304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Diabetes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372099" y="5306099"/>
            <a:ext cx="1371600" cy="304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>
                <a:latin typeface="Gill Sans Light"/>
                <a:cs typeface="Gill Sans Light"/>
              </a:rPr>
              <a:t>No Diabetes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062610" y="5761902"/>
            <a:ext cx="1990578" cy="47702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Continue study pills and follow for incident diabetes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100711" y="4641459"/>
            <a:ext cx="1990579" cy="47931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Continue study pills and follow for other outcomes</a:t>
            </a:r>
          </a:p>
        </p:txBody>
      </p:sp>
      <p:cxnSp>
        <p:nvCxnSpPr>
          <p:cNvPr id="9" name="Straight Arrow Connector 8"/>
          <p:cNvCxnSpPr>
            <a:stCxn id="10" idx="2"/>
            <a:endCxn id="11" idx="0"/>
          </p:cNvCxnSpPr>
          <p:nvPr/>
        </p:nvCxnSpPr>
        <p:spPr>
          <a:xfrm flipH="1">
            <a:off x="4664600" y="1816727"/>
            <a:ext cx="14132" cy="1946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662499" y="1143001"/>
            <a:ext cx="2032467" cy="6737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Only FPG or HbA1c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positive for diabetes 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559808" y="2011363"/>
            <a:ext cx="2209584" cy="6737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Repeat only positive test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(confirmatory FPG or HbA1c)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within 8 weeks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671199" y="2893094"/>
            <a:ext cx="2015067" cy="8466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Repeat test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(FPG or HbA1c) </a:t>
            </a:r>
          </a:p>
          <a:p>
            <a:pPr algn="ctr">
              <a:defRPr/>
            </a:pPr>
            <a:r>
              <a:rPr lang="en-US" sz="1200" dirty="0">
                <a:latin typeface="Gill Sans Light"/>
                <a:cs typeface="Gill Sans Light"/>
              </a:rPr>
              <a:t>positive for diabetes?</a:t>
            </a:r>
          </a:p>
        </p:txBody>
      </p:sp>
      <p:cxnSp>
        <p:nvCxnSpPr>
          <p:cNvPr id="13" name="Elbow Connector 12"/>
          <p:cNvCxnSpPr>
            <a:stCxn id="12" idx="2"/>
            <a:endCxn id="6" idx="1"/>
          </p:cNvCxnSpPr>
          <p:nvPr/>
        </p:nvCxnSpPr>
        <p:spPr>
          <a:xfrm rot="16200000" flipH="1">
            <a:off x="4166047" y="4252446"/>
            <a:ext cx="1718739" cy="693367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12" idx="3"/>
            <a:endCxn id="5" idx="0"/>
          </p:cNvCxnSpPr>
          <p:nvPr/>
        </p:nvCxnSpPr>
        <p:spPr>
          <a:xfrm>
            <a:off x="5686266" y="3316427"/>
            <a:ext cx="409735" cy="792464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4664600" y="2685089"/>
            <a:ext cx="14132" cy="1946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6096001" y="1143001"/>
            <a:ext cx="2393827" cy="4239299"/>
            <a:chOff x="4533901" y="1378341"/>
            <a:chExt cx="2393827" cy="4239299"/>
          </a:xfrm>
        </p:grpSpPr>
        <p:cxnSp>
          <p:nvCxnSpPr>
            <p:cNvPr id="27" name="Straight Arrow Connector 26"/>
            <p:cNvCxnSpPr>
              <a:stCxn id="28" idx="2"/>
              <a:endCxn id="29" idx="0"/>
            </p:cNvCxnSpPr>
            <p:nvPr/>
          </p:nvCxnSpPr>
          <p:spPr>
            <a:xfrm>
              <a:off x="5900148" y="2052067"/>
              <a:ext cx="0" cy="1861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 Box 7"/>
            <p:cNvSpPr txBox="1">
              <a:spLocks noChangeArrowheads="1"/>
            </p:cNvSpPr>
            <p:nvPr/>
          </p:nvSpPr>
          <p:spPr bwMode="auto">
            <a:xfrm>
              <a:off x="4872567" y="1378341"/>
              <a:ext cx="2055161" cy="67372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200" dirty="0">
                  <a:latin typeface="Gill Sans Light"/>
                  <a:cs typeface="Gill Sans Light"/>
                </a:rPr>
                <a:t>Only 2hPG</a:t>
              </a:r>
            </a:p>
            <a:p>
              <a:pPr algn="ctr">
                <a:defRPr/>
              </a:pPr>
              <a:r>
                <a:rPr lang="en-US" sz="1200" dirty="0">
                  <a:latin typeface="Gill Sans Light"/>
                  <a:cs typeface="Gill Sans Light"/>
                </a:rPr>
                <a:t>positive for diabetes</a:t>
              </a:r>
            </a:p>
          </p:txBody>
        </p:sp>
        <p:sp>
          <p:nvSpPr>
            <p:cNvPr id="29" name="Text Box 7"/>
            <p:cNvSpPr txBox="1">
              <a:spLocks noChangeArrowheads="1"/>
            </p:cNvSpPr>
            <p:nvPr/>
          </p:nvSpPr>
          <p:spPr bwMode="auto">
            <a:xfrm>
              <a:off x="4872567" y="2238235"/>
              <a:ext cx="2055161" cy="67372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200" dirty="0">
                  <a:latin typeface="Gill Sans Light"/>
                  <a:cs typeface="Gill Sans Light"/>
                </a:rPr>
                <a:t>Repeat FPG, HbA1c, 2hPG (confirmatory OGTT)</a:t>
              </a:r>
            </a:p>
            <a:p>
              <a:pPr algn="ctr">
                <a:defRPr/>
              </a:pPr>
              <a:r>
                <a:rPr lang="en-US" sz="1200" dirty="0">
                  <a:latin typeface="Gill Sans Light"/>
                  <a:cs typeface="Gill Sans Light"/>
                </a:rPr>
                <a:t>within 8 weeks</a:t>
              </a:r>
            </a:p>
          </p:txBody>
        </p:sp>
        <p:sp>
          <p:nvSpPr>
            <p:cNvPr id="30" name="Text Box 7"/>
            <p:cNvSpPr txBox="1">
              <a:spLocks noChangeArrowheads="1"/>
            </p:cNvSpPr>
            <p:nvPr/>
          </p:nvSpPr>
          <p:spPr bwMode="auto">
            <a:xfrm>
              <a:off x="4872567" y="3124200"/>
              <a:ext cx="2055161" cy="85513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200" dirty="0">
                  <a:latin typeface="Gill Sans Light"/>
                  <a:cs typeface="Gill Sans Light"/>
                </a:rPr>
                <a:t>Repeat 2hPG </a:t>
              </a:r>
            </a:p>
            <a:p>
              <a:pPr algn="ctr">
                <a:defRPr/>
              </a:pPr>
              <a:r>
                <a:rPr lang="en-US" sz="1200" dirty="0">
                  <a:latin typeface="Gill Sans Light"/>
                  <a:cs typeface="Gill Sans Light"/>
                </a:rPr>
                <a:t>or </a:t>
              </a:r>
            </a:p>
            <a:p>
              <a:pPr algn="ctr">
                <a:defRPr/>
              </a:pPr>
              <a:r>
                <a:rPr lang="en-US" sz="1200" dirty="0">
                  <a:latin typeface="Gill Sans Light"/>
                  <a:cs typeface="Gill Sans Light"/>
                </a:rPr>
                <a:t>Repeat FPG </a:t>
              </a:r>
              <a:r>
                <a:rPr lang="en-US" sz="1200" u="sng" dirty="0">
                  <a:latin typeface="Gill Sans Light"/>
                  <a:cs typeface="Gill Sans Light"/>
                </a:rPr>
                <a:t>and</a:t>
              </a:r>
              <a:r>
                <a:rPr lang="en-US" sz="1200" dirty="0">
                  <a:latin typeface="Gill Sans Light"/>
                  <a:cs typeface="Gill Sans Light"/>
                </a:rPr>
                <a:t> HbA1c</a:t>
              </a:r>
            </a:p>
            <a:p>
              <a:pPr algn="ctr">
                <a:defRPr/>
              </a:pPr>
              <a:r>
                <a:rPr lang="en-US" sz="1200" dirty="0">
                  <a:latin typeface="Gill Sans Light"/>
                  <a:cs typeface="Gill Sans Light"/>
                </a:rPr>
                <a:t>positive for diabetes?</a:t>
              </a:r>
            </a:p>
          </p:txBody>
        </p:sp>
        <p:cxnSp>
          <p:nvCxnSpPr>
            <p:cNvPr id="31" name="Straight Arrow Connector 30"/>
            <p:cNvCxnSpPr>
              <a:stCxn id="29" idx="2"/>
              <a:endCxn id="30" idx="0"/>
            </p:cNvCxnSpPr>
            <p:nvPr/>
          </p:nvCxnSpPr>
          <p:spPr>
            <a:xfrm>
              <a:off x="5900148" y="2911961"/>
              <a:ext cx="0" cy="21223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31"/>
            <p:cNvCxnSpPr>
              <a:stCxn id="30" idx="1"/>
              <a:endCxn id="5" idx="0"/>
            </p:cNvCxnSpPr>
            <p:nvPr/>
          </p:nvCxnSpPr>
          <p:spPr>
            <a:xfrm rot="10800000" flipV="1">
              <a:off x="4533901" y="3551766"/>
              <a:ext cx="338666" cy="716265"/>
            </a:xfrm>
            <a:prstGeom prst="bentConnector2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32"/>
            <p:cNvCxnSpPr>
              <a:stCxn id="30" idx="2"/>
              <a:endCxn id="6" idx="3"/>
            </p:cNvCxnSpPr>
            <p:nvPr/>
          </p:nvCxnSpPr>
          <p:spPr>
            <a:xfrm rot="5400000">
              <a:off x="4721721" y="4439213"/>
              <a:ext cx="1638306" cy="718548"/>
            </a:xfrm>
            <a:prstGeom prst="bentConnector2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Straight Arrow Connector 22549"/>
          <p:cNvCxnSpPr>
            <a:cxnSpLocks noChangeShapeType="1"/>
            <a:stCxn id="5" idx="2"/>
            <a:endCxn id="8" idx="0"/>
          </p:cNvCxnSpPr>
          <p:nvPr/>
        </p:nvCxnSpPr>
        <p:spPr bwMode="auto">
          <a:xfrm>
            <a:off x="6096000" y="4413691"/>
            <a:ext cx="0" cy="227768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22549"/>
          <p:cNvCxnSpPr>
            <a:cxnSpLocks noChangeShapeType="1"/>
            <a:endCxn id="7" idx="0"/>
          </p:cNvCxnSpPr>
          <p:nvPr/>
        </p:nvCxnSpPr>
        <p:spPr bwMode="auto">
          <a:xfrm>
            <a:off x="6056989" y="5610131"/>
            <a:ext cx="910" cy="151770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891133" y="3035749"/>
            <a:ext cx="386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Yes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302409" y="3743994"/>
            <a:ext cx="365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447958" y="3757894"/>
            <a:ext cx="365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xmlns="" id="{E6A91268-DDA8-470B-9BB0-927D5C4B9D9C}"/>
              </a:ext>
            </a:extLst>
          </p:cNvPr>
          <p:cNvSpPr/>
          <p:nvPr/>
        </p:nvSpPr>
        <p:spPr bwMode="auto">
          <a:xfrm rot="3607446">
            <a:off x="9177057" y="2015527"/>
            <a:ext cx="498937" cy="1728396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>
              <a:latin typeface="Times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1AC93BEA-8B91-4770-912F-81F7931E9E3E}"/>
              </a:ext>
            </a:extLst>
          </p:cNvPr>
          <p:cNvCxnSpPr>
            <a:cxnSpLocks/>
          </p:cNvCxnSpPr>
          <p:nvPr/>
        </p:nvCxnSpPr>
        <p:spPr bwMode="auto">
          <a:xfrm flipH="1">
            <a:off x="7239000" y="4267200"/>
            <a:ext cx="1905000" cy="0"/>
          </a:xfrm>
          <a:prstGeom prst="straightConnector1">
            <a:avLst/>
          </a:prstGeom>
          <a:solidFill>
            <a:schemeClr val="accent1"/>
          </a:solidFill>
          <a:ln w="1936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069234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Outside</a:t>
            </a:r>
            <a:r>
              <a:rPr lang="en-US" dirty="0"/>
              <a:t> </a:t>
            </a:r>
            <a:r>
              <a:rPr lang="en-US" b="1" dirty="0"/>
              <a:t>of D2d diagnosis of Diabetes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Calibri" panose="020F0502020204030204" pitchFamily="34" charset="0"/>
              </a:rPr>
              <a:t>Outside D2d physician </a:t>
            </a:r>
          </a:p>
          <a:p>
            <a:pPr marL="228600" indent="-228600">
              <a:buFont typeface="Arial" charset="0"/>
              <a:buChar char="•"/>
            </a:pPr>
            <a:r>
              <a:rPr lang="en-US" sz="3200" dirty="0">
                <a:latin typeface="Calibri" panose="020F0502020204030204" pitchFamily="34" charset="0"/>
              </a:rPr>
              <a:t>Makes diagnosis of diabetes </a:t>
            </a:r>
          </a:p>
          <a:p>
            <a:pPr marL="228600" indent="-228600"/>
            <a:r>
              <a:rPr lang="en-US" sz="3200" dirty="0">
                <a:latin typeface="Calibri" panose="020F0502020204030204" pitchFamily="34" charset="0"/>
              </a:rPr>
              <a:t>	and/or</a:t>
            </a:r>
          </a:p>
          <a:p>
            <a:pPr marL="228600" indent="-228600">
              <a:buFont typeface="Arial" charset="0"/>
              <a:buChar char="•"/>
            </a:pPr>
            <a:r>
              <a:rPr lang="en-US" sz="3200" u="sng" dirty="0">
                <a:latin typeface="Calibri" panose="020F0502020204030204" pitchFamily="34" charset="0"/>
              </a:rPr>
              <a:t>Prescribes</a:t>
            </a:r>
            <a:r>
              <a:rPr lang="en-US" sz="3200" b="1" u="sng" dirty="0">
                <a:latin typeface="Calibri" panose="020F0502020204030204" pitchFamily="34" charset="0"/>
              </a:rPr>
              <a:t> </a:t>
            </a:r>
            <a:r>
              <a:rPr lang="en-US" sz="3200" u="sng" dirty="0">
                <a:latin typeface="Calibri" panose="020F0502020204030204" pitchFamily="34" charset="0"/>
              </a:rPr>
              <a:t>diabetes medication for any reason, whether or not the medication is started by participant</a:t>
            </a:r>
          </a:p>
          <a:p>
            <a:pPr marL="228600" indent="-2286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52777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5839</TotalTime>
  <Words>2670</Words>
  <Application>Microsoft Macintosh PowerPoint</Application>
  <PresentationFormat>Widescreen</PresentationFormat>
  <Paragraphs>409</Paragraphs>
  <Slides>30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Calibri</vt:lpstr>
      <vt:lpstr>Calibri Light</vt:lpstr>
      <vt:lpstr>Courier New</vt:lpstr>
      <vt:lpstr>Gill Sans Light</vt:lpstr>
      <vt:lpstr>Gill Sans MT</vt:lpstr>
      <vt:lpstr>Mangal</vt:lpstr>
      <vt:lpstr>ＭＳ Ｐゴシック</vt:lpstr>
      <vt:lpstr>Times</vt:lpstr>
      <vt:lpstr>Wingdings</vt:lpstr>
      <vt:lpstr>Arial</vt:lpstr>
      <vt:lpstr>Retrospect</vt:lpstr>
      <vt:lpstr>Primary Outcome: Incident Diabetes</vt:lpstr>
      <vt:lpstr>Primary Outcomes Events - Refresher</vt:lpstr>
      <vt:lpstr>Laboratory testing Annual visits (with OGTT)</vt:lpstr>
      <vt:lpstr>Laboratory testing  Semi-annual visit</vt:lpstr>
      <vt:lpstr>Results after Laboratory Testing  at Annual Visit</vt:lpstr>
      <vt:lpstr>Results after Laboratory Testing  at Annual Visit</vt:lpstr>
      <vt:lpstr>Results after Laboratory Testing  at Annual Visit</vt:lpstr>
      <vt:lpstr>Laboratory testing At annual visits (with OGTT)</vt:lpstr>
      <vt:lpstr>Outside of D2d diagnosis of Diabetes</vt:lpstr>
      <vt:lpstr>Outside of D2d Diagnosis of Diabetes or Medication Start</vt:lpstr>
      <vt:lpstr>Outside of D2d Diagnosis of Diabetes or Medication Start</vt:lpstr>
      <vt:lpstr>Outside of D2d Diagnosis of Diabetes or Medication Start</vt:lpstr>
      <vt:lpstr>Outside of D2d Diagnosis of Diabetes or Medication Start</vt:lpstr>
      <vt:lpstr>Diabetes Medication Start</vt:lpstr>
      <vt:lpstr>Scenario 1: Participant reports at M27 phone call that Dr. started her on Metformin </vt:lpstr>
      <vt:lpstr>Scenario 1: Participant reports at M27 phone call that Dr. started her on Metformin </vt:lpstr>
      <vt:lpstr>Scenario 1: Participant reports at M27 phone call that Dr. started her on Metformin </vt:lpstr>
      <vt:lpstr>Scenario 1A: Allow diabetes diagnosis in D2d</vt:lpstr>
      <vt:lpstr>Scenario 1A: Allow diabetes diagnosis in D2d</vt:lpstr>
      <vt:lpstr>Scenario 1A: Allow diabetes diagnosis in D2d</vt:lpstr>
      <vt:lpstr>Scenario 1b: Same participant (at month 27 phone call)  Determined to start diabetes medication prior to D2d diagnosis or has taken &gt;31 days of medication</vt:lpstr>
      <vt:lpstr>Scenario 2: Participant comes to the M30 visit Reports taking Metformin for 17 days! </vt:lpstr>
      <vt:lpstr>Clinical Outcomes Committee (COC)</vt:lpstr>
      <vt:lpstr>Adjudication Events</vt:lpstr>
      <vt:lpstr>Incident diabetes, Outcomes needed 508 </vt:lpstr>
      <vt:lpstr>Incident Diabetes </vt:lpstr>
      <vt:lpstr>Incident Diabetes (As of 10/12/2017)</vt:lpstr>
      <vt:lpstr>PowerPoint Presentation</vt:lpstr>
      <vt:lpstr>PowerPoint Presentation</vt:lpstr>
      <vt:lpstr>Detail on Diabetes Diagnosis (as of 10/03/17)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Anastassios Pittas</dc:creator>
  <cp:lastModifiedBy>patricia sheehan</cp:lastModifiedBy>
  <cp:revision>457</cp:revision>
  <cp:lastPrinted>2016-09-22T18:15:39Z</cp:lastPrinted>
  <dcterms:created xsi:type="dcterms:W3CDTF">2016-03-08T12:56:03Z</dcterms:created>
  <dcterms:modified xsi:type="dcterms:W3CDTF">2017-10-23T10:49:59Z</dcterms:modified>
</cp:coreProperties>
</file>