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4"/>
  </p:handoutMasterIdLst>
  <p:sldIdLst>
    <p:sldId id="257" r:id="rId2"/>
    <p:sldId id="258" r:id="rId3"/>
    <p:sldId id="261" r:id="rId4"/>
    <p:sldId id="262" r:id="rId5"/>
    <p:sldId id="260" r:id="rId6"/>
    <p:sldId id="283" r:id="rId7"/>
    <p:sldId id="270" r:id="rId8"/>
    <p:sldId id="286" r:id="rId9"/>
    <p:sldId id="263" r:id="rId10"/>
    <p:sldId id="273" r:id="rId11"/>
    <p:sldId id="274" r:id="rId12"/>
    <p:sldId id="275" r:id="rId13"/>
    <p:sldId id="276" r:id="rId14"/>
    <p:sldId id="277" r:id="rId15"/>
    <p:sldId id="278" r:id="rId16"/>
    <p:sldId id="279" r:id="rId17"/>
    <p:sldId id="281" r:id="rId18"/>
    <p:sldId id="288" r:id="rId19"/>
    <p:sldId id="290" r:id="rId20"/>
    <p:sldId id="264" r:id="rId21"/>
    <p:sldId id="271" r:id="rId22"/>
    <p:sldId id="272"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9" autoAdjust="0"/>
    <p:restoredTop sz="94660"/>
  </p:normalViewPr>
  <p:slideViewPr>
    <p:cSldViewPr snapToGrid="0">
      <p:cViewPr>
        <p:scale>
          <a:sx n="70" d="100"/>
          <a:sy n="70" d="100"/>
        </p:scale>
        <p:origin x="-1148" y="-48"/>
      </p:cViewPr>
      <p:guideLst>
        <p:guide orient="horz" pos="2160"/>
        <p:guide pos="2880"/>
      </p:guideLst>
    </p:cSldViewPr>
  </p:slideViewPr>
  <p:notesTextViewPr>
    <p:cViewPr>
      <p:scale>
        <a:sx n="100" d="100"/>
        <a:sy n="100" d="100"/>
      </p:scale>
      <p:origin x="0" y="0"/>
    </p:cViewPr>
  </p:notesTextViewPr>
  <p:notesViewPr>
    <p:cSldViewPr snapToGrid="0">
      <p:cViewPr varScale="1">
        <p:scale>
          <a:sx n="57" d="100"/>
          <a:sy n="57" d="100"/>
        </p:scale>
        <p:origin x="-25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8CBFA5-331A-4FE1-ADB7-CE5F88DD120C}" type="doc">
      <dgm:prSet loTypeId="urn:microsoft.com/office/officeart/2005/8/layout/hProcess11" loCatId="process" qsTypeId="urn:microsoft.com/office/officeart/2005/8/quickstyle/simple1" qsCatId="simple" csTypeId="urn:microsoft.com/office/officeart/2005/8/colors/accent1_2" csCatId="accent1" phldr="1"/>
      <dgm:spPr/>
    </dgm:pt>
    <dgm:pt modelId="{E833325F-46E1-44E9-A766-BA5F29EE940E}">
      <dgm:prSet phldrT="[Text]" custT="1"/>
      <dgm:spPr/>
      <dgm:t>
        <a:bodyPr anchor="b"/>
        <a:lstStyle/>
        <a:p>
          <a:r>
            <a:rPr lang="en-US" sz="1200" dirty="0" smtClean="0"/>
            <a:t>Last patient contact</a:t>
          </a:r>
        </a:p>
        <a:p>
          <a:endParaRPr lang="en-US" sz="1600" dirty="0"/>
        </a:p>
      </dgm:t>
    </dgm:pt>
    <dgm:pt modelId="{34C26964-12E9-4FA3-9846-AA97FDC40A89}" type="parTrans" cxnId="{2C21BCA7-EB4C-49D6-952B-B718CDFB42F5}">
      <dgm:prSet/>
      <dgm:spPr/>
      <dgm:t>
        <a:bodyPr/>
        <a:lstStyle/>
        <a:p>
          <a:endParaRPr lang="en-US"/>
        </a:p>
      </dgm:t>
    </dgm:pt>
    <dgm:pt modelId="{0890A994-244D-4148-98EA-2B1F716B0103}" type="sibTrans" cxnId="{2C21BCA7-EB4C-49D6-952B-B718CDFB42F5}">
      <dgm:prSet/>
      <dgm:spPr/>
      <dgm:t>
        <a:bodyPr/>
        <a:lstStyle/>
        <a:p>
          <a:endParaRPr lang="en-US"/>
        </a:p>
      </dgm:t>
    </dgm:pt>
    <dgm:pt modelId="{5368F991-88D4-428A-A233-F7E873B24565}">
      <dgm:prSet phldrT="[Text]" custT="1"/>
      <dgm:spPr/>
      <dgm:t>
        <a:bodyPr anchor="b"/>
        <a:lstStyle/>
        <a:p>
          <a:r>
            <a:rPr lang="en-US" sz="1200" dirty="0" smtClean="0"/>
            <a:t>End of study</a:t>
          </a:r>
          <a:endParaRPr lang="en-US" sz="1200" dirty="0"/>
        </a:p>
      </dgm:t>
    </dgm:pt>
    <dgm:pt modelId="{5E21E929-61F3-471D-87F3-C124181AD036}" type="parTrans" cxnId="{E012AED2-1876-4C48-AB87-B22B41FA21D2}">
      <dgm:prSet/>
      <dgm:spPr/>
      <dgm:t>
        <a:bodyPr/>
        <a:lstStyle/>
        <a:p>
          <a:endParaRPr lang="en-US"/>
        </a:p>
      </dgm:t>
    </dgm:pt>
    <dgm:pt modelId="{98E31891-1A71-4397-AAA7-AA4C2872CC46}" type="sibTrans" cxnId="{E012AED2-1876-4C48-AB87-B22B41FA21D2}">
      <dgm:prSet/>
      <dgm:spPr/>
      <dgm:t>
        <a:bodyPr/>
        <a:lstStyle/>
        <a:p>
          <a:endParaRPr lang="en-US"/>
        </a:p>
      </dgm:t>
    </dgm:pt>
    <dgm:pt modelId="{C9A3FD28-FA57-45AB-AAF4-0B8B4E7DEA40}">
      <dgm:prSet phldrT="[Text]" custT="1"/>
      <dgm:spPr/>
      <dgm:t>
        <a:bodyPr anchor="t"/>
        <a:lstStyle/>
        <a:p>
          <a:r>
            <a:rPr lang="en-US" sz="1200" dirty="0" smtClean="0"/>
            <a:t>Database locked for analysis</a:t>
          </a:r>
          <a:endParaRPr lang="en-US" sz="1200" dirty="0"/>
        </a:p>
      </dgm:t>
    </dgm:pt>
    <dgm:pt modelId="{3244F22B-B0F1-429F-B3BD-E10B4C9A01C4}" type="parTrans" cxnId="{80320E4F-6BA6-48C4-A785-22024687C90A}">
      <dgm:prSet/>
      <dgm:spPr/>
      <dgm:t>
        <a:bodyPr/>
        <a:lstStyle/>
        <a:p>
          <a:endParaRPr lang="en-US"/>
        </a:p>
      </dgm:t>
    </dgm:pt>
    <dgm:pt modelId="{0B280710-FFE0-47DA-A2F0-9BEAC19AB856}" type="sibTrans" cxnId="{80320E4F-6BA6-48C4-A785-22024687C90A}">
      <dgm:prSet/>
      <dgm:spPr/>
      <dgm:t>
        <a:bodyPr/>
        <a:lstStyle/>
        <a:p>
          <a:endParaRPr lang="en-US"/>
        </a:p>
      </dgm:t>
    </dgm:pt>
    <dgm:pt modelId="{22FC5A35-6E41-4E44-BDF5-974A774302BC}">
      <dgm:prSet phldrT="[Text]" custT="1"/>
      <dgm:spPr/>
      <dgm:t>
        <a:bodyPr anchor="t"/>
        <a:lstStyle/>
        <a:p>
          <a:r>
            <a:rPr lang="en-US" sz="1200" dirty="0" smtClean="0"/>
            <a:t>Recruitment complete</a:t>
          </a:r>
          <a:endParaRPr lang="en-US" sz="1200" dirty="0"/>
        </a:p>
      </dgm:t>
    </dgm:pt>
    <dgm:pt modelId="{C9DF67AF-1241-4FD2-B332-8CAAAADB605D}" type="sibTrans" cxnId="{D9C3F88D-28DA-4B8F-BC64-E9B3749E0471}">
      <dgm:prSet/>
      <dgm:spPr/>
      <dgm:t>
        <a:bodyPr/>
        <a:lstStyle/>
        <a:p>
          <a:endParaRPr lang="en-US"/>
        </a:p>
      </dgm:t>
    </dgm:pt>
    <dgm:pt modelId="{C8FC52CF-5503-468F-B13A-0705B1CD135A}" type="parTrans" cxnId="{D9C3F88D-28DA-4B8F-BC64-E9B3749E0471}">
      <dgm:prSet/>
      <dgm:spPr/>
      <dgm:t>
        <a:bodyPr/>
        <a:lstStyle/>
        <a:p>
          <a:endParaRPr lang="en-US"/>
        </a:p>
      </dgm:t>
    </dgm:pt>
    <dgm:pt modelId="{D7845460-7DED-4A61-BEA2-3C3F66E31637}" type="pres">
      <dgm:prSet presAssocID="{BF8CBFA5-331A-4FE1-ADB7-CE5F88DD120C}" presName="Name0" presStyleCnt="0">
        <dgm:presLayoutVars>
          <dgm:dir/>
          <dgm:resizeHandles val="exact"/>
        </dgm:presLayoutVars>
      </dgm:prSet>
      <dgm:spPr/>
    </dgm:pt>
    <dgm:pt modelId="{14838376-F713-4B94-9D6C-6E5301B0136D}" type="pres">
      <dgm:prSet presAssocID="{BF8CBFA5-331A-4FE1-ADB7-CE5F88DD120C}" presName="arrow" presStyleLbl="bgShp" presStyleIdx="0" presStyleCnt="1" custScaleX="70050" custLinFactNeighborX="-12525"/>
      <dgm:spPr>
        <a:solidFill>
          <a:srgbClr val="FFFF00"/>
        </a:solidFill>
      </dgm:spPr>
    </dgm:pt>
    <dgm:pt modelId="{58167DAB-2277-4F30-96C6-3627B8F54EB2}" type="pres">
      <dgm:prSet presAssocID="{BF8CBFA5-331A-4FE1-ADB7-CE5F88DD120C}" presName="points" presStyleCnt="0"/>
      <dgm:spPr/>
    </dgm:pt>
    <dgm:pt modelId="{AC1DC717-1995-4A78-8080-148C7DB2721E}" type="pres">
      <dgm:prSet presAssocID="{22FC5A35-6E41-4E44-BDF5-974A774302BC}" presName="compositeA" presStyleCnt="0"/>
      <dgm:spPr/>
    </dgm:pt>
    <dgm:pt modelId="{E63D9049-10ED-4A1B-9928-61D289CB9DDF}" type="pres">
      <dgm:prSet presAssocID="{22FC5A35-6E41-4E44-BDF5-974A774302BC}" presName="textA" presStyleLbl="revTx" presStyleIdx="0" presStyleCnt="4" custLinFactY="31250" custLinFactNeighborX="-208" custLinFactNeighborY="100000">
        <dgm:presLayoutVars>
          <dgm:bulletEnabled val="1"/>
        </dgm:presLayoutVars>
      </dgm:prSet>
      <dgm:spPr/>
      <dgm:t>
        <a:bodyPr/>
        <a:lstStyle/>
        <a:p>
          <a:endParaRPr lang="en-US"/>
        </a:p>
      </dgm:t>
    </dgm:pt>
    <dgm:pt modelId="{1339EC02-593A-476B-9BA4-EAC7D490846F}" type="pres">
      <dgm:prSet presAssocID="{22FC5A35-6E41-4E44-BDF5-974A774302BC}" presName="circleA" presStyleLbl="node1" presStyleIdx="0" presStyleCnt="4"/>
      <dgm:spPr>
        <a:prstGeom prst="downArrow">
          <a:avLst/>
        </a:prstGeom>
      </dgm:spPr>
    </dgm:pt>
    <dgm:pt modelId="{FF02338C-6EBE-461B-BF9B-C5D2531DF6A7}" type="pres">
      <dgm:prSet presAssocID="{22FC5A35-6E41-4E44-BDF5-974A774302BC}" presName="spaceA" presStyleCnt="0"/>
      <dgm:spPr/>
    </dgm:pt>
    <dgm:pt modelId="{F316168D-CF27-4911-A143-EEC204F2337E}" type="pres">
      <dgm:prSet presAssocID="{C9DF67AF-1241-4FD2-B332-8CAAAADB605D}" presName="space" presStyleCnt="0"/>
      <dgm:spPr/>
    </dgm:pt>
    <dgm:pt modelId="{F5255CF2-D52C-4103-95A7-A3C9168A3373}" type="pres">
      <dgm:prSet presAssocID="{E833325F-46E1-44E9-A766-BA5F29EE940E}" presName="compositeB" presStyleCnt="0"/>
      <dgm:spPr/>
    </dgm:pt>
    <dgm:pt modelId="{3B4C466A-1D8C-4145-A9D3-64A7E3584E98}" type="pres">
      <dgm:prSet presAssocID="{E833325F-46E1-44E9-A766-BA5F29EE940E}" presName="textB" presStyleLbl="revTx" presStyleIdx="1" presStyleCnt="4" custScaleX="65381" custScaleY="68749" custLinFactNeighborX="-49426" custLinFactNeighborY="-50000">
        <dgm:presLayoutVars>
          <dgm:bulletEnabled val="1"/>
        </dgm:presLayoutVars>
      </dgm:prSet>
      <dgm:spPr/>
      <dgm:t>
        <a:bodyPr/>
        <a:lstStyle/>
        <a:p>
          <a:endParaRPr lang="en-US"/>
        </a:p>
      </dgm:t>
    </dgm:pt>
    <dgm:pt modelId="{0C0EDA37-8DF7-4370-BFA7-349CC3ED41D1}" type="pres">
      <dgm:prSet presAssocID="{E833325F-46E1-44E9-A766-BA5F29EE940E}" presName="circleB" presStyleLbl="node1" presStyleIdx="1" presStyleCnt="4" custLinFactX="-60638" custLinFactNeighborX="-100000" custLinFactNeighborY="-25001"/>
      <dgm:spPr>
        <a:prstGeom prst="downArrow">
          <a:avLst/>
        </a:prstGeom>
      </dgm:spPr>
    </dgm:pt>
    <dgm:pt modelId="{EF19C4C5-7A9A-4951-A579-1C849A8B9865}" type="pres">
      <dgm:prSet presAssocID="{E833325F-46E1-44E9-A766-BA5F29EE940E}" presName="spaceB" presStyleCnt="0"/>
      <dgm:spPr/>
    </dgm:pt>
    <dgm:pt modelId="{9B7667E9-6310-427A-AE28-3E540FAC9493}" type="pres">
      <dgm:prSet presAssocID="{0890A994-244D-4148-98EA-2B1F716B0103}" presName="space" presStyleCnt="0"/>
      <dgm:spPr/>
    </dgm:pt>
    <dgm:pt modelId="{43C583E2-13EB-4DE9-945D-1E2C97811EC0}" type="pres">
      <dgm:prSet presAssocID="{C9A3FD28-FA57-45AB-AAF4-0B8B4E7DEA40}" presName="compositeA" presStyleCnt="0"/>
      <dgm:spPr/>
    </dgm:pt>
    <dgm:pt modelId="{1098BC99-7717-42C5-8BB0-67407552B5D7}" type="pres">
      <dgm:prSet presAssocID="{C9A3FD28-FA57-45AB-AAF4-0B8B4E7DEA40}" presName="textA" presStyleLbl="revTx" presStyleIdx="2" presStyleCnt="4" custScaleX="73091" custLinFactX="-6354" custLinFactY="31250" custLinFactNeighborX="-100000" custLinFactNeighborY="100000">
        <dgm:presLayoutVars>
          <dgm:bulletEnabled val="1"/>
        </dgm:presLayoutVars>
      </dgm:prSet>
      <dgm:spPr/>
      <dgm:t>
        <a:bodyPr/>
        <a:lstStyle/>
        <a:p>
          <a:endParaRPr lang="en-US"/>
        </a:p>
      </dgm:t>
    </dgm:pt>
    <dgm:pt modelId="{70389573-AFE2-43C1-8974-44E83E332B2C}" type="pres">
      <dgm:prSet presAssocID="{C9A3FD28-FA57-45AB-AAF4-0B8B4E7DEA40}" presName="circleA" presStyleLbl="node1" presStyleIdx="2" presStyleCnt="4" custLinFactX="-183112" custLinFactNeighborX="-200000"/>
      <dgm:spPr>
        <a:prstGeom prst="downArrow">
          <a:avLst/>
        </a:prstGeom>
      </dgm:spPr>
    </dgm:pt>
    <dgm:pt modelId="{E09DD294-4DAD-4582-AA7C-1CEF62BA80D2}" type="pres">
      <dgm:prSet presAssocID="{C9A3FD28-FA57-45AB-AAF4-0B8B4E7DEA40}" presName="spaceA" presStyleCnt="0"/>
      <dgm:spPr/>
    </dgm:pt>
    <dgm:pt modelId="{70899D6B-1CA3-4AC9-B093-3B80B1335DE9}" type="pres">
      <dgm:prSet presAssocID="{0B280710-FFE0-47DA-A2F0-9BEAC19AB856}" presName="space" presStyleCnt="0"/>
      <dgm:spPr/>
    </dgm:pt>
    <dgm:pt modelId="{BA709018-3B7A-40B8-A08C-C82243808392}" type="pres">
      <dgm:prSet presAssocID="{5368F991-88D4-428A-A233-F7E873B24565}" presName="compositeB" presStyleCnt="0"/>
      <dgm:spPr/>
    </dgm:pt>
    <dgm:pt modelId="{3485851A-4E34-4AD0-9049-3A57D5655F2E}" type="pres">
      <dgm:prSet presAssocID="{5368F991-88D4-428A-A233-F7E873B24565}" presName="textB" presStyleLbl="revTx" presStyleIdx="3" presStyleCnt="4" custScaleY="56250" custLinFactNeighborX="-63258" custLinFactNeighborY="-84375">
        <dgm:presLayoutVars>
          <dgm:bulletEnabled val="1"/>
        </dgm:presLayoutVars>
      </dgm:prSet>
      <dgm:spPr/>
      <dgm:t>
        <a:bodyPr/>
        <a:lstStyle/>
        <a:p>
          <a:endParaRPr lang="en-US"/>
        </a:p>
      </dgm:t>
    </dgm:pt>
    <dgm:pt modelId="{F2901927-7C39-4FCF-ADE9-B73454702FEE}" type="pres">
      <dgm:prSet presAssocID="{5368F991-88D4-428A-A233-F7E873B24565}" presName="circleB" presStyleLbl="node1" presStyleIdx="3" presStyleCnt="4" custLinFactX="-100000" custLinFactNeighborX="-174336" custLinFactNeighborY="-43750"/>
      <dgm:spPr>
        <a:prstGeom prst="downArrow">
          <a:avLst/>
        </a:prstGeom>
      </dgm:spPr>
    </dgm:pt>
    <dgm:pt modelId="{5DE438D9-FD26-496E-A10D-FEB74A0B8064}" type="pres">
      <dgm:prSet presAssocID="{5368F991-88D4-428A-A233-F7E873B24565}" presName="spaceB" presStyleCnt="0"/>
      <dgm:spPr/>
    </dgm:pt>
  </dgm:ptLst>
  <dgm:cxnLst>
    <dgm:cxn modelId="{2C21BCA7-EB4C-49D6-952B-B718CDFB42F5}" srcId="{BF8CBFA5-331A-4FE1-ADB7-CE5F88DD120C}" destId="{E833325F-46E1-44E9-A766-BA5F29EE940E}" srcOrd="1" destOrd="0" parTransId="{34C26964-12E9-4FA3-9846-AA97FDC40A89}" sibTransId="{0890A994-244D-4148-98EA-2B1F716B0103}"/>
    <dgm:cxn modelId="{80320E4F-6BA6-48C4-A785-22024687C90A}" srcId="{BF8CBFA5-331A-4FE1-ADB7-CE5F88DD120C}" destId="{C9A3FD28-FA57-45AB-AAF4-0B8B4E7DEA40}" srcOrd="2" destOrd="0" parTransId="{3244F22B-B0F1-429F-B3BD-E10B4C9A01C4}" sibTransId="{0B280710-FFE0-47DA-A2F0-9BEAC19AB856}"/>
    <dgm:cxn modelId="{2F86C5C2-475F-411D-8726-D4B0E285301E}" type="presOf" srcId="{22FC5A35-6E41-4E44-BDF5-974A774302BC}" destId="{E63D9049-10ED-4A1B-9928-61D289CB9DDF}" srcOrd="0" destOrd="0" presId="urn:microsoft.com/office/officeart/2005/8/layout/hProcess11"/>
    <dgm:cxn modelId="{76CA57BC-42B9-4729-B3F1-FF279F3877E2}" type="presOf" srcId="{5368F991-88D4-428A-A233-F7E873B24565}" destId="{3485851A-4E34-4AD0-9049-3A57D5655F2E}" srcOrd="0" destOrd="0" presId="urn:microsoft.com/office/officeart/2005/8/layout/hProcess11"/>
    <dgm:cxn modelId="{D9C3F88D-28DA-4B8F-BC64-E9B3749E0471}" srcId="{BF8CBFA5-331A-4FE1-ADB7-CE5F88DD120C}" destId="{22FC5A35-6E41-4E44-BDF5-974A774302BC}" srcOrd="0" destOrd="0" parTransId="{C8FC52CF-5503-468F-B13A-0705B1CD135A}" sibTransId="{C9DF67AF-1241-4FD2-B332-8CAAAADB605D}"/>
    <dgm:cxn modelId="{A7BDC054-1A8B-41BC-AE4C-E16ED5F247FD}" type="presOf" srcId="{BF8CBFA5-331A-4FE1-ADB7-CE5F88DD120C}" destId="{D7845460-7DED-4A61-BEA2-3C3F66E31637}" srcOrd="0" destOrd="0" presId="urn:microsoft.com/office/officeart/2005/8/layout/hProcess11"/>
    <dgm:cxn modelId="{4DFE1E4E-3DE2-4809-B41C-CEBF196A5AE0}" type="presOf" srcId="{E833325F-46E1-44E9-A766-BA5F29EE940E}" destId="{3B4C466A-1D8C-4145-A9D3-64A7E3584E98}" srcOrd="0" destOrd="0" presId="urn:microsoft.com/office/officeart/2005/8/layout/hProcess11"/>
    <dgm:cxn modelId="{E012AED2-1876-4C48-AB87-B22B41FA21D2}" srcId="{BF8CBFA5-331A-4FE1-ADB7-CE5F88DD120C}" destId="{5368F991-88D4-428A-A233-F7E873B24565}" srcOrd="3" destOrd="0" parTransId="{5E21E929-61F3-471D-87F3-C124181AD036}" sibTransId="{98E31891-1A71-4397-AAA7-AA4C2872CC46}"/>
    <dgm:cxn modelId="{348A457E-5295-4A21-BF37-1537EACA0743}" type="presOf" srcId="{C9A3FD28-FA57-45AB-AAF4-0B8B4E7DEA40}" destId="{1098BC99-7717-42C5-8BB0-67407552B5D7}" srcOrd="0" destOrd="0" presId="urn:microsoft.com/office/officeart/2005/8/layout/hProcess11"/>
    <dgm:cxn modelId="{5F1DFC1E-77F9-4158-ADA3-7E09DE9C439F}" type="presParOf" srcId="{D7845460-7DED-4A61-BEA2-3C3F66E31637}" destId="{14838376-F713-4B94-9D6C-6E5301B0136D}" srcOrd="0" destOrd="0" presId="urn:microsoft.com/office/officeart/2005/8/layout/hProcess11"/>
    <dgm:cxn modelId="{4F6A1FEE-6CAE-41A8-8630-695EA41AE46A}" type="presParOf" srcId="{D7845460-7DED-4A61-BEA2-3C3F66E31637}" destId="{58167DAB-2277-4F30-96C6-3627B8F54EB2}" srcOrd="1" destOrd="0" presId="urn:microsoft.com/office/officeart/2005/8/layout/hProcess11"/>
    <dgm:cxn modelId="{6F58E110-FA4C-4D9C-B033-8EB3F35877C3}" type="presParOf" srcId="{58167DAB-2277-4F30-96C6-3627B8F54EB2}" destId="{AC1DC717-1995-4A78-8080-148C7DB2721E}" srcOrd="0" destOrd="0" presId="urn:microsoft.com/office/officeart/2005/8/layout/hProcess11"/>
    <dgm:cxn modelId="{AD3E8CFB-C9AF-41B2-B32B-CB77B7B297E7}" type="presParOf" srcId="{AC1DC717-1995-4A78-8080-148C7DB2721E}" destId="{E63D9049-10ED-4A1B-9928-61D289CB9DDF}" srcOrd="0" destOrd="0" presId="urn:microsoft.com/office/officeart/2005/8/layout/hProcess11"/>
    <dgm:cxn modelId="{B6680F30-CEBF-42E4-9BB0-F5EDEE030F93}" type="presParOf" srcId="{AC1DC717-1995-4A78-8080-148C7DB2721E}" destId="{1339EC02-593A-476B-9BA4-EAC7D490846F}" srcOrd="1" destOrd="0" presId="urn:microsoft.com/office/officeart/2005/8/layout/hProcess11"/>
    <dgm:cxn modelId="{F125AC75-6958-4331-8901-B188575E440D}" type="presParOf" srcId="{AC1DC717-1995-4A78-8080-148C7DB2721E}" destId="{FF02338C-6EBE-461B-BF9B-C5D2531DF6A7}" srcOrd="2" destOrd="0" presId="urn:microsoft.com/office/officeart/2005/8/layout/hProcess11"/>
    <dgm:cxn modelId="{3E270B63-6AB0-4FB5-9D7A-E9B91650357E}" type="presParOf" srcId="{58167DAB-2277-4F30-96C6-3627B8F54EB2}" destId="{F316168D-CF27-4911-A143-EEC204F2337E}" srcOrd="1" destOrd="0" presId="urn:microsoft.com/office/officeart/2005/8/layout/hProcess11"/>
    <dgm:cxn modelId="{6B93590A-ECC5-46F8-A6BD-F8F8726DC7EF}" type="presParOf" srcId="{58167DAB-2277-4F30-96C6-3627B8F54EB2}" destId="{F5255CF2-D52C-4103-95A7-A3C9168A3373}" srcOrd="2" destOrd="0" presId="urn:microsoft.com/office/officeart/2005/8/layout/hProcess11"/>
    <dgm:cxn modelId="{03C54868-34AA-4911-BE81-6D4712134B99}" type="presParOf" srcId="{F5255CF2-D52C-4103-95A7-A3C9168A3373}" destId="{3B4C466A-1D8C-4145-A9D3-64A7E3584E98}" srcOrd="0" destOrd="0" presId="urn:microsoft.com/office/officeart/2005/8/layout/hProcess11"/>
    <dgm:cxn modelId="{6C9A73A3-DA08-417A-A7AF-5DE994BD6758}" type="presParOf" srcId="{F5255CF2-D52C-4103-95A7-A3C9168A3373}" destId="{0C0EDA37-8DF7-4370-BFA7-349CC3ED41D1}" srcOrd="1" destOrd="0" presId="urn:microsoft.com/office/officeart/2005/8/layout/hProcess11"/>
    <dgm:cxn modelId="{212C88BF-E56F-4BB0-A19F-602276EEB39E}" type="presParOf" srcId="{F5255CF2-D52C-4103-95A7-A3C9168A3373}" destId="{EF19C4C5-7A9A-4951-A579-1C849A8B9865}" srcOrd="2" destOrd="0" presId="urn:microsoft.com/office/officeart/2005/8/layout/hProcess11"/>
    <dgm:cxn modelId="{D83DA8AF-976A-4887-A920-C487169AD23B}" type="presParOf" srcId="{58167DAB-2277-4F30-96C6-3627B8F54EB2}" destId="{9B7667E9-6310-427A-AE28-3E540FAC9493}" srcOrd="3" destOrd="0" presId="urn:microsoft.com/office/officeart/2005/8/layout/hProcess11"/>
    <dgm:cxn modelId="{68B0B972-1229-461F-8B83-1DF5DA655207}" type="presParOf" srcId="{58167DAB-2277-4F30-96C6-3627B8F54EB2}" destId="{43C583E2-13EB-4DE9-945D-1E2C97811EC0}" srcOrd="4" destOrd="0" presId="urn:microsoft.com/office/officeart/2005/8/layout/hProcess11"/>
    <dgm:cxn modelId="{D00CF6FF-0242-4536-A1AB-6D429ABC1C22}" type="presParOf" srcId="{43C583E2-13EB-4DE9-945D-1E2C97811EC0}" destId="{1098BC99-7717-42C5-8BB0-67407552B5D7}" srcOrd="0" destOrd="0" presId="urn:microsoft.com/office/officeart/2005/8/layout/hProcess11"/>
    <dgm:cxn modelId="{1CDD5D52-720E-4FC3-8659-0613ADE614B1}" type="presParOf" srcId="{43C583E2-13EB-4DE9-945D-1E2C97811EC0}" destId="{70389573-AFE2-43C1-8974-44E83E332B2C}" srcOrd="1" destOrd="0" presId="urn:microsoft.com/office/officeart/2005/8/layout/hProcess11"/>
    <dgm:cxn modelId="{31671E46-3025-45EA-950B-19B3CA7D678D}" type="presParOf" srcId="{43C583E2-13EB-4DE9-945D-1E2C97811EC0}" destId="{E09DD294-4DAD-4582-AA7C-1CEF62BA80D2}" srcOrd="2" destOrd="0" presId="urn:microsoft.com/office/officeart/2005/8/layout/hProcess11"/>
    <dgm:cxn modelId="{69A2BC09-80C7-4711-942D-B92B2F5ECF04}" type="presParOf" srcId="{58167DAB-2277-4F30-96C6-3627B8F54EB2}" destId="{70899D6B-1CA3-4AC9-B093-3B80B1335DE9}" srcOrd="5" destOrd="0" presId="urn:microsoft.com/office/officeart/2005/8/layout/hProcess11"/>
    <dgm:cxn modelId="{0CFADB37-E116-4EEA-A172-22A78A74738B}" type="presParOf" srcId="{58167DAB-2277-4F30-96C6-3627B8F54EB2}" destId="{BA709018-3B7A-40B8-A08C-C82243808392}" srcOrd="6" destOrd="0" presId="urn:microsoft.com/office/officeart/2005/8/layout/hProcess11"/>
    <dgm:cxn modelId="{15D4EACD-1053-443B-8CB8-04B2B504135B}" type="presParOf" srcId="{BA709018-3B7A-40B8-A08C-C82243808392}" destId="{3485851A-4E34-4AD0-9049-3A57D5655F2E}" srcOrd="0" destOrd="0" presId="urn:microsoft.com/office/officeart/2005/8/layout/hProcess11"/>
    <dgm:cxn modelId="{E3822651-4A1C-48C6-AFA8-2D152CD85FE8}" type="presParOf" srcId="{BA709018-3B7A-40B8-A08C-C82243808392}" destId="{F2901927-7C39-4FCF-ADE9-B73454702FEE}" srcOrd="1" destOrd="0" presId="urn:microsoft.com/office/officeart/2005/8/layout/hProcess11"/>
    <dgm:cxn modelId="{F5A03929-466D-4A81-A221-B873DB35349F}" type="presParOf" srcId="{BA709018-3B7A-40B8-A08C-C82243808392}" destId="{5DE438D9-FD26-496E-A10D-FEB74A0B806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F1C43E-BDF6-46C4-99A4-AA4B6A3FF89A}"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ED4F98CA-83D1-41DA-AEF6-6AB10A56FAD0}">
      <dgm:prSet phldrT="[Text]"/>
      <dgm:spPr/>
      <dgm:t>
        <a:bodyPr/>
        <a:lstStyle/>
        <a:p>
          <a:r>
            <a:rPr lang="en-US" dirty="0" smtClean="0"/>
            <a:t>Year 1</a:t>
          </a:r>
          <a:endParaRPr lang="en-US" dirty="0"/>
        </a:p>
      </dgm:t>
    </dgm:pt>
    <dgm:pt modelId="{B191F671-A958-4310-9166-3427B534F5B2}" type="parTrans" cxnId="{321A5789-E9F7-4771-A0E5-E767B7EA3880}">
      <dgm:prSet/>
      <dgm:spPr/>
      <dgm:t>
        <a:bodyPr/>
        <a:lstStyle/>
        <a:p>
          <a:endParaRPr lang="en-US"/>
        </a:p>
      </dgm:t>
    </dgm:pt>
    <dgm:pt modelId="{B375EEDE-ABE3-4AE4-8D88-AF7C09804837}" type="sibTrans" cxnId="{321A5789-E9F7-4771-A0E5-E767B7EA3880}">
      <dgm:prSet/>
      <dgm:spPr/>
      <dgm:t>
        <a:bodyPr/>
        <a:lstStyle/>
        <a:p>
          <a:endParaRPr lang="en-US"/>
        </a:p>
      </dgm:t>
    </dgm:pt>
    <dgm:pt modelId="{848ADBF6-97F8-4726-BC36-826A78223CFC}">
      <dgm:prSet phldrT="[Text]"/>
      <dgm:spPr/>
      <dgm:t>
        <a:bodyPr/>
        <a:lstStyle/>
        <a:p>
          <a:r>
            <a:rPr lang="en-US" dirty="0" smtClean="0"/>
            <a:t>Year 2</a:t>
          </a:r>
          <a:endParaRPr lang="en-US" dirty="0"/>
        </a:p>
      </dgm:t>
    </dgm:pt>
    <dgm:pt modelId="{F9A0CF16-ADB9-4BB4-B8D9-1E2DAA4C315D}" type="parTrans" cxnId="{1E0D391B-0847-4B50-8D7A-0F11B8439438}">
      <dgm:prSet/>
      <dgm:spPr/>
      <dgm:t>
        <a:bodyPr/>
        <a:lstStyle/>
        <a:p>
          <a:endParaRPr lang="en-US"/>
        </a:p>
      </dgm:t>
    </dgm:pt>
    <dgm:pt modelId="{68120497-4368-4EAE-9126-5877F2896A5F}" type="sibTrans" cxnId="{1E0D391B-0847-4B50-8D7A-0F11B8439438}">
      <dgm:prSet/>
      <dgm:spPr/>
      <dgm:t>
        <a:bodyPr/>
        <a:lstStyle/>
        <a:p>
          <a:endParaRPr lang="en-US"/>
        </a:p>
      </dgm:t>
    </dgm:pt>
    <dgm:pt modelId="{011542B4-1CC3-4602-A5C4-A31653E3103E}">
      <dgm:prSet phldrT="[Text]"/>
      <dgm:spPr/>
      <dgm:t>
        <a:bodyPr/>
        <a:lstStyle/>
        <a:p>
          <a:r>
            <a:rPr lang="en-US" dirty="0" smtClean="0"/>
            <a:t>Year 3</a:t>
          </a:r>
          <a:endParaRPr lang="en-US" dirty="0"/>
        </a:p>
      </dgm:t>
    </dgm:pt>
    <dgm:pt modelId="{B48EDA87-B101-4D95-B9AF-7C5F545FAE91}" type="parTrans" cxnId="{D0D1C5B0-F9BF-42B7-874C-3F9AC33F8BD7}">
      <dgm:prSet/>
      <dgm:spPr/>
      <dgm:t>
        <a:bodyPr/>
        <a:lstStyle/>
        <a:p>
          <a:endParaRPr lang="en-US"/>
        </a:p>
      </dgm:t>
    </dgm:pt>
    <dgm:pt modelId="{FD6D9744-1522-4FAD-A3B7-2FC99070AFE0}" type="sibTrans" cxnId="{D0D1C5B0-F9BF-42B7-874C-3F9AC33F8BD7}">
      <dgm:prSet/>
      <dgm:spPr/>
      <dgm:t>
        <a:bodyPr/>
        <a:lstStyle/>
        <a:p>
          <a:endParaRPr lang="en-US"/>
        </a:p>
      </dgm:t>
    </dgm:pt>
    <dgm:pt modelId="{D2503B6D-5806-4CE9-BA4B-680970C87A88}">
      <dgm:prSet phldrT="[Text]"/>
      <dgm:spPr/>
      <dgm:t>
        <a:bodyPr/>
        <a:lstStyle/>
        <a:p>
          <a:r>
            <a:rPr lang="en-US" dirty="0" smtClean="0"/>
            <a:t>Year 4</a:t>
          </a:r>
          <a:endParaRPr lang="en-US" dirty="0"/>
        </a:p>
      </dgm:t>
    </dgm:pt>
    <dgm:pt modelId="{F735996B-29A7-4CA4-B4C7-B3DB23F2E16B}" type="parTrans" cxnId="{F50E2CB6-F5B1-425A-9A99-23408FFEE28B}">
      <dgm:prSet/>
      <dgm:spPr/>
      <dgm:t>
        <a:bodyPr/>
        <a:lstStyle/>
        <a:p>
          <a:endParaRPr lang="en-US"/>
        </a:p>
      </dgm:t>
    </dgm:pt>
    <dgm:pt modelId="{23915B34-9693-4058-B1B9-A874A68B2B92}" type="sibTrans" cxnId="{F50E2CB6-F5B1-425A-9A99-23408FFEE28B}">
      <dgm:prSet/>
      <dgm:spPr/>
      <dgm:t>
        <a:bodyPr/>
        <a:lstStyle/>
        <a:p>
          <a:endParaRPr lang="en-US"/>
        </a:p>
      </dgm:t>
    </dgm:pt>
    <dgm:pt modelId="{78AEC4E4-DBF9-4D1E-A78B-AC9F50157C13}">
      <dgm:prSet phldrT="[Text]"/>
      <dgm:spPr/>
      <dgm:t>
        <a:bodyPr/>
        <a:lstStyle/>
        <a:p>
          <a:r>
            <a:rPr lang="en-US" dirty="0" smtClean="0"/>
            <a:t>Year 5</a:t>
          </a:r>
          <a:endParaRPr lang="en-US" dirty="0"/>
        </a:p>
      </dgm:t>
    </dgm:pt>
    <dgm:pt modelId="{DEA6E41B-BA89-4BBB-A2E0-A6CFD1BEE270}" type="parTrans" cxnId="{94C0A3BC-AE14-4F4C-8B0F-DB71CEA9675B}">
      <dgm:prSet/>
      <dgm:spPr/>
      <dgm:t>
        <a:bodyPr/>
        <a:lstStyle/>
        <a:p>
          <a:endParaRPr lang="en-US"/>
        </a:p>
      </dgm:t>
    </dgm:pt>
    <dgm:pt modelId="{449CE053-ED58-419A-B10A-975883A6B02E}" type="sibTrans" cxnId="{94C0A3BC-AE14-4F4C-8B0F-DB71CEA9675B}">
      <dgm:prSet/>
      <dgm:spPr/>
      <dgm:t>
        <a:bodyPr/>
        <a:lstStyle/>
        <a:p>
          <a:endParaRPr lang="en-US"/>
        </a:p>
      </dgm:t>
    </dgm:pt>
    <dgm:pt modelId="{6FBF753F-2F23-4034-A855-7490D33E6B6E}">
      <dgm:prSet phldrT="[Text]"/>
      <dgm:spPr/>
      <dgm:t>
        <a:bodyPr/>
        <a:lstStyle/>
        <a:p>
          <a:r>
            <a:rPr lang="en-US" dirty="0" smtClean="0"/>
            <a:t>Year 6</a:t>
          </a:r>
          <a:endParaRPr lang="en-US" dirty="0"/>
        </a:p>
      </dgm:t>
    </dgm:pt>
    <dgm:pt modelId="{71C821A7-5A82-482E-A428-EA5F1B3ED8C2}" type="parTrans" cxnId="{FED0F8DB-057F-4568-82B9-990BA94AF9AD}">
      <dgm:prSet/>
      <dgm:spPr/>
      <dgm:t>
        <a:bodyPr/>
        <a:lstStyle/>
        <a:p>
          <a:endParaRPr lang="en-US"/>
        </a:p>
      </dgm:t>
    </dgm:pt>
    <dgm:pt modelId="{44794673-E653-4D56-A889-BEC81D7DE768}" type="sibTrans" cxnId="{FED0F8DB-057F-4568-82B9-990BA94AF9AD}">
      <dgm:prSet/>
      <dgm:spPr/>
      <dgm:t>
        <a:bodyPr/>
        <a:lstStyle/>
        <a:p>
          <a:endParaRPr lang="en-US"/>
        </a:p>
      </dgm:t>
    </dgm:pt>
    <dgm:pt modelId="{C7B861FD-9BEF-4179-A6B0-680C5DE48999}">
      <dgm:prSet phldrT="[Text]"/>
      <dgm:spPr/>
      <dgm:t>
        <a:bodyPr/>
        <a:lstStyle/>
        <a:p>
          <a:r>
            <a:rPr lang="en-US" dirty="0" smtClean="0"/>
            <a:t>Year 7</a:t>
          </a:r>
          <a:endParaRPr lang="en-US" dirty="0"/>
        </a:p>
      </dgm:t>
    </dgm:pt>
    <dgm:pt modelId="{A3DA8844-55CC-4480-9BCD-4CE6B22AD3F4}" type="parTrans" cxnId="{D60B91F4-0948-4015-877F-6B05E62AA227}">
      <dgm:prSet/>
      <dgm:spPr/>
      <dgm:t>
        <a:bodyPr/>
        <a:lstStyle/>
        <a:p>
          <a:endParaRPr lang="en-US"/>
        </a:p>
      </dgm:t>
    </dgm:pt>
    <dgm:pt modelId="{C6BC8E9A-4EE2-445B-B8D0-236A783194AD}" type="sibTrans" cxnId="{D60B91F4-0948-4015-877F-6B05E62AA227}">
      <dgm:prSet/>
      <dgm:spPr/>
      <dgm:t>
        <a:bodyPr/>
        <a:lstStyle/>
        <a:p>
          <a:endParaRPr lang="en-US"/>
        </a:p>
      </dgm:t>
    </dgm:pt>
    <dgm:pt modelId="{027C0FD4-A32C-4C17-AFD9-BFB7C438BD2C}" type="pres">
      <dgm:prSet presAssocID="{77F1C43E-BDF6-46C4-99A4-AA4B6A3FF89A}" presName="Name0" presStyleCnt="0">
        <dgm:presLayoutVars>
          <dgm:dir/>
          <dgm:resizeHandles val="exact"/>
        </dgm:presLayoutVars>
      </dgm:prSet>
      <dgm:spPr/>
      <dgm:t>
        <a:bodyPr/>
        <a:lstStyle/>
        <a:p>
          <a:endParaRPr lang="en-US"/>
        </a:p>
      </dgm:t>
    </dgm:pt>
    <dgm:pt modelId="{BE92DA70-3020-4820-BB90-C6997B567D36}" type="pres">
      <dgm:prSet presAssocID="{77F1C43E-BDF6-46C4-99A4-AA4B6A3FF89A}" presName="arrow" presStyleLbl="bgShp" presStyleIdx="0" presStyleCnt="1"/>
      <dgm:spPr/>
    </dgm:pt>
    <dgm:pt modelId="{120589D4-DF9F-428D-A9F5-2DC19D1E2120}" type="pres">
      <dgm:prSet presAssocID="{77F1C43E-BDF6-46C4-99A4-AA4B6A3FF89A}" presName="points" presStyleCnt="0"/>
      <dgm:spPr/>
    </dgm:pt>
    <dgm:pt modelId="{560A484D-FDDD-49AD-8FD3-F2F7BA920740}" type="pres">
      <dgm:prSet presAssocID="{ED4F98CA-83D1-41DA-AEF6-6AB10A56FAD0}" presName="compositeA" presStyleCnt="0"/>
      <dgm:spPr/>
    </dgm:pt>
    <dgm:pt modelId="{B55A7486-98F9-4185-8BC6-A758C9E99417}" type="pres">
      <dgm:prSet presAssocID="{ED4F98CA-83D1-41DA-AEF6-6AB10A56FAD0}" presName="textA" presStyleLbl="revTx" presStyleIdx="0" presStyleCnt="7">
        <dgm:presLayoutVars>
          <dgm:bulletEnabled val="1"/>
        </dgm:presLayoutVars>
      </dgm:prSet>
      <dgm:spPr/>
      <dgm:t>
        <a:bodyPr/>
        <a:lstStyle/>
        <a:p>
          <a:endParaRPr lang="en-US"/>
        </a:p>
      </dgm:t>
    </dgm:pt>
    <dgm:pt modelId="{52A72825-6B76-4774-B575-8EBD258428DE}" type="pres">
      <dgm:prSet presAssocID="{ED4F98CA-83D1-41DA-AEF6-6AB10A56FAD0}" presName="circleA" presStyleLbl="node1" presStyleIdx="0" presStyleCnt="7"/>
      <dgm:spPr/>
    </dgm:pt>
    <dgm:pt modelId="{CBC316B0-6EA8-4A9F-AE75-C23E63DBD7BD}" type="pres">
      <dgm:prSet presAssocID="{ED4F98CA-83D1-41DA-AEF6-6AB10A56FAD0}" presName="spaceA" presStyleCnt="0"/>
      <dgm:spPr/>
    </dgm:pt>
    <dgm:pt modelId="{FDBD060C-0626-47A3-B702-298855619723}" type="pres">
      <dgm:prSet presAssocID="{B375EEDE-ABE3-4AE4-8D88-AF7C09804837}" presName="space" presStyleCnt="0"/>
      <dgm:spPr/>
    </dgm:pt>
    <dgm:pt modelId="{F548E694-7AA8-4F7A-AD42-AEC3C4A527ED}" type="pres">
      <dgm:prSet presAssocID="{848ADBF6-97F8-4726-BC36-826A78223CFC}" presName="compositeB" presStyleCnt="0"/>
      <dgm:spPr/>
    </dgm:pt>
    <dgm:pt modelId="{9A356EB5-D5C4-4F42-AE61-EC097EFF0079}" type="pres">
      <dgm:prSet presAssocID="{848ADBF6-97F8-4726-BC36-826A78223CFC}" presName="textB" presStyleLbl="revTx" presStyleIdx="1" presStyleCnt="7" custLinFactY="-3125" custLinFactNeighborX="6485" custLinFactNeighborY="-100000">
        <dgm:presLayoutVars>
          <dgm:bulletEnabled val="1"/>
        </dgm:presLayoutVars>
      </dgm:prSet>
      <dgm:spPr/>
      <dgm:t>
        <a:bodyPr/>
        <a:lstStyle/>
        <a:p>
          <a:endParaRPr lang="en-US"/>
        </a:p>
      </dgm:t>
    </dgm:pt>
    <dgm:pt modelId="{19A9FC01-E52D-4B0C-BD73-699EF29D400C}" type="pres">
      <dgm:prSet presAssocID="{848ADBF6-97F8-4726-BC36-826A78223CFC}" presName="circleB" presStyleLbl="node1" presStyleIdx="1" presStyleCnt="7"/>
      <dgm:spPr/>
    </dgm:pt>
    <dgm:pt modelId="{C04B7DB8-9C16-4C5B-B076-9B54AAFFEC54}" type="pres">
      <dgm:prSet presAssocID="{848ADBF6-97F8-4726-BC36-826A78223CFC}" presName="spaceB" presStyleCnt="0"/>
      <dgm:spPr/>
    </dgm:pt>
    <dgm:pt modelId="{CEB6F0EE-74BE-4258-AF67-3F2A8798D7D8}" type="pres">
      <dgm:prSet presAssocID="{68120497-4368-4EAE-9126-5877F2896A5F}" presName="space" presStyleCnt="0"/>
      <dgm:spPr/>
    </dgm:pt>
    <dgm:pt modelId="{7A41B945-35E3-40D7-B3BE-AD96B2B64EB2}" type="pres">
      <dgm:prSet presAssocID="{011542B4-1CC3-4602-A5C4-A31653E3103E}" presName="compositeA" presStyleCnt="0"/>
      <dgm:spPr/>
    </dgm:pt>
    <dgm:pt modelId="{7E84049A-EFC2-4202-A4D0-824D3A5F3132}" type="pres">
      <dgm:prSet presAssocID="{011542B4-1CC3-4602-A5C4-A31653E3103E}" presName="textA" presStyleLbl="revTx" presStyleIdx="2" presStyleCnt="7">
        <dgm:presLayoutVars>
          <dgm:bulletEnabled val="1"/>
        </dgm:presLayoutVars>
      </dgm:prSet>
      <dgm:spPr/>
      <dgm:t>
        <a:bodyPr/>
        <a:lstStyle/>
        <a:p>
          <a:endParaRPr lang="en-US"/>
        </a:p>
      </dgm:t>
    </dgm:pt>
    <dgm:pt modelId="{226C1A4C-3EB5-40B2-AA45-518B1DA2C4D5}" type="pres">
      <dgm:prSet presAssocID="{011542B4-1CC3-4602-A5C4-A31653E3103E}" presName="circleA" presStyleLbl="node1" presStyleIdx="2" presStyleCnt="7"/>
      <dgm:spPr/>
    </dgm:pt>
    <dgm:pt modelId="{42E3A832-68C0-43F5-ACE4-E532A122F8DF}" type="pres">
      <dgm:prSet presAssocID="{011542B4-1CC3-4602-A5C4-A31653E3103E}" presName="spaceA" presStyleCnt="0"/>
      <dgm:spPr/>
    </dgm:pt>
    <dgm:pt modelId="{AE0D9DC3-F2F1-4A66-9F02-D3FCE401AB17}" type="pres">
      <dgm:prSet presAssocID="{FD6D9744-1522-4FAD-A3B7-2FC99070AFE0}" presName="space" presStyleCnt="0"/>
      <dgm:spPr/>
    </dgm:pt>
    <dgm:pt modelId="{0DFAB25F-E968-42A9-90A1-6D7E7E87E2F7}" type="pres">
      <dgm:prSet presAssocID="{D2503B6D-5806-4CE9-BA4B-680970C87A88}" presName="compositeB" presStyleCnt="0"/>
      <dgm:spPr/>
    </dgm:pt>
    <dgm:pt modelId="{F6343A3D-3393-4928-94B1-EB519E7AC94B}" type="pres">
      <dgm:prSet presAssocID="{D2503B6D-5806-4CE9-BA4B-680970C87A88}" presName="textB" presStyleLbl="revTx" presStyleIdx="3" presStyleCnt="7" custLinFactY="-3125" custLinFactNeighborY="-100000">
        <dgm:presLayoutVars>
          <dgm:bulletEnabled val="1"/>
        </dgm:presLayoutVars>
      </dgm:prSet>
      <dgm:spPr/>
      <dgm:t>
        <a:bodyPr/>
        <a:lstStyle/>
        <a:p>
          <a:endParaRPr lang="en-US"/>
        </a:p>
      </dgm:t>
    </dgm:pt>
    <dgm:pt modelId="{E3506993-D820-424D-81AC-449B38177383}" type="pres">
      <dgm:prSet presAssocID="{D2503B6D-5806-4CE9-BA4B-680970C87A88}" presName="circleB" presStyleLbl="node1" presStyleIdx="3" presStyleCnt="7"/>
      <dgm:spPr/>
    </dgm:pt>
    <dgm:pt modelId="{CD42DB88-196A-4D8D-9AE3-3656CC29E43E}" type="pres">
      <dgm:prSet presAssocID="{D2503B6D-5806-4CE9-BA4B-680970C87A88}" presName="spaceB" presStyleCnt="0"/>
      <dgm:spPr/>
    </dgm:pt>
    <dgm:pt modelId="{312DC7E7-540F-418F-BFBD-9A9B0BA758AA}" type="pres">
      <dgm:prSet presAssocID="{23915B34-9693-4058-B1B9-A874A68B2B92}" presName="space" presStyleCnt="0"/>
      <dgm:spPr/>
    </dgm:pt>
    <dgm:pt modelId="{8A2F2691-F72C-4F7E-9618-26F57A2C2C65}" type="pres">
      <dgm:prSet presAssocID="{78AEC4E4-DBF9-4D1E-A78B-AC9F50157C13}" presName="compositeA" presStyleCnt="0"/>
      <dgm:spPr/>
    </dgm:pt>
    <dgm:pt modelId="{B788B6C1-BFF0-49FE-872F-A6D365F22B5D}" type="pres">
      <dgm:prSet presAssocID="{78AEC4E4-DBF9-4D1E-A78B-AC9F50157C13}" presName="textA" presStyleLbl="revTx" presStyleIdx="4" presStyleCnt="7">
        <dgm:presLayoutVars>
          <dgm:bulletEnabled val="1"/>
        </dgm:presLayoutVars>
      </dgm:prSet>
      <dgm:spPr/>
      <dgm:t>
        <a:bodyPr/>
        <a:lstStyle/>
        <a:p>
          <a:endParaRPr lang="en-US"/>
        </a:p>
      </dgm:t>
    </dgm:pt>
    <dgm:pt modelId="{0FB03669-73CC-46FC-9EFE-47D35AE06FDC}" type="pres">
      <dgm:prSet presAssocID="{78AEC4E4-DBF9-4D1E-A78B-AC9F50157C13}" presName="circleA" presStyleLbl="node1" presStyleIdx="4" presStyleCnt="7"/>
      <dgm:spPr/>
    </dgm:pt>
    <dgm:pt modelId="{A46419BE-AC93-4727-B93F-69FEA25C2F8E}" type="pres">
      <dgm:prSet presAssocID="{78AEC4E4-DBF9-4D1E-A78B-AC9F50157C13}" presName="spaceA" presStyleCnt="0"/>
      <dgm:spPr/>
    </dgm:pt>
    <dgm:pt modelId="{4E15C515-B401-48CC-AF93-59241EE8EB90}" type="pres">
      <dgm:prSet presAssocID="{449CE053-ED58-419A-B10A-975883A6B02E}" presName="space" presStyleCnt="0"/>
      <dgm:spPr/>
    </dgm:pt>
    <dgm:pt modelId="{C0D00F0B-4933-4EDB-B326-A794A9777761}" type="pres">
      <dgm:prSet presAssocID="{6FBF753F-2F23-4034-A855-7490D33E6B6E}" presName="compositeB" presStyleCnt="0"/>
      <dgm:spPr/>
    </dgm:pt>
    <dgm:pt modelId="{41CC4112-A32A-4417-B522-244ACFEE9C60}" type="pres">
      <dgm:prSet presAssocID="{6FBF753F-2F23-4034-A855-7490D33E6B6E}" presName="textB" presStyleLbl="revTx" presStyleIdx="5" presStyleCnt="7" custLinFactY="-3125" custLinFactNeighborY="-100000">
        <dgm:presLayoutVars>
          <dgm:bulletEnabled val="1"/>
        </dgm:presLayoutVars>
      </dgm:prSet>
      <dgm:spPr/>
      <dgm:t>
        <a:bodyPr/>
        <a:lstStyle/>
        <a:p>
          <a:endParaRPr lang="en-US"/>
        </a:p>
      </dgm:t>
    </dgm:pt>
    <dgm:pt modelId="{42D68FD2-85EB-4BED-877D-AE5E28CB75B7}" type="pres">
      <dgm:prSet presAssocID="{6FBF753F-2F23-4034-A855-7490D33E6B6E}" presName="circleB" presStyleLbl="node1" presStyleIdx="5" presStyleCnt="7"/>
      <dgm:spPr/>
    </dgm:pt>
    <dgm:pt modelId="{A95C753B-B082-48A0-AFBD-46D38DD76C9C}" type="pres">
      <dgm:prSet presAssocID="{6FBF753F-2F23-4034-A855-7490D33E6B6E}" presName="spaceB" presStyleCnt="0"/>
      <dgm:spPr/>
    </dgm:pt>
    <dgm:pt modelId="{2973ED9C-FD0C-407B-8096-F15C33E3F6FA}" type="pres">
      <dgm:prSet presAssocID="{44794673-E653-4D56-A889-BEC81D7DE768}" presName="space" presStyleCnt="0"/>
      <dgm:spPr/>
    </dgm:pt>
    <dgm:pt modelId="{D92F8E82-9C10-4662-8058-48C60523AD22}" type="pres">
      <dgm:prSet presAssocID="{C7B861FD-9BEF-4179-A6B0-680C5DE48999}" presName="compositeA" presStyleCnt="0"/>
      <dgm:spPr/>
    </dgm:pt>
    <dgm:pt modelId="{81297E3C-55D0-4A0A-925C-D06B0C282191}" type="pres">
      <dgm:prSet presAssocID="{C7B861FD-9BEF-4179-A6B0-680C5DE48999}" presName="textA" presStyleLbl="revTx" presStyleIdx="6" presStyleCnt="7">
        <dgm:presLayoutVars>
          <dgm:bulletEnabled val="1"/>
        </dgm:presLayoutVars>
      </dgm:prSet>
      <dgm:spPr/>
      <dgm:t>
        <a:bodyPr/>
        <a:lstStyle/>
        <a:p>
          <a:endParaRPr lang="en-US"/>
        </a:p>
      </dgm:t>
    </dgm:pt>
    <dgm:pt modelId="{8C940392-9290-40CE-B700-1DF465FF90C9}" type="pres">
      <dgm:prSet presAssocID="{C7B861FD-9BEF-4179-A6B0-680C5DE48999}" presName="circleA" presStyleLbl="node1" presStyleIdx="6" presStyleCnt="7"/>
      <dgm:spPr/>
    </dgm:pt>
    <dgm:pt modelId="{2D28CCC0-ACC1-49C1-85FC-F5DFB17615D2}" type="pres">
      <dgm:prSet presAssocID="{C7B861FD-9BEF-4179-A6B0-680C5DE48999}" presName="spaceA" presStyleCnt="0"/>
      <dgm:spPr/>
    </dgm:pt>
  </dgm:ptLst>
  <dgm:cxnLst>
    <dgm:cxn modelId="{0A862CE3-CBC0-4525-8D46-526F53EF7470}" type="presOf" srcId="{78AEC4E4-DBF9-4D1E-A78B-AC9F50157C13}" destId="{B788B6C1-BFF0-49FE-872F-A6D365F22B5D}" srcOrd="0" destOrd="0" presId="urn:microsoft.com/office/officeart/2005/8/layout/hProcess11"/>
    <dgm:cxn modelId="{D751D452-8414-4FDE-A7FA-FF80075E62AE}" type="presOf" srcId="{C7B861FD-9BEF-4179-A6B0-680C5DE48999}" destId="{81297E3C-55D0-4A0A-925C-D06B0C282191}" srcOrd="0" destOrd="0" presId="urn:microsoft.com/office/officeart/2005/8/layout/hProcess11"/>
    <dgm:cxn modelId="{1E0D391B-0847-4B50-8D7A-0F11B8439438}" srcId="{77F1C43E-BDF6-46C4-99A4-AA4B6A3FF89A}" destId="{848ADBF6-97F8-4726-BC36-826A78223CFC}" srcOrd="1" destOrd="0" parTransId="{F9A0CF16-ADB9-4BB4-B8D9-1E2DAA4C315D}" sibTransId="{68120497-4368-4EAE-9126-5877F2896A5F}"/>
    <dgm:cxn modelId="{016C3A49-7FCC-42F0-B3C2-B3398617EBB5}" type="presOf" srcId="{848ADBF6-97F8-4726-BC36-826A78223CFC}" destId="{9A356EB5-D5C4-4F42-AE61-EC097EFF0079}" srcOrd="0" destOrd="0" presId="urn:microsoft.com/office/officeart/2005/8/layout/hProcess11"/>
    <dgm:cxn modelId="{2E960CA2-8A18-407D-9322-2993B2FAA813}" type="presOf" srcId="{77F1C43E-BDF6-46C4-99A4-AA4B6A3FF89A}" destId="{027C0FD4-A32C-4C17-AFD9-BFB7C438BD2C}" srcOrd="0" destOrd="0" presId="urn:microsoft.com/office/officeart/2005/8/layout/hProcess11"/>
    <dgm:cxn modelId="{D60B91F4-0948-4015-877F-6B05E62AA227}" srcId="{77F1C43E-BDF6-46C4-99A4-AA4B6A3FF89A}" destId="{C7B861FD-9BEF-4179-A6B0-680C5DE48999}" srcOrd="6" destOrd="0" parTransId="{A3DA8844-55CC-4480-9BCD-4CE6B22AD3F4}" sibTransId="{C6BC8E9A-4EE2-445B-B8D0-236A783194AD}"/>
    <dgm:cxn modelId="{2F34C762-78FA-47B4-8EA1-3CFB83AB3E8B}" type="presOf" srcId="{6FBF753F-2F23-4034-A855-7490D33E6B6E}" destId="{41CC4112-A32A-4417-B522-244ACFEE9C60}" srcOrd="0" destOrd="0" presId="urn:microsoft.com/office/officeart/2005/8/layout/hProcess11"/>
    <dgm:cxn modelId="{05341DD6-5546-4F6D-BC80-B9ACC4A87C65}" type="presOf" srcId="{ED4F98CA-83D1-41DA-AEF6-6AB10A56FAD0}" destId="{B55A7486-98F9-4185-8BC6-A758C9E99417}" srcOrd="0" destOrd="0" presId="urn:microsoft.com/office/officeart/2005/8/layout/hProcess11"/>
    <dgm:cxn modelId="{F50E2CB6-F5B1-425A-9A99-23408FFEE28B}" srcId="{77F1C43E-BDF6-46C4-99A4-AA4B6A3FF89A}" destId="{D2503B6D-5806-4CE9-BA4B-680970C87A88}" srcOrd="3" destOrd="0" parTransId="{F735996B-29A7-4CA4-B4C7-B3DB23F2E16B}" sibTransId="{23915B34-9693-4058-B1B9-A874A68B2B92}"/>
    <dgm:cxn modelId="{321A5789-E9F7-4771-A0E5-E767B7EA3880}" srcId="{77F1C43E-BDF6-46C4-99A4-AA4B6A3FF89A}" destId="{ED4F98CA-83D1-41DA-AEF6-6AB10A56FAD0}" srcOrd="0" destOrd="0" parTransId="{B191F671-A958-4310-9166-3427B534F5B2}" sibTransId="{B375EEDE-ABE3-4AE4-8D88-AF7C09804837}"/>
    <dgm:cxn modelId="{94C0A3BC-AE14-4F4C-8B0F-DB71CEA9675B}" srcId="{77F1C43E-BDF6-46C4-99A4-AA4B6A3FF89A}" destId="{78AEC4E4-DBF9-4D1E-A78B-AC9F50157C13}" srcOrd="4" destOrd="0" parTransId="{DEA6E41B-BA89-4BBB-A2E0-A6CFD1BEE270}" sibTransId="{449CE053-ED58-419A-B10A-975883A6B02E}"/>
    <dgm:cxn modelId="{D0D1C5B0-F9BF-42B7-874C-3F9AC33F8BD7}" srcId="{77F1C43E-BDF6-46C4-99A4-AA4B6A3FF89A}" destId="{011542B4-1CC3-4602-A5C4-A31653E3103E}" srcOrd="2" destOrd="0" parTransId="{B48EDA87-B101-4D95-B9AF-7C5F545FAE91}" sibTransId="{FD6D9744-1522-4FAD-A3B7-2FC99070AFE0}"/>
    <dgm:cxn modelId="{B426E5A1-2789-40B7-AF1D-4C8921B9481C}" type="presOf" srcId="{011542B4-1CC3-4602-A5C4-A31653E3103E}" destId="{7E84049A-EFC2-4202-A4D0-824D3A5F3132}" srcOrd="0" destOrd="0" presId="urn:microsoft.com/office/officeart/2005/8/layout/hProcess11"/>
    <dgm:cxn modelId="{FED0F8DB-057F-4568-82B9-990BA94AF9AD}" srcId="{77F1C43E-BDF6-46C4-99A4-AA4B6A3FF89A}" destId="{6FBF753F-2F23-4034-A855-7490D33E6B6E}" srcOrd="5" destOrd="0" parTransId="{71C821A7-5A82-482E-A428-EA5F1B3ED8C2}" sibTransId="{44794673-E653-4D56-A889-BEC81D7DE768}"/>
    <dgm:cxn modelId="{1DBFB49C-271E-44DF-A40A-EA7F69094806}" type="presOf" srcId="{D2503B6D-5806-4CE9-BA4B-680970C87A88}" destId="{F6343A3D-3393-4928-94B1-EB519E7AC94B}" srcOrd="0" destOrd="0" presId="urn:microsoft.com/office/officeart/2005/8/layout/hProcess11"/>
    <dgm:cxn modelId="{11F0412D-1CE8-4F51-8562-D3A67B3BA9BF}" type="presParOf" srcId="{027C0FD4-A32C-4C17-AFD9-BFB7C438BD2C}" destId="{BE92DA70-3020-4820-BB90-C6997B567D36}" srcOrd="0" destOrd="0" presId="urn:microsoft.com/office/officeart/2005/8/layout/hProcess11"/>
    <dgm:cxn modelId="{474FB6EC-9462-4BAE-A0B4-DE4AB21B9C58}" type="presParOf" srcId="{027C0FD4-A32C-4C17-AFD9-BFB7C438BD2C}" destId="{120589D4-DF9F-428D-A9F5-2DC19D1E2120}" srcOrd="1" destOrd="0" presId="urn:microsoft.com/office/officeart/2005/8/layout/hProcess11"/>
    <dgm:cxn modelId="{1956D082-C9ED-452A-BBA7-1EBB43353B70}" type="presParOf" srcId="{120589D4-DF9F-428D-A9F5-2DC19D1E2120}" destId="{560A484D-FDDD-49AD-8FD3-F2F7BA920740}" srcOrd="0" destOrd="0" presId="urn:microsoft.com/office/officeart/2005/8/layout/hProcess11"/>
    <dgm:cxn modelId="{DB19E421-2E0F-49ED-BA36-42306CF3BF00}" type="presParOf" srcId="{560A484D-FDDD-49AD-8FD3-F2F7BA920740}" destId="{B55A7486-98F9-4185-8BC6-A758C9E99417}" srcOrd="0" destOrd="0" presId="urn:microsoft.com/office/officeart/2005/8/layout/hProcess11"/>
    <dgm:cxn modelId="{CC88C19A-22B5-4BCC-8E40-F5CC7653987E}" type="presParOf" srcId="{560A484D-FDDD-49AD-8FD3-F2F7BA920740}" destId="{52A72825-6B76-4774-B575-8EBD258428DE}" srcOrd="1" destOrd="0" presId="urn:microsoft.com/office/officeart/2005/8/layout/hProcess11"/>
    <dgm:cxn modelId="{ECE6422E-1387-4243-9CA8-B5BC01F600A1}" type="presParOf" srcId="{560A484D-FDDD-49AD-8FD3-F2F7BA920740}" destId="{CBC316B0-6EA8-4A9F-AE75-C23E63DBD7BD}" srcOrd="2" destOrd="0" presId="urn:microsoft.com/office/officeart/2005/8/layout/hProcess11"/>
    <dgm:cxn modelId="{6A15DECC-E576-47D4-8B29-9487D20BB0C0}" type="presParOf" srcId="{120589D4-DF9F-428D-A9F5-2DC19D1E2120}" destId="{FDBD060C-0626-47A3-B702-298855619723}" srcOrd="1" destOrd="0" presId="urn:microsoft.com/office/officeart/2005/8/layout/hProcess11"/>
    <dgm:cxn modelId="{6E9610C8-CB43-468C-B8BA-2F32C7F429F4}" type="presParOf" srcId="{120589D4-DF9F-428D-A9F5-2DC19D1E2120}" destId="{F548E694-7AA8-4F7A-AD42-AEC3C4A527ED}" srcOrd="2" destOrd="0" presId="urn:microsoft.com/office/officeart/2005/8/layout/hProcess11"/>
    <dgm:cxn modelId="{D031243E-8FC0-43DD-8E3A-936DDCEA099A}" type="presParOf" srcId="{F548E694-7AA8-4F7A-AD42-AEC3C4A527ED}" destId="{9A356EB5-D5C4-4F42-AE61-EC097EFF0079}" srcOrd="0" destOrd="0" presId="urn:microsoft.com/office/officeart/2005/8/layout/hProcess11"/>
    <dgm:cxn modelId="{54E48DE5-6837-4A0D-954A-30CF1AB562A1}" type="presParOf" srcId="{F548E694-7AA8-4F7A-AD42-AEC3C4A527ED}" destId="{19A9FC01-E52D-4B0C-BD73-699EF29D400C}" srcOrd="1" destOrd="0" presId="urn:microsoft.com/office/officeart/2005/8/layout/hProcess11"/>
    <dgm:cxn modelId="{4DE0573A-E65A-4936-8B2F-AF81BDA4A070}" type="presParOf" srcId="{F548E694-7AA8-4F7A-AD42-AEC3C4A527ED}" destId="{C04B7DB8-9C16-4C5B-B076-9B54AAFFEC54}" srcOrd="2" destOrd="0" presId="urn:microsoft.com/office/officeart/2005/8/layout/hProcess11"/>
    <dgm:cxn modelId="{9A3A066A-D527-400B-A7C9-9EC5DF77DD48}" type="presParOf" srcId="{120589D4-DF9F-428D-A9F5-2DC19D1E2120}" destId="{CEB6F0EE-74BE-4258-AF67-3F2A8798D7D8}" srcOrd="3" destOrd="0" presId="urn:microsoft.com/office/officeart/2005/8/layout/hProcess11"/>
    <dgm:cxn modelId="{A3B14D46-5C4A-4C01-802B-103DDC45E176}" type="presParOf" srcId="{120589D4-DF9F-428D-A9F5-2DC19D1E2120}" destId="{7A41B945-35E3-40D7-B3BE-AD96B2B64EB2}" srcOrd="4" destOrd="0" presId="urn:microsoft.com/office/officeart/2005/8/layout/hProcess11"/>
    <dgm:cxn modelId="{C4485F46-2893-4C35-87A4-342361A17A31}" type="presParOf" srcId="{7A41B945-35E3-40D7-B3BE-AD96B2B64EB2}" destId="{7E84049A-EFC2-4202-A4D0-824D3A5F3132}" srcOrd="0" destOrd="0" presId="urn:microsoft.com/office/officeart/2005/8/layout/hProcess11"/>
    <dgm:cxn modelId="{B5F3506D-C8C7-4881-A970-E6888189B456}" type="presParOf" srcId="{7A41B945-35E3-40D7-B3BE-AD96B2B64EB2}" destId="{226C1A4C-3EB5-40B2-AA45-518B1DA2C4D5}" srcOrd="1" destOrd="0" presId="urn:microsoft.com/office/officeart/2005/8/layout/hProcess11"/>
    <dgm:cxn modelId="{40D5A02D-9B95-49A7-8268-B28CA50302AA}" type="presParOf" srcId="{7A41B945-35E3-40D7-B3BE-AD96B2B64EB2}" destId="{42E3A832-68C0-43F5-ACE4-E532A122F8DF}" srcOrd="2" destOrd="0" presId="urn:microsoft.com/office/officeart/2005/8/layout/hProcess11"/>
    <dgm:cxn modelId="{09BA643A-7849-4AF2-AFFA-EEF0FA9B3133}" type="presParOf" srcId="{120589D4-DF9F-428D-A9F5-2DC19D1E2120}" destId="{AE0D9DC3-F2F1-4A66-9F02-D3FCE401AB17}" srcOrd="5" destOrd="0" presId="urn:microsoft.com/office/officeart/2005/8/layout/hProcess11"/>
    <dgm:cxn modelId="{1B678DB4-06F2-455C-AF0C-979C09CD2839}" type="presParOf" srcId="{120589D4-DF9F-428D-A9F5-2DC19D1E2120}" destId="{0DFAB25F-E968-42A9-90A1-6D7E7E87E2F7}" srcOrd="6" destOrd="0" presId="urn:microsoft.com/office/officeart/2005/8/layout/hProcess11"/>
    <dgm:cxn modelId="{6883321F-E665-44DB-891A-19CF19284B2A}" type="presParOf" srcId="{0DFAB25F-E968-42A9-90A1-6D7E7E87E2F7}" destId="{F6343A3D-3393-4928-94B1-EB519E7AC94B}" srcOrd="0" destOrd="0" presId="urn:microsoft.com/office/officeart/2005/8/layout/hProcess11"/>
    <dgm:cxn modelId="{E742080D-BD7C-4043-A2C2-3DF62792EE59}" type="presParOf" srcId="{0DFAB25F-E968-42A9-90A1-6D7E7E87E2F7}" destId="{E3506993-D820-424D-81AC-449B38177383}" srcOrd="1" destOrd="0" presId="urn:microsoft.com/office/officeart/2005/8/layout/hProcess11"/>
    <dgm:cxn modelId="{87AF0600-12F9-4723-8599-FDDE51BE9F45}" type="presParOf" srcId="{0DFAB25F-E968-42A9-90A1-6D7E7E87E2F7}" destId="{CD42DB88-196A-4D8D-9AE3-3656CC29E43E}" srcOrd="2" destOrd="0" presId="urn:microsoft.com/office/officeart/2005/8/layout/hProcess11"/>
    <dgm:cxn modelId="{3778B7F5-9816-47C8-921F-4CF7453873F1}" type="presParOf" srcId="{120589D4-DF9F-428D-A9F5-2DC19D1E2120}" destId="{312DC7E7-540F-418F-BFBD-9A9B0BA758AA}" srcOrd="7" destOrd="0" presId="urn:microsoft.com/office/officeart/2005/8/layout/hProcess11"/>
    <dgm:cxn modelId="{82E61681-B09C-4A78-B306-25E342E9A456}" type="presParOf" srcId="{120589D4-DF9F-428D-A9F5-2DC19D1E2120}" destId="{8A2F2691-F72C-4F7E-9618-26F57A2C2C65}" srcOrd="8" destOrd="0" presId="urn:microsoft.com/office/officeart/2005/8/layout/hProcess11"/>
    <dgm:cxn modelId="{4EB52F08-614B-41F3-81C1-195A997F9D23}" type="presParOf" srcId="{8A2F2691-F72C-4F7E-9618-26F57A2C2C65}" destId="{B788B6C1-BFF0-49FE-872F-A6D365F22B5D}" srcOrd="0" destOrd="0" presId="urn:microsoft.com/office/officeart/2005/8/layout/hProcess11"/>
    <dgm:cxn modelId="{5673A2C2-07E0-486F-BBBE-9C4196A8E21D}" type="presParOf" srcId="{8A2F2691-F72C-4F7E-9618-26F57A2C2C65}" destId="{0FB03669-73CC-46FC-9EFE-47D35AE06FDC}" srcOrd="1" destOrd="0" presId="urn:microsoft.com/office/officeart/2005/8/layout/hProcess11"/>
    <dgm:cxn modelId="{196DEB30-C3D3-4A0E-9CA9-1808AC01AA26}" type="presParOf" srcId="{8A2F2691-F72C-4F7E-9618-26F57A2C2C65}" destId="{A46419BE-AC93-4727-B93F-69FEA25C2F8E}" srcOrd="2" destOrd="0" presId="urn:microsoft.com/office/officeart/2005/8/layout/hProcess11"/>
    <dgm:cxn modelId="{A40FFA06-DE28-4542-BA22-1BFA4EF16027}" type="presParOf" srcId="{120589D4-DF9F-428D-A9F5-2DC19D1E2120}" destId="{4E15C515-B401-48CC-AF93-59241EE8EB90}" srcOrd="9" destOrd="0" presId="urn:microsoft.com/office/officeart/2005/8/layout/hProcess11"/>
    <dgm:cxn modelId="{AA15162C-BBAE-4421-94FD-A34CC0132110}" type="presParOf" srcId="{120589D4-DF9F-428D-A9F5-2DC19D1E2120}" destId="{C0D00F0B-4933-4EDB-B326-A794A9777761}" srcOrd="10" destOrd="0" presId="urn:microsoft.com/office/officeart/2005/8/layout/hProcess11"/>
    <dgm:cxn modelId="{70FD79EE-B18B-4C36-A50C-A2B43D01F31C}" type="presParOf" srcId="{C0D00F0B-4933-4EDB-B326-A794A9777761}" destId="{41CC4112-A32A-4417-B522-244ACFEE9C60}" srcOrd="0" destOrd="0" presId="urn:microsoft.com/office/officeart/2005/8/layout/hProcess11"/>
    <dgm:cxn modelId="{CAC05EE3-74B9-4353-B4A2-411CAAFC810F}" type="presParOf" srcId="{C0D00F0B-4933-4EDB-B326-A794A9777761}" destId="{42D68FD2-85EB-4BED-877D-AE5E28CB75B7}" srcOrd="1" destOrd="0" presId="urn:microsoft.com/office/officeart/2005/8/layout/hProcess11"/>
    <dgm:cxn modelId="{EE8EF96A-0F3C-4603-9DE1-9BEFD4E277F7}" type="presParOf" srcId="{C0D00F0B-4933-4EDB-B326-A794A9777761}" destId="{A95C753B-B082-48A0-AFBD-46D38DD76C9C}" srcOrd="2" destOrd="0" presId="urn:microsoft.com/office/officeart/2005/8/layout/hProcess11"/>
    <dgm:cxn modelId="{C117E4D9-0ED3-4866-8C70-B83E62A76192}" type="presParOf" srcId="{120589D4-DF9F-428D-A9F5-2DC19D1E2120}" destId="{2973ED9C-FD0C-407B-8096-F15C33E3F6FA}" srcOrd="11" destOrd="0" presId="urn:microsoft.com/office/officeart/2005/8/layout/hProcess11"/>
    <dgm:cxn modelId="{41A199BE-BE13-404F-A76A-240334AF6A10}" type="presParOf" srcId="{120589D4-DF9F-428D-A9F5-2DC19D1E2120}" destId="{D92F8E82-9C10-4662-8058-48C60523AD22}" srcOrd="12" destOrd="0" presId="urn:microsoft.com/office/officeart/2005/8/layout/hProcess11"/>
    <dgm:cxn modelId="{D9E9BB30-3238-4FD7-AAEC-AF942C56702D}" type="presParOf" srcId="{D92F8E82-9C10-4662-8058-48C60523AD22}" destId="{81297E3C-55D0-4A0A-925C-D06B0C282191}" srcOrd="0" destOrd="0" presId="urn:microsoft.com/office/officeart/2005/8/layout/hProcess11"/>
    <dgm:cxn modelId="{FCE5974C-2D9E-4A5D-A0F1-CBBAB027D8B7}" type="presParOf" srcId="{D92F8E82-9C10-4662-8058-48C60523AD22}" destId="{8C940392-9290-40CE-B700-1DF465FF90C9}" srcOrd="1" destOrd="0" presId="urn:microsoft.com/office/officeart/2005/8/layout/hProcess11"/>
    <dgm:cxn modelId="{3565F9DD-7CD4-40C1-8F2F-817D1BEEFDD3}" type="presParOf" srcId="{D92F8E82-9C10-4662-8058-48C60523AD22}" destId="{2D28CCC0-ACC1-49C1-85FC-F5DFB17615D2}"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598BBB-2D10-42BE-83F8-7B1A423D786C}" type="doc">
      <dgm:prSet loTypeId="urn:microsoft.com/office/officeart/2005/8/layout/hProcess11" loCatId="process" qsTypeId="urn:microsoft.com/office/officeart/2005/8/quickstyle/simple1" qsCatId="simple" csTypeId="urn:microsoft.com/office/officeart/2005/8/colors/accent1_2" csCatId="accent1" phldr="1"/>
      <dgm:spPr/>
    </dgm:pt>
    <dgm:pt modelId="{88B0ED47-2AB9-4224-AAE1-229322DE6C08}">
      <dgm:prSet phldrT="[Text]" custT="1"/>
      <dgm:spPr/>
      <dgm:t>
        <a:bodyPr anchor="t"/>
        <a:lstStyle/>
        <a:p>
          <a:r>
            <a:rPr lang="en-US" sz="1600" dirty="0" smtClean="0"/>
            <a:t>Baseline shared</a:t>
          </a:r>
          <a:endParaRPr lang="en-US" sz="1600" dirty="0"/>
        </a:p>
      </dgm:t>
    </dgm:pt>
    <dgm:pt modelId="{693AFD96-04AC-4785-8C96-34CE2C305A92}" type="parTrans" cxnId="{B4199A80-BE1A-41AB-99C9-E657FB098CB0}">
      <dgm:prSet/>
      <dgm:spPr/>
      <dgm:t>
        <a:bodyPr/>
        <a:lstStyle/>
        <a:p>
          <a:endParaRPr lang="en-US"/>
        </a:p>
      </dgm:t>
    </dgm:pt>
    <dgm:pt modelId="{5DD66597-613E-4D83-9A8B-251AB6F3BD75}" type="sibTrans" cxnId="{B4199A80-BE1A-41AB-99C9-E657FB098CB0}">
      <dgm:prSet/>
      <dgm:spPr/>
      <dgm:t>
        <a:bodyPr/>
        <a:lstStyle/>
        <a:p>
          <a:endParaRPr lang="en-US"/>
        </a:p>
      </dgm:t>
    </dgm:pt>
    <dgm:pt modelId="{6054AAFF-91D3-4604-8606-F41FC321D052}">
      <dgm:prSet phldrT="[Text]" custT="1"/>
      <dgm:spPr/>
      <dgm:t>
        <a:bodyPr/>
        <a:lstStyle/>
        <a:p>
          <a:r>
            <a:rPr lang="en-US" sz="1600" dirty="0" smtClean="0"/>
            <a:t>Primary outcome shared</a:t>
          </a:r>
          <a:endParaRPr lang="en-US" sz="1600" dirty="0"/>
        </a:p>
      </dgm:t>
    </dgm:pt>
    <dgm:pt modelId="{5F731451-64D5-4F1F-A16F-4F80594842DE}" type="parTrans" cxnId="{00D7ECAF-4610-4ED0-BB6D-7D866610E8C5}">
      <dgm:prSet/>
      <dgm:spPr/>
      <dgm:t>
        <a:bodyPr/>
        <a:lstStyle/>
        <a:p>
          <a:endParaRPr lang="en-US"/>
        </a:p>
      </dgm:t>
    </dgm:pt>
    <dgm:pt modelId="{0EF16C9D-F2A3-45D4-8B62-76DFBCBFDDF9}" type="sibTrans" cxnId="{00D7ECAF-4610-4ED0-BB6D-7D866610E8C5}">
      <dgm:prSet/>
      <dgm:spPr/>
      <dgm:t>
        <a:bodyPr/>
        <a:lstStyle/>
        <a:p>
          <a:endParaRPr lang="en-US"/>
        </a:p>
      </dgm:t>
    </dgm:pt>
    <dgm:pt modelId="{C5CD0C47-C15E-4675-A984-0126A2F31033}">
      <dgm:prSet phldrT="[Text]" custT="1"/>
      <dgm:spPr/>
      <dgm:t>
        <a:bodyPr/>
        <a:lstStyle/>
        <a:p>
          <a:r>
            <a:rPr lang="en-US" sz="1600" dirty="0" smtClean="0"/>
            <a:t>All data shared</a:t>
          </a:r>
          <a:endParaRPr lang="en-US" sz="1600" dirty="0"/>
        </a:p>
      </dgm:t>
    </dgm:pt>
    <dgm:pt modelId="{28C8D3A4-CCEC-40B3-B987-618F51E96CCA}" type="parTrans" cxnId="{EFDDEA18-29A2-4C40-AAEE-DDFC7150DCF5}">
      <dgm:prSet/>
      <dgm:spPr/>
      <dgm:t>
        <a:bodyPr/>
        <a:lstStyle/>
        <a:p>
          <a:endParaRPr lang="en-US"/>
        </a:p>
      </dgm:t>
    </dgm:pt>
    <dgm:pt modelId="{3A27988B-6CFF-4ECF-A98D-F6EB9A467277}" type="sibTrans" cxnId="{EFDDEA18-29A2-4C40-AAEE-DDFC7150DCF5}">
      <dgm:prSet/>
      <dgm:spPr/>
      <dgm:t>
        <a:bodyPr/>
        <a:lstStyle/>
        <a:p>
          <a:endParaRPr lang="en-US"/>
        </a:p>
      </dgm:t>
    </dgm:pt>
    <dgm:pt modelId="{D0EF76FB-205E-4BFB-8392-C6053780D230}">
      <dgm:prSet phldrT="[Text]"/>
      <dgm:spPr/>
      <dgm:t>
        <a:bodyPr/>
        <a:lstStyle/>
        <a:p>
          <a:endParaRPr lang="en-US" dirty="0"/>
        </a:p>
      </dgm:t>
    </dgm:pt>
    <dgm:pt modelId="{22657011-8A45-44A9-9C0E-EC3308E09FAE}" type="sibTrans" cxnId="{39C784FA-0961-4C2F-9397-B60EE1DF70DE}">
      <dgm:prSet/>
      <dgm:spPr/>
      <dgm:t>
        <a:bodyPr/>
        <a:lstStyle/>
        <a:p>
          <a:endParaRPr lang="en-US"/>
        </a:p>
      </dgm:t>
    </dgm:pt>
    <dgm:pt modelId="{3F4C3A07-847E-4B7E-80E4-0FE422B7D8F6}" type="parTrans" cxnId="{39C784FA-0961-4C2F-9397-B60EE1DF70DE}">
      <dgm:prSet/>
      <dgm:spPr/>
      <dgm:t>
        <a:bodyPr/>
        <a:lstStyle/>
        <a:p>
          <a:endParaRPr lang="en-US"/>
        </a:p>
      </dgm:t>
    </dgm:pt>
    <dgm:pt modelId="{B025D8E7-74CF-429D-8837-912E85CE58E3}" type="pres">
      <dgm:prSet presAssocID="{4C598BBB-2D10-42BE-83F8-7B1A423D786C}" presName="Name0" presStyleCnt="0">
        <dgm:presLayoutVars>
          <dgm:dir/>
          <dgm:resizeHandles val="exact"/>
        </dgm:presLayoutVars>
      </dgm:prSet>
      <dgm:spPr/>
    </dgm:pt>
    <dgm:pt modelId="{BAA989DE-2DA7-4D28-8799-D211A01DB874}" type="pres">
      <dgm:prSet presAssocID="{4C598BBB-2D10-42BE-83F8-7B1A423D786C}" presName="arrow" presStyleLbl="bgShp" presStyleIdx="0" presStyleCnt="1" custScaleX="61500" custLinFactNeighborX="-22000" custLinFactNeighborY="3125"/>
      <dgm:spPr>
        <a:solidFill>
          <a:srgbClr val="FF0000"/>
        </a:solidFill>
      </dgm:spPr>
    </dgm:pt>
    <dgm:pt modelId="{F4908CBA-F39F-405E-A5DC-2161B4F77A35}" type="pres">
      <dgm:prSet presAssocID="{4C598BBB-2D10-42BE-83F8-7B1A423D786C}" presName="points" presStyleCnt="0"/>
      <dgm:spPr/>
    </dgm:pt>
    <dgm:pt modelId="{5CC80896-51B7-4336-B24C-EB3CF08A9D24}" type="pres">
      <dgm:prSet presAssocID="{88B0ED47-2AB9-4224-AAE1-229322DE6C08}" presName="compositeA" presStyleCnt="0"/>
      <dgm:spPr/>
    </dgm:pt>
    <dgm:pt modelId="{C167FF9B-711C-4411-AEB1-9DB797F27279}" type="pres">
      <dgm:prSet presAssocID="{88B0ED47-2AB9-4224-AAE1-229322DE6C08}" presName="textA" presStyleLbl="revTx" presStyleIdx="0" presStyleCnt="4" custLinFactY="50000" custLinFactNeighborX="45949" custLinFactNeighborY="100000">
        <dgm:presLayoutVars>
          <dgm:bulletEnabled val="1"/>
        </dgm:presLayoutVars>
      </dgm:prSet>
      <dgm:spPr/>
      <dgm:t>
        <a:bodyPr/>
        <a:lstStyle/>
        <a:p>
          <a:endParaRPr lang="en-US"/>
        </a:p>
      </dgm:t>
    </dgm:pt>
    <dgm:pt modelId="{7C3FABF4-C116-4E33-BAD9-F9CFAE2D8581}" type="pres">
      <dgm:prSet presAssocID="{88B0ED47-2AB9-4224-AAE1-229322DE6C08}" presName="circleA" presStyleLbl="node1" presStyleIdx="0" presStyleCnt="4" custLinFactX="68087" custLinFactNeighborX="100000"/>
      <dgm:spPr>
        <a:prstGeom prst="star5">
          <a:avLst/>
        </a:prstGeom>
      </dgm:spPr>
    </dgm:pt>
    <dgm:pt modelId="{1F8F3DA2-6D98-44C2-86EE-3908E5622DEF}" type="pres">
      <dgm:prSet presAssocID="{88B0ED47-2AB9-4224-AAE1-229322DE6C08}" presName="spaceA" presStyleCnt="0"/>
      <dgm:spPr/>
    </dgm:pt>
    <dgm:pt modelId="{5F3BBA87-5D14-4B43-8828-D5C302AE0D8D}" type="pres">
      <dgm:prSet presAssocID="{5DD66597-613E-4D83-9A8B-251AB6F3BD75}" presName="space" presStyleCnt="0"/>
      <dgm:spPr/>
    </dgm:pt>
    <dgm:pt modelId="{29B2882A-287A-4C39-8C56-3AD0DF0C2E69}" type="pres">
      <dgm:prSet presAssocID="{6054AAFF-91D3-4604-8606-F41FC321D052}" presName="compositeB" presStyleCnt="0"/>
      <dgm:spPr/>
    </dgm:pt>
    <dgm:pt modelId="{8A7BAF0B-8F81-480C-ADA5-A532252C8CF3}" type="pres">
      <dgm:prSet presAssocID="{6054AAFF-91D3-4604-8606-F41FC321D052}" presName="textB" presStyleLbl="revTx" presStyleIdx="1" presStyleCnt="4" custScaleY="78125" custLinFactNeighborX="25577" custLinFactNeighborY="-16406">
        <dgm:presLayoutVars>
          <dgm:bulletEnabled val="1"/>
        </dgm:presLayoutVars>
      </dgm:prSet>
      <dgm:spPr/>
      <dgm:t>
        <a:bodyPr/>
        <a:lstStyle/>
        <a:p>
          <a:endParaRPr lang="en-US"/>
        </a:p>
      </dgm:t>
    </dgm:pt>
    <dgm:pt modelId="{A52EA7E9-121B-4419-978A-CB63F9F60F6A}" type="pres">
      <dgm:prSet presAssocID="{6054AAFF-91D3-4604-8606-F41FC321D052}" presName="circleB" presStyleLbl="node1" presStyleIdx="1" presStyleCnt="4" custLinFactNeighborX="83112" custLinFactNeighborY="-21875"/>
      <dgm:spPr>
        <a:prstGeom prst="star5">
          <a:avLst/>
        </a:prstGeom>
      </dgm:spPr>
    </dgm:pt>
    <dgm:pt modelId="{913E5684-9367-4F0B-BB0B-ADBA7230DDF6}" type="pres">
      <dgm:prSet presAssocID="{6054AAFF-91D3-4604-8606-F41FC321D052}" presName="spaceB" presStyleCnt="0"/>
      <dgm:spPr/>
    </dgm:pt>
    <dgm:pt modelId="{6E40CDA3-F32B-4139-AFC2-DE17B1A2D77D}" type="pres">
      <dgm:prSet presAssocID="{0EF16C9D-F2A3-45D4-8B62-76DFBCBFDDF9}" presName="space" presStyleCnt="0"/>
      <dgm:spPr/>
    </dgm:pt>
    <dgm:pt modelId="{8846815E-5A68-4821-BA0C-0A61ADA036DB}" type="pres">
      <dgm:prSet presAssocID="{C5CD0C47-C15E-4675-A984-0126A2F31033}" presName="compositeA" presStyleCnt="0"/>
      <dgm:spPr/>
    </dgm:pt>
    <dgm:pt modelId="{1493B640-6B73-47F4-9740-6DF953C6BDF6}" type="pres">
      <dgm:prSet presAssocID="{C5CD0C47-C15E-4675-A984-0126A2F31033}" presName="textA" presStyleLbl="revTx" presStyleIdx="2" presStyleCnt="4" custLinFactY="10938" custLinFactNeighborX="-27494" custLinFactNeighborY="100000">
        <dgm:presLayoutVars>
          <dgm:bulletEnabled val="1"/>
        </dgm:presLayoutVars>
      </dgm:prSet>
      <dgm:spPr/>
      <dgm:t>
        <a:bodyPr/>
        <a:lstStyle/>
        <a:p>
          <a:endParaRPr lang="en-US"/>
        </a:p>
      </dgm:t>
    </dgm:pt>
    <dgm:pt modelId="{23DEDE5B-677B-4616-9BD2-0AABCC5677C1}" type="pres">
      <dgm:prSet presAssocID="{C5CD0C47-C15E-4675-A984-0126A2F31033}" presName="circleA" presStyleLbl="node1" presStyleIdx="2" presStyleCnt="4" custLinFactX="-26862" custLinFactNeighborX="-100000"/>
      <dgm:spPr>
        <a:prstGeom prst="star5">
          <a:avLst/>
        </a:prstGeom>
      </dgm:spPr>
    </dgm:pt>
    <dgm:pt modelId="{D0AD42F6-0670-4622-B900-2CC070323973}" type="pres">
      <dgm:prSet presAssocID="{C5CD0C47-C15E-4675-A984-0126A2F31033}" presName="spaceA" presStyleCnt="0"/>
      <dgm:spPr/>
    </dgm:pt>
    <dgm:pt modelId="{815B97DA-B52A-4C99-A80F-53AE89634950}" type="pres">
      <dgm:prSet presAssocID="{3A27988B-6CFF-4ECF-A98D-F6EB9A467277}" presName="space" presStyleCnt="0"/>
      <dgm:spPr/>
    </dgm:pt>
    <dgm:pt modelId="{578D2072-C631-4764-8E50-B4AEF8C2A5F1}" type="pres">
      <dgm:prSet presAssocID="{D0EF76FB-205E-4BFB-8392-C6053780D230}" presName="compositeB" presStyleCnt="0"/>
      <dgm:spPr/>
    </dgm:pt>
    <dgm:pt modelId="{6ECB8E02-1C2E-47E1-9A7A-BE397316543C}" type="pres">
      <dgm:prSet presAssocID="{D0EF76FB-205E-4BFB-8392-C6053780D230}" presName="textB" presStyleLbl="revTx" presStyleIdx="3" presStyleCnt="4">
        <dgm:presLayoutVars>
          <dgm:bulletEnabled val="1"/>
        </dgm:presLayoutVars>
      </dgm:prSet>
      <dgm:spPr/>
      <dgm:t>
        <a:bodyPr/>
        <a:lstStyle/>
        <a:p>
          <a:endParaRPr lang="en-US"/>
        </a:p>
      </dgm:t>
    </dgm:pt>
    <dgm:pt modelId="{B825435F-5FB1-4530-89E0-FC56FABD7DA7}" type="pres">
      <dgm:prSet presAssocID="{D0EF76FB-205E-4BFB-8392-C6053780D230}" presName="circleB" presStyleLbl="node1" presStyleIdx="3" presStyleCnt="4" custLinFactNeighborX="-11836" custLinFactNeighborY="18750"/>
      <dgm:spPr>
        <a:noFill/>
        <a:ln>
          <a:noFill/>
        </a:ln>
      </dgm:spPr>
    </dgm:pt>
    <dgm:pt modelId="{FDF57A9E-99DF-42D5-97EC-2C99CB6CE9EB}" type="pres">
      <dgm:prSet presAssocID="{D0EF76FB-205E-4BFB-8392-C6053780D230}" presName="spaceB" presStyleCnt="0"/>
      <dgm:spPr/>
    </dgm:pt>
  </dgm:ptLst>
  <dgm:cxnLst>
    <dgm:cxn modelId="{00D7ECAF-4610-4ED0-BB6D-7D866610E8C5}" srcId="{4C598BBB-2D10-42BE-83F8-7B1A423D786C}" destId="{6054AAFF-91D3-4604-8606-F41FC321D052}" srcOrd="1" destOrd="0" parTransId="{5F731451-64D5-4F1F-A16F-4F80594842DE}" sibTransId="{0EF16C9D-F2A3-45D4-8B62-76DFBCBFDDF9}"/>
    <dgm:cxn modelId="{08BC0F4D-D3D0-4509-99B9-FBB0D17CC364}" type="presOf" srcId="{6054AAFF-91D3-4604-8606-F41FC321D052}" destId="{8A7BAF0B-8F81-480C-ADA5-A532252C8CF3}" srcOrd="0" destOrd="0" presId="urn:microsoft.com/office/officeart/2005/8/layout/hProcess11"/>
    <dgm:cxn modelId="{47F5116D-A8A0-4A1D-89B1-C17CD538A5E2}" type="presOf" srcId="{D0EF76FB-205E-4BFB-8392-C6053780D230}" destId="{6ECB8E02-1C2E-47E1-9A7A-BE397316543C}" srcOrd="0" destOrd="0" presId="urn:microsoft.com/office/officeart/2005/8/layout/hProcess11"/>
    <dgm:cxn modelId="{AAF1258C-702E-43BE-8F7D-FA78F5729BCD}" type="presOf" srcId="{88B0ED47-2AB9-4224-AAE1-229322DE6C08}" destId="{C167FF9B-711C-4411-AEB1-9DB797F27279}" srcOrd="0" destOrd="0" presId="urn:microsoft.com/office/officeart/2005/8/layout/hProcess11"/>
    <dgm:cxn modelId="{3ECB44E5-00E4-4BDC-A807-08697CAFC3A7}" type="presOf" srcId="{4C598BBB-2D10-42BE-83F8-7B1A423D786C}" destId="{B025D8E7-74CF-429D-8837-912E85CE58E3}" srcOrd="0" destOrd="0" presId="urn:microsoft.com/office/officeart/2005/8/layout/hProcess11"/>
    <dgm:cxn modelId="{39C784FA-0961-4C2F-9397-B60EE1DF70DE}" srcId="{4C598BBB-2D10-42BE-83F8-7B1A423D786C}" destId="{D0EF76FB-205E-4BFB-8392-C6053780D230}" srcOrd="3" destOrd="0" parTransId="{3F4C3A07-847E-4B7E-80E4-0FE422B7D8F6}" sibTransId="{22657011-8A45-44A9-9C0E-EC3308E09FAE}"/>
    <dgm:cxn modelId="{B4199A80-BE1A-41AB-99C9-E657FB098CB0}" srcId="{4C598BBB-2D10-42BE-83F8-7B1A423D786C}" destId="{88B0ED47-2AB9-4224-AAE1-229322DE6C08}" srcOrd="0" destOrd="0" parTransId="{693AFD96-04AC-4785-8C96-34CE2C305A92}" sibTransId="{5DD66597-613E-4D83-9A8B-251AB6F3BD75}"/>
    <dgm:cxn modelId="{EFDDEA18-29A2-4C40-AAEE-DDFC7150DCF5}" srcId="{4C598BBB-2D10-42BE-83F8-7B1A423D786C}" destId="{C5CD0C47-C15E-4675-A984-0126A2F31033}" srcOrd="2" destOrd="0" parTransId="{28C8D3A4-CCEC-40B3-B987-618F51E96CCA}" sibTransId="{3A27988B-6CFF-4ECF-A98D-F6EB9A467277}"/>
    <dgm:cxn modelId="{26F5BE2A-9D5A-49BA-900F-FEE64CC98A55}" type="presOf" srcId="{C5CD0C47-C15E-4675-A984-0126A2F31033}" destId="{1493B640-6B73-47F4-9740-6DF953C6BDF6}" srcOrd="0" destOrd="0" presId="urn:microsoft.com/office/officeart/2005/8/layout/hProcess11"/>
    <dgm:cxn modelId="{891519E3-27E2-4D7B-A634-3CD1875E2F77}" type="presParOf" srcId="{B025D8E7-74CF-429D-8837-912E85CE58E3}" destId="{BAA989DE-2DA7-4D28-8799-D211A01DB874}" srcOrd="0" destOrd="0" presId="urn:microsoft.com/office/officeart/2005/8/layout/hProcess11"/>
    <dgm:cxn modelId="{4BB6ED44-9C15-451F-91E4-517E21482ABA}" type="presParOf" srcId="{B025D8E7-74CF-429D-8837-912E85CE58E3}" destId="{F4908CBA-F39F-405E-A5DC-2161B4F77A35}" srcOrd="1" destOrd="0" presId="urn:microsoft.com/office/officeart/2005/8/layout/hProcess11"/>
    <dgm:cxn modelId="{99893FF7-9828-4C63-98CE-BA7D7A013B98}" type="presParOf" srcId="{F4908CBA-F39F-405E-A5DC-2161B4F77A35}" destId="{5CC80896-51B7-4336-B24C-EB3CF08A9D24}" srcOrd="0" destOrd="0" presId="urn:microsoft.com/office/officeart/2005/8/layout/hProcess11"/>
    <dgm:cxn modelId="{038D7172-F5F6-4B94-8300-E2F7373E5ACC}" type="presParOf" srcId="{5CC80896-51B7-4336-B24C-EB3CF08A9D24}" destId="{C167FF9B-711C-4411-AEB1-9DB797F27279}" srcOrd="0" destOrd="0" presId="urn:microsoft.com/office/officeart/2005/8/layout/hProcess11"/>
    <dgm:cxn modelId="{A8E0F8A0-6B42-498F-98C5-BEC33F74BBC7}" type="presParOf" srcId="{5CC80896-51B7-4336-B24C-EB3CF08A9D24}" destId="{7C3FABF4-C116-4E33-BAD9-F9CFAE2D8581}" srcOrd="1" destOrd="0" presId="urn:microsoft.com/office/officeart/2005/8/layout/hProcess11"/>
    <dgm:cxn modelId="{3701EE72-5FFE-4E69-AD5A-BE5D0165EA9C}" type="presParOf" srcId="{5CC80896-51B7-4336-B24C-EB3CF08A9D24}" destId="{1F8F3DA2-6D98-44C2-86EE-3908E5622DEF}" srcOrd="2" destOrd="0" presId="urn:microsoft.com/office/officeart/2005/8/layout/hProcess11"/>
    <dgm:cxn modelId="{50219E9F-46EB-4FED-AAF6-0ED9F37C5D35}" type="presParOf" srcId="{F4908CBA-F39F-405E-A5DC-2161B4F77A35}" destId="{5F3BBA87-5D14-4B43-8828-D5C302AE0D8D}" srcOrd="1" destOrd="0" presId="urn:microsoft.com/office/officeart/2005/8/layout/hProcess11"/>
    <dgm:cxn modelId="{BEFD0C10-DAE7-4B1F-BE99-94E7AFE1CB28}" type="presParOf" srcId="{F4908CBA-F39F-405E-A5DC-2161B4F77A35}" destId="{29B2882A-287A-4C39-8C56-3AD0DF0C2E69}" srcOrd="2" destOrd="0" presId="urn:microsoft.com/office/officeart/2005/8/layout/hProcess11"/>
    <dgm:cxn modelId="{A83959B8-729F-433B-A736-1F674EECC06C}" type="presParOf" srcId="{29B2882A-287A-4C39-8C56-3AD0DF0C2E69}" destId="{8A7BAF0B-8F81-480C-ADA5-A532252C8CF3}" srcOrd="0" destOrd="0" presId="urn:microsoft.com/office/officeart/2005/8/layout/hProcess11"/>
    <dgm:cxn modelId="{62697D31-D760-490C-9B83-5DC457F1F897}" type="presParOf" srcId="{29B2882A-287A-4C39-8C56-3AD0DF0C2E69}" destId="{A52EA7E9-121B-4419-978A-CB63F9F60F6A}" srcOrd="1" destOrd="0" presId="urn:microsoft.com/office/officeart/2005/8/layout/hProcess11"/>
    <dgm:cxn modelId="{5FB193EC-EA61-46F4-9109-36DC0B93AA08}" type="presParOf" srcId="{29B2882A-287A-4C39-8C56-3AD0DF0C2E69}" destId="{913E5684-9367-4F0B-BB0B-ADBA7230DDF6}" srcOrd="2" destOrd="0" presId="urn:microsoft.com/office/officeart/2005/8/layout/hProcess11"/>
    <dgm:cxn modelId="{9D3CDE83-60DC-4C4D-A04F-FDF11F188C07}" type="presParOf" srcId="{F4908CBA-F39F-405E-A5DC-2161B4F77A35}" destId="{6E40CDA3-F32B-4139-AFC2-DE17B1A2D77D}" srcOrd="3" destOrd="0" presId="urn:microsoft.com/office/officeart/2005/8/layout/hProcess11"/>
    <dgm:cxn modelId="{21B8E6F3-B172-4820-8867-D8DE40DEB90B}" type="presParOf" srcId="{F4908CBA-F39F-405E-A5DC-2161B4F77A35}" destId="{8846815E-5A68-4821-BA0C-0A61ADA036DB}" srcOrd="4" destOrd="0" presId="urn:microsoft.com/office/officeart/2005/8/layout/hProcess11"/>
    <dgm:cxn modelId="{2434BBDC-1A92-4EC4-83C5-C4608C65A297}" type="presParOf" srcId="{8846815E-5A68-4821-BA0C-0A61ADA036DB}" destId="{1493B640-6B73-47F4-9740-6DF953C6BDF6}" srcOrd="0" destOrd="0" presId="urn:microsoft.com/office/officeart/2005/8/layout/hProcess11"/>
    <dgm:cxn modelId="{A30FB560-CD5A-4EE7-B1B6-722ACD59FB01}" type="presParOf" srcId="{8846815E-5A68-4821-BA0C-0A61ADA036DB}" destId="{23DEDE5B-677B-4616-9BD2-0AABCC5677C1}" srcOrd="1" destOrd="0" presId="urn:microsoft.com/office/officeart/2005/8/layout/hProcess11"/>
    <dgm:cxn modelId="{5F8BDEC1-927C-4252-819A-13DB2693B70A}" type="presParOf" srcId="{8846815E-5A68-4821-BA0C-0A61ADA036DB}" destId="{D0AD42F6-0670-4622-B900-2CC070323973}" srcOrd="2" destOrd="0" presId="urn:microsoft.com/office/officeart/2005/8/layout/hProcess11"/>
    <dgm:cxn modelId="{9A59268E-EF32-44FE-AE54-246C48BD528D}" type="presParOf" srcId="{F4908CBA-F39F-405E-A5DC-2161B4F77A35}" destId="{815B97DA-B52A-4C99-A80F-53AE89634950}" srcOrd="5" destOrd="0" presId="urn:microsoft.com/office/officeart/2005/8/layout/hProcess11"/>
    <dgm:cxn modelId="{1D402602-1EDD-4A90-8F56-2B4463F4A0CF}" type="presParOf" srcId="{F4908CBA-F39F-405E-A5DC-2161B4F77A35}" destId="{578D2072-C631-4764-8E50-B4AEF8C2A5F1}" srcOrd="6" destOrd="0" presId="urn:microsoft.com/office/officeart/2005/8/layout/hProcess11"/>
    <dgm:cxn modelId="{8596B220-8525-4F37-8C14-7666D799C527}" type="presParOf" srcId="{578D2072-C631-4764-8E50-B4AEF8C2A5F1}" destId="{6ECB8E02-1C2E-47E1-9A7A-BE397316543C}" srcOrd="0" destOrd="0" presId="urn:microsoft.com/office/officeart/2005/8/layout/hProcess11"/>
    <dgm:cxn modelId="{59D432A7-4D35-4D0B-959B-D3BAAE87FF34}" type="presParOf" srcId="{578D2072-C631-4764-8E50-B4AEF8C2A5F1}" destId="{B825435F-5FB1-4530-89E0-FC56FABD7DA7}" srcOrd="1" destOrd="0" presId="urn:microsoft.com/office/officeart/2005/8/layout/hProcess11"/>
    <dgm:cxn modelId="{528C304F-E812-42A2-A0AD-8580126C2244}" type="presParOf" srcId="{578D2072-C631-4764-8E50-B4AEF8C2A5F1}" destId="{FDF57A9E-99DF-42D5-97EC-2C99CB6CE9EB}" srcOrd="2" destOrd="0" presId="urn:microsoft.com/office/officeart/2005/8/layout/hProcess1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309663A-2AF6-4410-B48C-4CDB4B329FDB}" type="datetimeFigureOut">
              <a:rPr lang="en-US" smtClean="0"/>
              <a:t>11/6/2015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9722C85-FC9E-40C8-B323-6ABEB329BC04}" type="slidenum">
              <a:rPr lang="en-US" smtClean="0"/>
              <a:t>‹#›</a:t>
            </a:fld>
            <a:endParaRPr lang="en-US" dirty="0"/>
          </a:p>
        </p:txBody>
      </p:sp>
    </p:spTree>
    <p:extLst>
      <p:ext uri="{BB962C8B-B14F-4D97-AF65-F5344CB8AC3E}">
        <p14:creationId xmlns:p14="http://schemas.microsoft.com/office/powerpoint/2010/main" val="146200520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website logo"/>
          <p:cNvPicPr>
            <a:picLocks noChangeAspect="1" noChangeArrowheads="1"/>
          </p:cNvPicPr>
          <p:nvPr userDrawn="1"/>
        </p:nvPicPr>
        <p:blipFill>
          <a:blip r:embed="rId2"/>
          <a:srcRect/>
          <a:stretch>
            <a:fillRect/>
          </a:stretch>
        </p:blipFill>
        <p:spPr bwMode="auto">
          <a:xfrm>
            <a:off x="0" y="0"/>
            <a:ext cx="4714875" cy="723900"/>
          </a:xfrm>
          <a:prstGeom prst="rect">
            <a:avLst/>
          </a:prstGeom>
          <a:noFill/>
          <a:ln w="9525">
            <a:noFill/>
            <a:miter lim="800000"/>
            <a:headEnd/>
            <a:tailEnd/>
          </a:ln>
        </p:spPr>
      </p:pic>
      <p:pic>
        <p:nvPicPr>
          <p:cNvPr id="6" name="Picture 6" descr="HHS Logo"/>
          <p:cNvPicPr>
            <a:picLocks noChangeAspect="1" noChangeArrowheads="1"/>
          </p:cNvPicPr>
          <p:nvPr userDrawn="1"/>
        </p:nvPicPr>
        <p:blipFill>
          <a:blip r:embed="rId3"/>
          <a:srcRect/>
          <a:stretch>
            <a:fillRect/>
          </a:stretch>
        </p:blipFill>
        <p:spPr bwMode="auto">
          <a:xfrm>
            <a:off x="5588000" y="6184900"/>
            <a:ext cx="533400" cy="527050"/>
          </a:xfrm>
          <a:prstGeom prst="rect">
            <a:avLst/>
          </a:prstGeom>
          <a:noFill/>
          <a:ln w="9525">
            <a:noFill/>
            <a:miter lim="800000"/>
            <a:headEnd/>
            <a:tailEnd/>
          </a:ln>
        </p:spPr>
      </p:pic>
      <p:pic>
        <p:nvPicPr>
          <p:cNvPr id="7" name="Picture 8" descr="NIH Logo"/>
          <p:cNvPicPr>
            <a:picLocks noChangeAspect="1" noChangeArrowheads="1"/>
          </p:cNvPicPr>
          <p:nvPr userDrawn="1"/>
        </p:nvPicPr>
        <p:blipFill>
          <a:blip r:embed="rId4"/>
          <a:srcRect/>
          <a:stretch>
            <a:fillRect/>
          </a:stretch>
        </p:blipFill>
        <p:spPr bwMode="auto">
          <a:xfrm>
            <a:off x="6261100" y="6105525"/>
            <a:ext cx="495300" cy="6858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4BD5513-6B8D-46CC-9792-57B5E6E86FBE}" type="datetimeFigureOut">
              <a:rPr lang="en-US"/>
              <a:pPr>
                <a:defRPr/>
              </a:pPr>
              <a:t>11/6/2015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D601EB9-E71F-4EC0-8B07-0E52CC3432C3}" type="slidenum">
              <a:rPr lang="en-US"/>
              <a:pPr>
                <a:defRPr/>
              </a:pPr>
              <a:t>‹#›</a:t>
            </a:fld>
            <a:endParaRPr lang="en-US" dirty="0"/>
          </a:p>
        </p:txBody>
      </p:sp>
      <p:pic>
        <p:nvPicPr>
          <p:cNvPr id="8" name="Picture 2" descr="website logo"/>
          <p:cNvPicPr>
            <a:picLocks noChangeAspect="1" noChangeArrowheads="1"/>
          </p:cNvPicPr>
          <p:nvPr userDrawn="1"/>
        </p:nvPicPr>
        <p:blipFill>
          <a:blip r:embed="rId2"/>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0EB1BE9-24BD-4864-8B20-32309D1EDEC2}" type="datetimeFigureOut">
              <a:rPr lang="en-US"/>
              <a:pPr>
                <a:defRPr/>
              </a:pPr>
              <a:t>11/6/2015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15F9143-7791-457A-9EF2-8E010F701D03}" type="slidenum">
              <a:rPr lang="en-US"/>
              <a:pPr>
                <a:defRPr/>
              </a:pPr>
              <a:t>‹#›</a:t>
            </a:fld>
            <a:endParaRPr lang="en-US" dirty="0"/>
          </a:p>
        </p:txBody>
      </p:sp>
      <p:pic>
        <p:nvPicPr>
          <p:cNvPr id="7" name="Picture 6" descr="HHS Logo"/>
          <p:cNvPicPr>
            <a:picLocks noChangeAspect="1" noChangeArrowheads="1"/>
          </p:cNvPicPr>
          <p:nvPr userDrawn="1"/>
        </p:nvPicPr>
        <p:blipFill>
          <a:blip r:embed="rId2"/>
          <a:srcRect/>
          <a:stretch>
            <a:fillRect/>
          </a:stretch>
        </p:blipFill>
        <p:spPr bwMode="auto">
          <a:xfrm>
            <a:off x="5588000" y="6184900"/>
            <a:ext cx="533400" cy="527050"/>
          </a:xfrm>
          <a:prstGeom prst="rect">
            <a:avLst/>
          </a:prstGeom>
          <a:noFill/>
          <a:ln w="9525">
            <a:noFill/>
            <a:miter lim="800000"/>
            <a:headEnd/>
            <a:tailEnd/>
          </a:ln>
        </p:spPr>
      </p:pic>
      <p:pic>
        <p:nvPicPr>
          <p:cNvPr id="8" name="Picture 7" descr="NIH Logo"/>
          <p:cNvPicPr>
            <a:picLocks noChangeAspect="1" noChangeArrowheads="1"/>
          </p:cNvPicPr>
          <p:nvPr userDrawn="1"/>
        </p:nvPicPr>
        <p:blipFill>
          <a:blip r:embed="rId3"/>
          <a:srcRect/>
          <a:stretch>
            <a:fillRect/>
          </a:stretch>
        </p:blipFill>
        <p:spPr bwMode="auto">
          <a:xfrm>
            <a:off x="6261100" y="6105525"/>
            <a:ext cx="495300" cy="685800"/>
          </a:xfrm>
          <a:prstGeom prst="rect">
            <a:avLst/>
          </a:prstGeom>
          <a:noFill/>
          <a:ln w="9525">
            <a:noFill/>
            <a:miter lim="800000"/>
            <a:headEnd/>
            <a:tailEnd/>
          </a:ln>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pic>
        <p:nvPicPr>
          <p:cNvPr id="10" name="Picture 2" descr="website logo"/>
          <p:cNvPicPr>
            <a:picLocks noChangeAspect="1" noChangeArrowheads="1"/>
          </p:cNvPicPr>
          <p:nvPr userDrawn="1"/>
        </p:nvPicPr>
        <p:blipFill>
          <a:blip r:embed="rId5"/>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C37A544-DA13-4064-9E80-9212A3E48EBC}" type="datetimeFigureOut">
              <a:rPr lang="en-US"/>
              <a:pPr>
                <a:defRPr/>
              </a:pPr>
              <a:t>11/6/2015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9D605F8-48BF-4A2C-8E49-7F689496127E}" type="slidenum">
              <a:rPr lang="en-US"/>
              <a:pPr>
                <a:defRPr/>
              </a:pPr>
              <a:t>‹#›</a:t>
            </a:fld>
            <a:endParaRPr lang="en-US" dirty="0"/>
          </a:p>
        </p:txBody>
      </p:sp>
      <p:pic>
        <p:nvPicPr>
          <p:cNvPr id="7" name="Picture 6" descr="HHS Logo"/>
          <p:cNvPicPr>
            <a:picLocks noChangeAspect="1" noChangeArrowheads="1"/>
          </p:cNvPicPr>
          <p:nvPr userDrawn="1"/>
        </p:nvPicPr>
        <p:blipFill>
          <a:blip r:embed="rId2"/>
          <a:srcRect/>
          <a:stretch>
            <a:fillRect/>
          </a:stretch>
        </p:blipFill>
        <p:spPr bwMode="auto">
          <a:xfrm>
            <a:off x="5588000" y="6184900"/>
            <a:ext cx="533400" cy="527050"/>
          </a:xfrm>
          <a:prstGeom prst="rect">
            <a:avLst/>
          </a:prstGeom>
          <a:noFill/>
          <a:ln w="9525">
            <a:noFill/>
            <a:miter lim="800000"/>
            <a:headEnd/>
            <a:tailEnd/>
          </a:ln>
        </p:spPr>
      </p:pic>
      <p:pic>
        <p:nvPicPr>
          <p:cNvPr id="8" name="Picture 7" descr="NIH Logo"/>
          <p:cNvPicPr>
            <a:picLocks noChangeAspect="1" noChangeArrowheads="1"/>
          </p:cNvPicPr>
          <p:nvPr userDrawn="1"/>
        </p:nvPicPr>
        <p:blipFill>
          <a:blip r:embed="rId3"/>
          <a:srcRect/>
          <a:stretch>
            <a:fillRect/>
          </a:stretch>
        </p:blipFill>
        <p:spPr bwMode="auto">
          <a:xfrm>
            <a:off x="6261100" y="6105525"/>
            <a:ext cx="495300" cy="685800"/>
          </a:xfrm>
          <a:prstGeom prst="rect">
            <a:avLst/>
          </a:prstGeom>
          <a:noFill/>
          <a:ln w="9525">
            <a:noFill/>
            <a:miter lim="800000"/>
            <a:headEnd/>
            <a:tailEnd/>
          </a:ln>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pic>
        <p:nvPicPr>
          <p:cNvPr id="10" name="Picture 2" descr="website logo"/>
          <p:cNvPicPr>
            <a:picLocks noChangeAspect="1" noChangeArrowheads="1"/>
          </p:cNvPicPr>
          <p:nvPr userDrawn="1"/>
        </p:nvPicPr>
        <p:blipFill>
          <a:blip r:embed="rId5"/>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2" descr="website logo"/>
          <p:cNvPicPr>
            <a:picLocks noChangeAspect="1" noChangeArrowheads="1"/>
          </p:cNvPicPr>
          <p:nvPr userDrawn="1"/>
        </p:nvPicPr>
        <p:blipFill>
          <a:blip r:embed="rId2"/>
          <a:srcRect/>
          <a:stretch>
            <a:fillRect/>
          </a:stretch>
        </p:blipFill>
        <p:spPr bwMode="auto">
          <a:xfrm>
            <a:off x="0" y="0"/>
            <a:ext cx="4714875" cy="723900"/>
          </a:xfrm>
          <a:prstGeom prst="rect">
            <a:avLst/>
          </a:prstGeom>
          <a:noFill/>
          <a:ln w="9525">
            <a:noFill/>
            <a:miter lim="800000"/>
            <a:headEnd/>
            <a:tailEnd/>
          </a:ln>
        </p:spPr>
      </p:pic>
      <p:pic>
        <p:nvPicPr>
          <p:cNvPr id="6" name="Picture 6" descr="HHS Logo"/>
          <p:cNvPicPr>
            <a:picLocks noChangeAspect="1" noChangeArrowheads="1"/>
          </p:cNvPicPr>
          <p:nvPr userDrawn="1"/>
        </p:nvPicPr>
        <p:blipFill>
          <a:blip r:embed="rId3"/>
          <a:srcRect/>
          <a:stretch>
            <a:fillRect/>
          </a:stretch>
        </p:blipFill>
        <p:spPr bwMode="auto">
          <a:xfrm>
            <a:off x="5588000" y="6184900"/>
            <a:ext cx="533400" cy="527050"/>
          </a:xfrm>
          <a:prstGeom prst="rect">
            <a:avLst/>
          </a:prstGeom>
          <a:noFill/>
          <a:ln w="9525">
            <a:noFill/>
            <a:miter lim="800000"/>
            <a:headEnd/>
            <a:tailEnd/>
          </a:ln>
        </p:spPr>
      </p:pic>
      <p:pic>
        <p:nvPicPr>
          <p:cNvPr id="7" name="Picture 8" descr="NIH Logo"/>
          <p:cNvPicPr>
            <a:picLocks noChangeAspect="1" noChangeArrowheads="1"/>
          </p:cNvPicPr>
          <p:nvPr userDrawn="1"/>
        </p:nvPicPr>
        <p:blipFill>
          <a:blip r:embed="rId4"/>
          <a:srcRect/>
          <a:stretch>
            <a:fillRect/>
          </a:stretch>
        </p:blipFill>
        <p:spPr bwMode="auto">
          <a:xfrm>
            <a:off x="6261100" y="6105525"/>
            <a:ext cx="495300" cy="6858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spTree>
    <p:extLst>
      <p:ext uri="{BB962C8B-B14F-4D97-AF65-F5344CB8AC3E}">
        <p14:creationId xmlns:p14="http://schemas.microsoft.com/office/powerpoint/2010/main" val="1226177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071E06C1-1651-4557-9939-A08E7BEBF8BF}" type="datetimeFigureOut">
              <a:rPr lang="en-US"/>
              <a:pPr>
                <a:defRPr/>
              </a:pPr>
              <a:t>11/6/2015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C4B66D7-1ED9-4F34-AF6C-6E70FB7FBC73}" type="slidenum">
              <a:rPr lang="en-US"/>
              <a:pPr>
                <a:defRPr/>
              </a:pPr>
              <a:t>‹#›</a:t>
            </a:fld>
            <a:endParaRPr lang="en-US" dirty="0"/>
          </a:p>
        </p:txBody>
      </p:sp>
      <p:pic>
        <p:nvPicPr>
          <p:cNvPr id="7" name="Picture 2" descr="website logo"/>
          <p:cNvPicPr>
            <a:picLocks noChangeAspect="1" noChangeArrowheads="1"/>
          </p:cNvPicPr>
          <p:nvPr userDrawn="1"/>
        </p:nvPicPr>
        <p:blipFill>
          <a:blip r:embed="rId2"/>
          <a:srcRect/>
          <a:stretch>
            <a:fillRect/>
          </a:stretch>
        </p:blipFill>
        <p:spPr bwMode="auto">
          <a:xfrm>
            <a:off x="0" y="0"/>
            <a:ext cx="4714875" cy="723900"/>
          </a:xfrm>
          <a:prstGeom prst="rect">
            <a:avLst/>
          </a:prstGeom>
          <a:noFill/>
          <a:ln w="9525">
            <a:noFill/>
            <a:miter lim="800000"/>
            <a:headEnd/>
            <a:tailEnd/>
          </a:ln>
        </p:spPr>
      </p:pic>
      <p:pic>
        <p:nvPicPr>
          <p:cNvPr id="8" name="Picture 6" descr="HHS Logo"/>
          <p:cNvPicPr>
            <a:picLocks noChangeAspect="1" noChangeArrowheads="1"/>
          </p:cNvPicPr>
          <p:nvPr userDrawn="1"/>
        </p:nvPicPr>
        <p:blipFill>
          <a:blip r:embed="rId3"/>
          <a:srcRect/>
          <a:stretch>
            <a:fillRect/>
          </a:stretch>
        </p:blipFill>
        <p:spPr bwMode="auto">
          <a:xfrm>
            <a:off x="5588000" y="6184900"/>
            <a:ext cx="533400" cy="527050"/>
          </a:xfrm>
          <a:prstGeom prst="rect">
            <a:avLst/>
          </a:prstGeom>
          <a:noFill/>
          <a:ln w="9525">
            <a:noFill/>
            <a:miter lim="800000"/>
            <a:headEnd/>
            <a:tailEnd/>
          </a:ln>
        </p:spPr>
      </p:pic>
      <p:pic>
        <p:nvPicPr>
          <p:cNvPr id="9" name="Picture 8" descr="NIH Logo"/>
          <p:cNvPicPr>
            <a:picLocks noChangeAspect="1" noChangeArrowheads="1"/>
          </p:cNvPicPr>
          <p:nvPr userDrawn="1"/>
        </p:nvPicPr>
        <p:blipFill>
          <a:blip r:embed="rId4"/>
          <a:srcRect/>
          <a:stretch>
            <a:fillRect/>
          </a:stretch>
        </p:blipFill>
        <p:spPr bwMode="auto">
          <a:xfrm>
            <a:off x="6261100" y="6105525"/>
            <a:ext cx="495300" cy="685800"/>
          </a:xfrm>
          <a:prstGeom prst="rect">
            <a:avLst/>
          </a:prstGeom>
          <a:noFill/>
          <a:ln w="9525">
            <a:noFill/>
            <a:miter lim="800000"/>
            <a:headEnd/>
            <a:tailEnd/>
          </a:ln>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3BB59B9-615E-4E1C-A969-56DB451B880B}" type="datetimeFigureOut">
              <a:rPr lang="en-US"/>
              <a:pPr>
                <a:defRPr/>
              </a:pPr>
              <a:t>11/6/2015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7B8C62B-5362-4EDA-AAFA-ED2A5736E55D}" type="slidenum">
              <a:rPr lang="en-US"/>
              <a:pPr>
                <a:defRPr/>
              </a:pPr>
              <a:t>‹#›</a:t>
            </a:fld>
            <a:endParaRPr lang="en-US" dirty="0"/>
          </a:p>
        </p:txBody>
      </p:sp>
      <p:pic>
        <p:nvPicPr>
          <p:cNvPr id="7" name="Picture 2" descr="website logo"/>
          <p:cNvPicPr>
            <a:picLocks noChangeAspect="1" noChangeArrowheads="1"/>
          </p:cNvPicPr>
          <p:nvPr userDrawn="1"/>
        </p:nvPicPr>
        <p:blipFill>
          <a:blip r:embed="rId2"/>
          <a:srcRect/>
          <a:stretch>
            <a:fillRect/>
          </a:stretch>
        </p:blipFill>
        <p:spPr bwMode="auto">
          <a:xfrm>
            <a:off x="0" y="0"/>
            <a:ext cx="4714875" cy="723900"/>
          </a:xfrm>
          <a:prstGeom prst="rect">
            <a:avLst/>
          </a:prstGeom>
          <a:noFill/>
          <a:ln w="9525">
            <a:noFill/>
            <a:miter lim="800000"/>
            <a:headEnd/>
            <a:tailEnd/>
          </a:ln>
        </p:spPr>
      </p:pic>
      <p:pic>
        <p:nvPicPr>
          <p:cNvPr id="8" name="Picture 6" descr="HHS Logo"/>
          <p:cNvPicPr>
            <a:picLocks noChangeAspect="1" noChangeArrowheads="1"/>
          </p:cNvPicPr>
          <p:nvPr userDrawn="1"/>
        </p:nvPicPr>
        <p:blipFill>
          <a:blip r:embed="rId3"/>
          <a:srcRect/>
          <a:stretch>
            <a:fillRect/>
          </a:stretch>
        </p:blipFill>
        <p:spPr bwMode="auto">
          <a:xfrm>
            <a:off x="5588000" y="6184900"/>
            <a:ext cx="533400" cy="527050"/>
          </a:xfrm>
          <a:prstGeom prst="rect">
            <a:avLst/>
          </a:prstGeom>
          <a:noFill/>
          <a:ln w="9525">
            <a:noFill/>
            <a:miter lim="800000"/>
            <a:headEnd/>
            <a:tailEnd/>
          </a:ln>
        </p:spPr>
      </p:pic>
      <p:pic>
        <p:nvPicPr>
          <p:cNvPr id="9" name="Picture 8" descr="NIH Logo"/>
          <p:cNvPicPr>
            <a:picLocks noChangeAspect="1" noChangeArrowheads="1"/>
          </p:cNvPicPr>
          <p:nvPr userDrawn="1"/>
        </p:nvPicPr>
        <p:blipFill>
          <a:blip r:embed="rId4"/>
          <a:srcRect/>
          <a:stretch>
            <a:fillRect/>
          </a:stretch>
        </p:blipFill>
        <p:spPr bwMode="auto">
          <a:xfrm>
            <a:off x="6261100" y="6105525"/>
            <a:ext cx="495300" cy="685800"/>
          </a:xfrm>
          <a:prstGeom prst="rect">
            <a:avLst/>
          </a:prstGeom>
          <a:noFill/>
          <a:ln w="9525">
            <a:noFill/>
            <a:miter lim="800000"/>
            <a:headEnd/>
            <a:tailEnd/>
          </a:ln>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D162AFD-3319-471C-8E48-A9B80CF5C5FE}" type="datetimeFigureOut">
              <a:rPr lang="en-US"/>
              <a:pPr>
                <a:defRPr/>
              </a:pPr>
              <a:t>11/6/2015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E2FBEEE-0801-4D20-87D3-F93DCA65E548}" type="slidenum">
              <a:rPr lang="en-US"/>
              <a:pPr>
                <a:defRPr/>
              </a:pPr>
              <a:t>‹#›</a:t>
            </a:fld>
            <a:endParaRPr lang="en-US" dirty="0"/>
          </a:p>
        </p:txBody>
      </p:sp>
      <p:pic>
        <p:nvPicPr>
          <p:cNvPr id="8" name="Picture 6" descr="HHS Logo"/>
          <p:cNvPicPr>
            <a:picLocks noChangeAspect="1" noChangeArrowheads="1"/>
          </p:cNvPicPr>
          <p:nvPr userDrawn="1"/>
        </p:nvPicPr>
        <p:blipFill>
          <a:blip r:embed="rId2"/>
          <a:srcRect/>
          <a:stretch>
            <a:fillRect/>
          </a:stretch>
        </p:blipFill>
        <p:spPr bwMode="auto">
          <a:xfrm>
            <a:off x="5588000" y="6184900"/>
            <a:ext cx="533400" cy="527050"/>
          </a:xfrm>
          <a:prstGeom prst="rect">
            <a:avLst/>
          </a:prstGeom>
          <a:noFill/>
          <a:ln w="9525">
            <a:noFill/>
            <a:miter lim="800000"/>
            <a:headEnd/>
            <a:tailEnd/>
          </a:ln>
        </p:spPr>
      </p:pic>
      <p:pic>
        <p:nvPicPr>
          <p:cNvPr id="9" name="Picture 8" descr="NIH Logo"/>
          <p:cNvPicPr>
            <a:picLocks noChangeAspect="1" noChangeArrowheads="1"/>
          </p:cNvPicPr>
          <p:nvPr userDrawn="1"/>
        </p:nvPicPr>
        <p:blipFill>
          <a:blip r:embed="rId3"/>
          <a:srcRect/>
          <a:stretch>
            <a:fillRect/>
          </a:stretch>
        </p:blipFill>
        <p:spPr bwMode="auto">
          <a:xfrm>
            <a:off x="6261100" y="6105525"/>
            <a:ext cx="495300" cy="685800"/>
          </a:xfrm>
          <a:prstGeom prst="rect">
            <a:avLst/>
          </a:prstGeom>
          <a:noFill/>
          <a:ln w="9525">
            <a:noFill/>
            <a:miter lim="800000"/>
            <a:headEnd/>
            <a:tailEnd/>
          </a:ln>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pic>
        <p:nvPicPr>
          <p:cNvPr id="11" name="Picture 2" descr="website logo"/>
          <p:cNvPicPr>
            <a:picLocks noChangeAspect="1" noChangeArrowheads="1"/>
          </p:cNvPicPr>
          <p:nvPr userDrawn="1"/>
        </p:nvPicPr>
        <p:blipFill>
          <a:blip r:embed="rId5"/>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8D3C40B-193E-4C7C-B806-3884348F152B}" type="datetimeFigureOut">
              <a:rPr lang="en-US"/>
              <a:pPr>
                <a:defRPr/>
              </a:pPr>
              <a:t>11/6/2015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6EDCCCBA-4B9B-4105-ACA3-E9FBE7105A55}" type="slidenum">
              <a:rPr lang="en-US"/>
              <a:pPr>
                <a:defRPr/>
              </a:pPr>
              <a:t>‹#›</a:t>
            </a:fld>
            <a:endParaRPr lang="en-US" dirty="0"/>
          </a:p>
        </p:txBody>
      </p:sp>
      <p:pic>
        <p:nvPicPr>
          <p:cNvPr id="10" name="Picture 6" descr="HHS Logo"/>
          <p:cNvPicPr>
            <a:picLocks noChangeAspect="1" noChangeArrowheads="1"/>
          </p:cNvPicPr>
          <p:nvPr userDrawn="1"/>
        </p:nvPicPr>
        <p:blipFill>
          <a:blip r:embed="rId2"/>
          <a:srcRect/>
          <a:stretch>
            <a:fillRect/>
          </a:stretch>
        </p:blipFill>
        <p:spPr bwMode="auto">
          <a:xfrm>
            <a:off x="5588000" y="6184900"/>
            <a:ext cx="533400" cy="527050"/>
          </a:xfrm>
          <a:prstGeom prst="rect">
            <a:avLst/>
          </a:prstGeom>
          <a:noFill/>
          <a:ln w="9525">
            <a:noFill/>
            <a:miter lim="800000"/>
            <a:headEnd/>
            <a:tailEnd/>
          </a:ln>
        </p:spPr>
      </p:pic>
      <p:pic>
        <p:nvPicPr>
          <p:cNvPr id="11" name="Picture 10" descr="NIH Logo"/>
          <p:cNvPicPr>
            <a:picLocks noChangeAspect="1" noChangeArrowheads="1"/>
          </p:cNvPicPr>
          <p:nvPr userDrawn="1"/>
        </p:nvPicPr>
        <p:blipFill>
          <a:blip r:embed="rId3"/>
          <a:srcRect/>
          <a:stretch>
            <a:fillRect/>
          </a:stretch>
        </p:blipFill>
        <p:spPr bwMode="auto">
          <a:xfrm>
            <a:off x="6261100" y="6105525"/>
            <a:ext cx="495300" cy="685800"/>
          </a:xfrm>
          <a:prstGeom prst="rect">
            <a:avLst/>
          </a:prstGeom>
          <a:noFill/>
          <a:ln w="9525">
            <a:noFill/>
            <a:miter lim="800000"/>
            <a:headEnd/>
            <a:tailEnd/>
          </a:ln>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pic>
        <p:nvPicPr>
          <p:cNvPr id="13" name="Picture 2" descr="website logo"/>
          <p:cNvPicPr>
            <a:picLocks noChangeAspect="1" noChangeArrowheads="1"/>
          </p:cNvPicPr>
          <p:nvPr userDrawn="1"/>
        </p:nvPicPr>
        <p:blipFill>
          <a:blip r:embed="rId5"/>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31AFB5D-7F69-4667-89D3-EFEE29769247}" type="datetimeFigureOut">
              <a:rPr lang="en-US"/>
              <a:pPr>
                <a:defRPr/>
              </a:pPr>
              <a:t>11/6/2015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4F70F894-8307-4376-8B09-2E87DAADE604}" type="slidenum">
              <a:rPr lang="en-US"/>
              <a:pPr>
                <a:defRPr/>
              </a:pPr>
              <a:t>‹#›</a:t>
            </a:fld>
            <a:endParaRPr lang="en-US" dirty="0"/>
          </a:p>
        </p:txBody>
      </p:sp>
      <p:pic>
        <p:nvPicPr>
          <p:cNvPr id="6" name="Picture 6" descr="HHS Logo"/>
          <p:cNvPicPr>
            <a:picLocks noChangeAspect="1" noChangeArrowheads="1"/>
          </p:cNvPicPr>
          <p:nvPr userDrawn="1"/>
        </p:nvPicPr>
        <p:blipFill>
          <a:blip r:embed="rId2"/>
          <a:srcRect/>
          <a:stretch>
            <a:fillRect/>
          </a:stretch>
        </p:blipFill>
        <p:spPr bwMode="auto">
          <a:xfrm>
            <a:off x="5588000" y="6184900"/>
            <a:ext cx="533400" cy="527050"/>
          </a:xfrm>
          <a:prstGeom prst="rect">
            <a:avLst/>
          </a:prstGeom>
          <a:noFill/>
          <a:ln w="9525">
            <a:noFill/>
            <a:miter lim="800000"/>
            <a:headEnd/>
            <a:tailEnd/>
          </a:ln>
        </p:spPr>
      </p:pic>
      <p:pic>
        <p:nvPicPr>
          <p:cNvPr id="7" name="Picture 6" descr="NIH Logo"/>
          <p:cNvPicPr>
            <a:picLocks noChangeAspect="1" noChangeArrowheads="1"/>
          </p:cNvPicPr>
          <p:nvPr userDrawn="1"/>
        </p:nvPicPr>
        <p:blipFill>
          <a:blip r:embed="rId3"/>
          <a:srcRect/>
          <a:stretch>
            <a:fillRect/>
          </a:stretch>
        </p:blipFill>
        <p:spPr bwMode="auto">
          <a:xfrm>
            <a:off x="6261100" y="6105525"/>
            <a:ext cx="495300" cy="685800"/>
          </a:xfrm>
          <a:prstGeom prst="rect">
            <a:avLst/>
          </a:prstGeom>
          <a:noFill/>
          <a:ln w="9525">
            <a:noFill/>
            <a:miter lim="800000"/>
            <a:headEnd/>
            <a:tailEnd/>
          </a:ln>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pic>
        <p:nvPicPr>
          <p:cNvPr id="9" name="Picture 2" descr="website logo"/>
          <p:cNvPicPr>
            <a:picLocks noChangeAspect="1" noChangeArrowheads="1"/>
          </p:cNvPicPr>
          <p:nvPr userDrawn="1"/>
        </p:nvPicPr>
        <p:blipFill>
          <a:blip r:embed="rId5"/>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DCE5CC4-B89E-4BEA-A369-1A43D78AF328}" type="datetimeFigureOut">
              <a:rPr lang="en-US"/>
              <a:pPr>
                <a:defRPr/>
              </a:pPr>
              <a:t>11/6/2015</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68E5DB6-20E3-4CED-82DD-736FA2547472}" type="slidenum">
              <a:rPr lang="en-US"/>
              <a:pPr>
                <a:defRPr/>
              </a:pPr>
              <a:t>‹#›</a:t>
            </a:fld>
            <a:endParaRPr lang="en-US" dirty="0"/>
          </a:p>
        </p:txBody>
      </p:sp>
      <p:pic>
        <p:nvPicPr>
          <p:cNvPr id="5" name="Picture 6" descr="HHS Logo"/>
          <p:cNvPicPr>
            <a:picLocks noChangeAspect="1" noChangeArrowheads="1"/>
          </p:cNvPicPr>
          <p:nvPr userDrawn="1"/>
        </p:nvPicPr>
        <p:blipFill>
          <a:blip r:embed="rId2"/>
          <a:srcRect/>
          <a:stretch>
            <a:fillRect/>
          </a:stretch>
        </p:blipFill>
        <p:spPr bwMode="auto">
          <a:xfrm>
            <a:off x="5588000" y="6184900"/>
            <a:ext cx="533400" cy="527050"/>
          </a:xfrm>
          <a:prstGeom prst="rect">
            <a:avLst/>
          </a:prstGeom>
          <a:noFill/>
          <a:ln w="9525">
            <a:noFill/>
            <a:miter lim="800000"/>
            <a:headEnd/>
            <a:tailEnd/>
          </a:ln>
        </p:spPr>
      </p:pic>
      <p:pic>
        <p:nvPicPr>
          <p:cNvPr id="6" name="Picture 5" descr="NIH Logo"/>
          <p:cNvPicPr>
            <a:picLocks noChangeAspect="1" noChangeArrowheads="1"/>
          </p:cNvPicPr>
          <p:nvPr userDrawn="1"/>
        </p:nvPicPr>
        <p:blipFill>
          <a:blip r:embed="rId3"/>
          <a:srcRect/>
          <a:stretch>
            <a:fillRect/>
          </a:stretch>
        </p:blipFill>
        <p:spPr bwMode="auto">
          <a:xfrm>
            <a:off x="6261100" y="6105525"/>
            <a:ext cx="495300" cy="685800"/>
          </a:xfrm>
          <a:prstGeom prst="rect">
            <a:avLst/>
          </a:prstGeom>
          <a:noFill/>
          <a:ln w="9525">
            <a:noFill/>
            <a:miter lim="800000"/>
            <a:headEnd/>
            <a:tailEnd/>
          </a:ln>
        </p:spPr>
      </p:pic>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pic>
        <p:nvPicPr>
          <p:cNvPr id="8" name="Picture 2" descr="website logo"/>
          <p:cNvPicPr>
            <a:picLocks noChangeAspect="1" noChangeArrowheads="1"/>
          </p:cNvPicPr>
          <p:nvPr userDrawn="1"/>
        </p:nvPicPr>
        <p:blipFill>
          <a:blip r:embed="rId5"/>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8CEDC18-65C1-4FD8-8953-74AC2AAE1228}" type="datetimeFigureOut">
              <a:rPr lang="en-US"/>
              <a:pPr>
                <a:defRPr/>
              </a:pPr>
              <a:t>11/6/2015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7EF2CD8-A70E-4BD1-B754-6EF92283C40E}" type="slidenum">
              <a:rPr lang="en-US"/>
              <a:pPr>
                <a:defRPr/>
              </a:pPr>
              <a:t>‹#›</a:t>
            </a:fld>
            <a:endParaRPr lang="en-US" dirty="0"/>
          </a:p>
        </p:txBody>
      </p:sp>
      <p:pic>
        <p:nvPicPr>
          <p:cNvPr id="8" name="Picture 6" descr="HHS Logo"/>
          <p:cNvPicPr>
            <a:picLocks noChangeAspect="1" noChangeArrowheads="1"/>
          </p:cNvPicPr>
          <p:nvPr userDrawn="1"/>
        </p:nvPicPr>
        <p:blipFill>
          <a:blip r:embed="rId2"/>
          <a:srcRect/>
          <a:stretch>
            <a:fillRect/>
          </a:stretch>
        </p:blipFill>
        <p:spPr bwMode="auto">
          <a:xfrm>
            <a:off x="5588000" y="6184900"/>
            <a:ext cx="533400" cy="527050"/>
          </a:xfrm>
          <a:prstGeom prst="rect">
            <a:avLst/>
          </a:prstGeom>
          <a:noFill/>
          <a:ln w="9525">
            <a:noFill/>
            <a:miter lim="800000"/>
            <a:headEnd/>
            <a:tailEnd/>
          </a:ln>
        </p:spPr>
      </p:pic>
      <p:pic>
        <p:nvPicPr>
          <p:cNvPr id="9" name="Picture 8" descr="NIH Logo"/>
          <p:cNvPicPr>
            <a:picLocks noChangeAspect="1" noChangeArrowheads="1"/>
          </p:cNvPicPr>
          <p:nvPr userDrawn="1"/>
        </p:nvPicPr>
        <p:blipFill>
          <a:blip r:embed="rId3"/>
          <a:srcRect/>
          <a:stretch>
            <a:fillRect/>
          </a:stretch>
        </p:blipFill>
        <p:spPr bwMode="auto">
          <a:xfrm>
            <a:off x="6261100" y="6105525"/>
            <a:ext cx="495300" cy="685800"/>
          </a:xfrm>
          <a:prstGeom prst="rect">
            <a:avLst/>
          </a:prstGeom>
          <a:noFill/>
          <a:ln w="9525">
            <a:noFill/>
            <a:miter lim="800000"/>
            <a:headEnd/>
            <a:tailEnd/>
          </a:ln>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04050" y="6234398"/>
            <a:ext cx="1920240" cy="428054"/>
          </a:xfrm>
          <a:prstGeom prst="rect">
            <a:avLst/>
          </a:prstGeom>
        </p:spPr>
      </p:pic>
      <p:pic>
        <p:nvPicPr>
          <p:cNvPr id="11" name="Picture 2" descr="website logo"/>
          <p:cNvPicPr>
            <a:picLocks noChangeAspect="1" noChangeArrowheads="1"/>
          </p:cNvPicPr>
          <p:nvPr userDrawn="1"/>
        </p:nvPicPr>
        <p:blipFill>
          <a:blip r:embed="rId5"/>
          <a:srcRect/>
          <a:stretch>
            <a:fillRect/>
          </a:stretch>
        </p:blipFill>
        <p:spPr bwMode="auto">
          <a:xfrm>
            <a:off x="0" y="0"/>
            <a:ext cx="4714875" cy="723900"/>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DC6CF5C-62D5-43A2-A6D5-371EDC768ACB}" type="datetimeFigureOut">
              <a:rPr lang="en-US"/>
              <a:pPr>
                <a:defRPr/>
              </a:pPr>
              <a:t>11/6/2015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E4598EF-C688-4AC5-BB52-81B929F9275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8.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niddkrepository.org/niddk/jsp/public/dataset.jsp"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ChangeArrowheads="1"/>
          </p:cNvSpPr>
          <p:nvPr/>
        </p:nvSpPr>
        <p:spPr bwMode="auto">
          <a:xfrm>
            <a:off x="1409700" y="3200400"/>
            <a:ext cx="6477000" cy="461665"/>
          </a:xfrm>
          <a:prstGeom prst="rect">
            <a:avLst/>
          </a:prstGeom>
          <a:noFill/>
          <a:ln w="9525">
            <a:noFill/>
            <a:miter lim="800000"/>
            <a:headEnd/>
            <a:tailEnd/>
          </a:ln>
        </p:spPr>
        <p:txBody>
          <a:bodyPr>
            <a:spAutoFit/>
          </a:bodyPr>
          <a:lstStyle/>
          <a:p>
            <a:pPr algn="ctr"/>
            <a:r>
              <a:rPr lang="en-US" sz="2400" dirty="0" smtClean="0">
                <a:latin typeface="Arial" panose="020B0604020202020204" pitchFamily="34" charset="0"/>
                <a:cs typeface="Arial" panose="020B0604020202020204" pitchFamily="34" charset="0"/>
              </a:rPr>
              <a:t>Beena Akolkar</a:t>
            </a:r>
            <a:endParaRPr lang="en-US" sz="2400" baseline="30000" dirty="0">
              <a:latin typeface="Arial" panose="020B0604020202020204" pitchFamily="34" charset="0"/>
              <a:cs typeface="Arial" panose="020B0604020202020204" pitchFamily="34" charset="0"/>
            </a:endParaRPr>
          </a:p>
        </p:txBody>
      </p:sp>
      <p:sp>
        <p:nvSpPr>
          <p:cNvPr id="13315" name="Rectangle 7"/>
          <p:cNvSpPr>
            <a:spLocks noChangeArrowheads="1"/>
          </p:cNvSpPr>
          <p:nvPr/>
        </p:nvSpPr>
        <p:spPr bwMode="auto">
          <a:xfrm>
            <a:off x="914400" y="1828800"/>
            <a:ext cx="7467600" cy="646113"/>
          </a:xfrm>
          <a:prstGeom prst="rect">
            <a:avLst/>
          </a:prstGeom>
          <a:noFill/>
          <a:ln w="9525">
            <a:noFill/>
            <a:miter lim="800000"/>
            <a:headEnd/>
            <a:tailEnd/>
          </a:ln>
        </p:spPr>
        <p:txBody>
          <a:bodyPr>
            <a:spAutoFit/>
          </a:bodyPr>
          <a:lstStyle/>
          <a:p>
            <a:r>
              <a:rPr lang="en-US" sz="3600" b="1" dirty="0">
                <a:latin typeface="Arial" panose="020B0604020202020204" pitchFamily="34" charset="0"/>
                <a:cs typeface="Arial" panose="020B0604020202020204" pitchFamily="34" charset="0"/>
              </a:rPr>
              <a:t>The NIDDK Central Repositories</a:t>
            </a:r>
            <a:endParaRPr lang="en-US" sz="3600" dirty="0">
              <a:latin typeface="Arial" panose="020B0604020202020204" pitchFamily="34" charset="0"/>
              <a:cs typeface="Arial" panose="020B0604020202020204" pitchFamily="34" charset="0"/>
            </a:endParaRPr>
          </a:p>
        </p:txBody>
      </p:sp>
      <p:sp>
        <p:nvSpPr>
          <p:cNvPr id="13316" name="Rectangle 2"/>
          <p:cNvSpPr>
            <a:spLocks noChangeArrowheads="1"/>
          </p:cNvSpPr>
          <p:nvPr/>
        </p:nvSpPr>
        <p:spPr bwMode="auto">
          <a:xfrm>
            <a:off x="1193800" y="4529498"/>
            <a:ext cx="6908800" cy="369332"/>
          </a:xfrm>
          <a:prstGeom prst="rect">
            <a:avLst/>
          </a:prstGeom>
          <a:noFill/>
          <a:ln w="9525">
            <a:noFill/>
            <a:miter lim="800000"/>
            <a:headEnd/>
            <a:tailEnd/>
          </a:ln>
        </p:spPr>
        <p:txBody>
          <a:bodyPr wrap="square">
            <a:spAutoFit/>
          </a:bodyPr>
          <a:lstStyle/>
          <a:p>
            <a:r>
              <a:rPr lang="en-US" i="1" dirty="0">
                <a:latin typeface="Arial" panose="020B0604020202020204" pitchFamily="34" charset="0"/>
                <a:cs typeface="Arial" panose="020B0604020202020204" pitchFamily="34" charset="0"/>
              </a:rPr>
              <a:t>National Institute of Diabetes, Digestive and Kidney Diseases, NIH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524000" y="1503363"/>
            <a:ext cx="6781800" cy="2708434"/>
          </a:xfrm>
          <a:prstGeom prst="rect">
            <a:avLst/>
          </a:prstGeom>
          <a:noFill/>
          <a:ln w="9525">
            <a:noFill/>
            <a:miter lim="800000"/>
            <a:headEnd/>
            <a:tailEnd/>
          </a:ln>
        </p:spPr>
        <p:txBody>
          <a:bodyPr>
            <a:spAutoFit/>
          </a:bodyPr>
          <a:lstStyle/>
          <a:p>
            <a:pPr marL="228600" indent="-228600">
              <a:spcBef>
                <a:spcPct val="50000"/>
              </a:spcBef>
              <a:buClr>
                <a:schemeClr val="tx2"/>
              </a:buClr>
              <a:buFont typeface="Wingdings" pitchFamily="2" charset="2"/>
              <a:buChar char="§"/>
            </a:pPr>
            <a:r>
              <a:rPr lang="en-US" sz="2000" dirty="0" smtClean="0">
                <a:latin typeface="Arial" panose="020B0604020202020204" pitchFamily="34" charset="0"/>
                <a:cs typeface="Arial" panose="020B0604020202020204" pitchFamily="34" charset="0"/>
              </a:rPr>
              <a:t>Completion of recruitment</a:t>
            </a:r>
          </a:p>
          <a:p>
            <a:pPr marL="228600" indent="-228600">
              <a:spcBef>
                <a:spcPct val="50000"/>
              </a:spcBef>
              <a:buClr>
                <a:schemeClr val="tx2"/>
              </a:buClr>
              <a:buFont typeface="Wingdings" pitchFamily="2" charset="2"/>
              <a:buChar char="§"/>
            </a:pPr>
            <a:r>
              <a:rPr lang="en-US" sz="2000" dirty="0" smtClean="0">
                <a:latin typeface="Arial" panose="020B0604020202020204" pitchFamily="34" charset="0"/>
                <a:cs typeface="Arial" panose="020B0604020202020204" pitchFamily="34" charset="0"/>
              </a:rPr>
              <a:t>Completion Date (last study contact)</a:t>
            </a:r>
          </a:p>
          <a:p>
            <a:pPr marL="228600" indent="-228600">
              <a:spcBef>
                <a:spcPct val="50000"/>
              </a:spcBef>
              <a:buClr>
                <a:schemeClr val="tx2"/>
              </a:buClr>
              <a:buFont typeface="Wingdings" pitchFamily="2" charset="2"/>
              <a:buChar char="§"/>
            </a:pPr>
            <a:r>
              <a:rPr lang="en-US" sz="2000" dirty="0" smtClean="0">
                <a:latin typeface="Arial" panose="020B0604020202020204" pitchFamily="34" charset="0"/>
                <a:cs typeface="Arial" panose="020B0604020202020204" pitchFamily="34" charset="0"/>
              </a:rPr>
              <a:t>Date </a:t>
            </a:r>
            <a:r>
              <a:rPr lang="en-US" sz="2000" dirty="0">
                <a:latin typeface="Arial" panose="020B0604020202020204" pitchFamily="34" charset="0"/>
                <a:cs typeface="Arial" panose="020B0604020202020204" pitchFamily="34" charset="0"/>
              </a:rPr>
              <a:t>Locking of database for analysis</a:t>
            </a:r>
          </a:p>
          <a:p>
            <a:pPr marL="228600" indent="-228600">
              <a:spcBef>
                <a:spcPct val="50000"/>
              </a:spcBef>
              <a:buClr>
                <a:schemeClr val="tx2"/>
              </a:buClr>
              <a:buFont typeface="Wingdings" pitchFamily="2" charset="2"/>
              <a:buChar char="§"/>
            </a:pPr>
            <a:r>
              <a:rPr lang="en-US" sz="2000" dirty="0">
                <a:latin typeface="Arial" panose="020B0604020202020204" pitchFamily="34" charset="0"/>
                <a:cs typeface="Arial" panose="020B0604020202020204" pitchFamily="34" charset="0"/>
              </a:rPr>
              <a:t>Primary of </a:t>
            </a:r>
            <a:r>
              <a:rPr lang="en-US" sz="2000" dirty="0" smtClean="0">
                <a:latin typeface="Arial" panose="020B0604020202020204" pitchFamily="34" charset="0"/>
                <a:cs typeface="Arial" panose="020B0604020202020204" pitchFamily="34" charset="0"/>
              </a:rPr>
              <a:t>publication (appears on line)</a:t>
            </a:r>
          </a:p>
          <a:p>
            <a:pPr marL="228600" indent="-228600">
              <a:spcBef>
                <a:spcPct val="50000"/>
              </a:spcBef>
              <a:buClr>
                <a:schemeClr val="tx2"/>
              </a:buClr>
              <a:buFont typeface="Wingdings" pitchFamily="2" charset="2"/>
              <a:buChar char="§"/>
            </a:pPr>
            <a:r>
              <a:rPr lang="en-US" sz="2000" dirty="0" smtClean="0">
                <a:latin typeface="Arial" panose="020B0604020202020204" pitchFamily="34" charset="0"/>
                <a:cs typeface="Arial" panose="020B0604020202020204" pitchFamily="34" charset="0"/>
              </a:rPr>
              <a:t>End of funding period</a:t>
            </a:r>
          </a:p>
          <a:p>
            <a:pPr marL="228600" indent="-228600">
              <a:spcBef>
                <a:spcPct val="50000"/>
              </a:spcBef>
              <a:buClr>
                <a:schemeClr val="tx2"/>
              </a:buClr>
              <a:buFont typeface="Wingdings" pitchFamily="2" charset="2"/>
              <a:buChar char="§"/>
            </a:pPr>
            <a:r>
              <a:rPr lang="en-US" sz="2000" dirty="0" smtClean="0">
                <a:latin typeface="Arial" panose="020B0604020202020204" pitchFamily="34" charset="0"/>
                <a:cs typeface="Arial" panose="020B0604020202020204" pitchFamily="34" charset="0"/>
              </a:rPr>
              <a:t>End of study</a:t>
            </a:r>
            <a:endParaRPr lang="en-US" sz="2000" dirty="0">
              <a:latin typeface="Arial" panose="020B0604020202020204" pitchFamily="34" charset="0"/>
              <a:cs typeface="Arial" panose="020B0604020202020204" pitchFamily="34" charset="0"/>
            </a:endParaRPr>
          </a:p>
        </p:txBody>
      </p:sp>
      <p:sp>
        <p:nvSpPr>
          <p:cNvPr id="3" name="Rectangle 7"/>
          <p:cNvSpPr>
            <a:spLocks noChangeArrowheads="1"/>
          </p:cNvSpPr>
          <p:nvPr/>
        </p:nvSpPr>
        <p:spPr bwMode="auto">
          <a:xfrm>
            <a:off x="1142998" y="792116"/>
            <a:ext cx="6739467" cy="461665"/>
          </a:xfrm>
          <a:prstGeom prst="rect">
            <a:avLst/>
          </a:prstGeom>
          <a:noFill/>
          <a:ln w="9525">
            <a:noFill/>
            <a:miter lim="800000"/>
            <a:headEnd/>
            <a:tailEnd/>
          </a:ln>
        </p:spPr>
        <p:txBody>
          <a:bodyPr wrap="square">
            <a:spAutoFit/>
          </a:bodyPr>
          <a:lstStyle/>
          <a:p>
            <a:pPr>
              <a:spcBef>
                <a:spcPct val="50000"/>
              </a:spcBef>
              <a:buClr>
                <a:schemeClr val="tx2"/>
              </a:buClr>
            </a:pPr>
            <a:r>
              <a:rPr lang="en-US" sz="2400" b="1" dirty="0" smtClean="0">
                <a:latin typeface="Arial" panose="020B0604020202020204" pitchFamily="34" charset="0"/>
                <a:cs typeface="Arial" panose="020B0604020202020204" pitchFamily="34" charset="0"/>
              </a:rPr>
              <a:t>   Study Milestones Used </a:t>
            </a:r>
            <a:r>
              <a:rPr lang="en-US" sz="2400" b="1" dirty="0">
                <a:latin typeface="Arial" panose="020B0604020202020204" pitchFamily="34" charset="0"/>
                <a:cs typeface="Arial" panose="020B0604020202020204" pitchFamily="34" charset="0"/>
              </a:rPr>
              <a:t>for </a:t>
            </a:r>
            <a:r>
              <a:rPr lang="en-US" sz="2400" b="1" dirty="0" smtClean="0">
                <a:latin typeface="Arial" panose="020B0604020202020204" pitchFamily="34" charset="0"/>
                <a:cs typeface="Arial" panose="020B0604020202020204" pitchFamily="34" charset="0"/>
              </a:rPr>
              <a:t>Reference</a:t>
            </a:r>
            <a:endParaRPr lang="en-US" sz="2400" b="1" dirty="0">
              <a:latin typeface="Arial" panose="020B0604020202020204" pitchFamily="34" charset="0"/>
              <a:cs typeface="Arial" panose="020B0604020202020204" pitchFamily="34" charset="0"/>
            </a:endParaRPr>
          </a:p>
        </p:txBody>
      </p:sp>
      <p:sp>
        <p:nvSpPr>
          <p:cNvPr id="5" name="Rectangle 7"/>
          <p:cNvSpPr>
            <a:spLocks noChangeArrowheads="1"/>
          </p:cNvSpPr>
          <p:nvPr/>
        </p:nvSpPr>
        <p:spPr bwMode="auto">
          <a:xfrm>
            <a:off x="969431" y="4798199"/>
            <a:ext cx="6570133" cy="923330"/>
          </a:xfrm>
          <a:prstGeom prst="rect">
            <a:avLst/>
          </a:prstGeom>
          <a:noFill/>
          <a:ln w="9525">
            <a:noFill/>
            <a:miter lim="800000"/>
            <a:headEnd/>
            <a:tailEnd/>
          </a:ln>
        </p:spPr>
        <p:txBody>
          <a:bodyPr wrap="square">
            <a:spAutoFit/>
          </a:bodyPr>
          <a:lstStyle/>
          <a:p>
            <a:pPr>
              <a:spcBef>
                <a:spcPct val="50000"/>
              </a:spcBef>
              <a:buClr>
                <a:schemeClr val="tx2"/>
              </a:buClr>
            </a:pPr>
            <a:r>
              <a:rPr lang="en-US" i="1" dirty="0" smtClean="0">
                <a:latin typeface="Arial" panose="020B0604020202020204" pitchFamily="34" charset="0"/>
                <a:cs typeface="Arial" panose="020B0604020202020204" pitchFamily="34" charset="0"/>
              </a:rPr>
              <a:t>In every case, the date for sharing refers to the date that the data are publicly available.  Therefore, data must be delivered to the Repository well in advance of the date for sharing.</a:t>
            </a:r>
            <a:endParaRPr lang="en-US" i="1" dirty="0">
              <a:latin typeface="Arial" panose="020B0604020202020204" pitchFamily="34" charset="0"/>
              <a:cs typeface="Arial" panose="020B0604020202020204" pitchFamily="34" charset="0"/>
            </a:endParaRPr>
          </a:p>
        </p:txBody>
      </p:sp>
      <p:sp>
        <p:nvSpPr>
          <p:cNvPr id="6" name="Rectangle 5"/>
          <p:cNvSpPr/>
          <p:nvPr/>
        </p:nvSpPr>
        <p:spPr>
          <a:xfrm>
            <a:off x="965199" y="4648200"/>
            <a:ext cx="6460067" cy="12003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82454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044855" y="825603"/>
            <a:ext cx="5054290" cy="461665"/>
          </a:xfrm>
          <a:prstGeom prst="rect">
            <a:avLst/>
          </a:prstGeom>
          <a:noFill/>
          <a:ln w="9525">
            <a:noFill/>
            <a:miter lim="800000"/>
            <a:headEnd/>
            <a:tailEnd/>
          </a:ln>
        </p:spPr>
        <p:txBody>
          <a:bodyPr wrap="square">
            <a:spAutoFit/>
          </a:bodyPr>
          <a:lstStyle/>
          <a:p>
            <a:pPr algn="ctr"/>
            <a:r>
              <a:rPr lang="en-US" sz="2400" b="1" dirty="0" smtClean="0">
                <a:latin typeface="Arial" panose="020B0604020202020204" pitchFamily="34" charset="0"/>
                <a:cs typeface="Arial" panose="020B0604020202020204" pitchFamily="34" charset="0"/>
              </a:rPr>
              <a:t>All Studies</a:t>
            </a:r>
            <a:endParaRPr lang="en-US" sz="2400" dirty="0">
              <a:latin typeface="Arial" panose="020B0604020202020204" pitchFamily="34" charset="0"/>
              <a:cs typeface="Arial" panose="020B0604020202020204" pitchFamily="34" charset="0"/>
            </a:endParaRPr>
          </a:p>
        </p:txBody>
      </p:sp>
      <p:sp>
        <p:nvSpPr>
          <p:cNvPr id="4" name="Rectangle 5"/>
          <p:cNvSpPr>
            <a:spLocks noChangeArrowheads="1"/>
          </p:cNvSpPr>
          <p:nvPr/>
        </p:nvSpPr>
        <p:spPr bwMode="auto">
          <a:xfrm>
            <a:off x="1524000" y="1830910"/>
            <a:ext cx="6781800" cy="3308598"/>
          </a:xfrm>
          <a:prstGeom prst="rect">
            <a:avLst/>
          </a:prstGeom>
          <a:noFill/>
          <a:ln w="9525">
            <a:noFill/>
            <a:miter lim="800000"/>
            <a:headEnd/>
            <a:tailEnd/>
          </a:ln>
        </p:spPr>
        <p:txBody>
          <a:bodyPr>
            <a:spAutoFit/>
          </a:bodyPr>
          <a:lstStyle/>
          <a:p>
            <a:pPr marL="228600" indent="-228600">
              <a:spcBef>
                <a:spcPct val="50000"/>
              </a:spcBef>
              <a:buClr>
                <a:schemeClr val="tx2"/>
              </a:buClr>
              <a:buFont typeface="Wingdings" pitchFamily="2" charset="2"/>
              <a:buChar char="§"/>
            </a:pPr>
            <a:r>
              <a:rPr lang="en-US" dirty="0" smtClean="0">
                <a:latin typeface="Arial" panose="020B0604020202020204" pitchFamily="34" charset="0"/>
                <a:cs typeface="Arial" panose="020B0604020202020204" pitchFamily="34" charset="0"/>
              </a:rPr>
              <a:t>Baseline data:  </a:t>
            </a:r>
            <a:r>
              <a:rPr lang="en-US" i="1" dirty="0" smtClean="0">
                <a:latin typeface="Arial" panose="020B0604020202020204" pitchFamily="34" charset="0"/>
                <a:cs typeface="Arial" panose="020B0604020202020204" pitchFamily="34" charset="0"/>
              </a:rPr>
              <a:t>either</a:t>
            </a:r>
            <a:endParaRPr lang="en-US" dirty="0" smtClean="0">
              <a:latin typeface="Arial" panose="020B0604020202020204" pitchFamily="34" charset="0"/>
              <a:cs typeface="Arial" panose="020B0604020202020204" pitchFamily="34" charset="0"/>
            </a:endParaRPr>
          </a:p>
          <a:p>
            <a:pPr lvl="1">
              <a:spcBef>
                <a:spcPct val="50000"/>
              </a:spcBef>
              <a:buClr>
                <a:schemeClr val="tx2"/>
              </a:buClr>
            </a:pPr>
            <a:r>
              <a:rPr lang="en-US" dirty="0" smtClean="0">
                <a:latin typeface="Arial" panose="020B0604020202020204" pitchFamily="34" charset="0"/>
                <a:cs typeface="Arial" panose="020B0604020202020204" pitchFamily="34" charset="0"/>
              </a:rPr>
              <a:t>2 years after study recruitment is complete</a:t>
            </a:r>
          </a:p>
          <a:p>
            <a:pPr lvl="1">
              <a:spcBef>
                <a:spcPct val="50000"/>
              </a:spcBef>
              <a:buClr>
                <a:schemeClr val="tx2"/>
              </a:buClr>
            </a:pPr>
            <a:r>
              <a:rPr lang="en-US" i="1" dirty="0" smtClean="0">
                <a:latin typeface="Arial" panose="020B0604020202020204" pitchFamily="34" charset="0"/>
                <a:cs typeface="Arial" panose="020B0604020202020204" pitchFamily="34" charset="0"/>
              </a:rPr>
              <a:t>or, if it comes first,</a:t>
            </a:r>
          </a:p>
          <a:p>
            <a:pPr lvl="1">
              <a:spcBef>
                <a:spcPct val="50000"/>
              </a:spcBef>
              <a:buClr>
                <a:schemeClr val="tx2"/>
              </a:buClr>
            </a:pPr>
            <a:r>
              <a:rPr lang="en-US" dirty="0">
                <a:latin typeface="Arial" panose="020B0604020202020204" pitchFamily="34" charset="0"/>
                <a:cs typeface="Arial" panose="020B0604020202020204" pitchFamily="34" charset="0"/>
              </a:rPr>
              <a:t>s</a:t>
            </a:r>
            <a:r>
              <a:rPr lang="en-US" dirty="0" smtClean="0">
                <a:latin typeface="Arial" panose="020B0604020202020204" pitchFamily="34" charset="0"/>
                <a:cs typeface="Arial" panose="020B0604020202020204" pitchFamily="34" charset="0"/>
              </a:rPr>
              <a:t>ix months of the publication date of baseline paper</a:t>
            </a:r>
          </a:p>
          <a:p>
            <a:pPr lvl="1">
              <a:spcBef>
                <a:spcPct val="50000"/>
              </a:spcBef>
              <a:buClr>
                <a:schemeClr val="tx2"/>
              </a:buClr>
            </a:pPr>
            <a:endParaRPr lang="en-US" sz="2000" dirty="0">
              <a:latin typeface="Arial" panose="020B0604020202020204" pitchFamily="34" charset="0"/>
              <a:cs typeface="Arial" panose="020B0604020202020204" pitchFamily="34" charset="0"/>
            </a:endParaRPr>
          </a:p>
          <a:p>
            <a:pPr marL="342900" indent="-3429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analytic set </a:t>
            </a:r>
            <a:r>
              <a:rPr lang="en-US" dirty="0" smtClean="0">
                <a:latin typeface="Arial" panose="020B0604020202020204" pitchFamily="34" charset="0"/>
                <a:cs typeface="Arial" panose="020B0604020202020204" pitchFamily="34" charset="0"/>
              </a:rPr>
              <a:t>from baseline and other major publications </a:t>
            </a:r>
            <a:r>
              <a:rPr lang="en-US" dirty="0">
                <a:latin typeface="Arial" panose="020B0604020202020204" pitchFamily="34" charset="0"/>
                <a:cs typeface="Arial" panose="020B0604020202020204" pitchFamily="34" charset="0"/>
              </a:rPr>
              <a:t>– within 6 months of publication date</a:t>
            </a:r>
          </a:p>
          <a:p>
            <a:pPr>
              <a:spcBef>
                <a:spcPct val="50000"/>
              </a:spcBef>
              <a:buClr>
                <a:schemeClr val="tx2"/>
              </a:buClr>
            </a:pPr>
            <a:endParaRPr lang="en-US" sz="2000" dirty="0" smtClean="0">
              <a:latin typeface="Comic Sans MS" pitchFamily="66" charset="0"/>
            </a:endParaRPr>
          </a:p>
        </p:txBody>
      </p:sp>
    </p:spTree>
    <p:extLst>
      <p:ext uri="{BB962C8B-B14F-4D97-AF65-F5344CB8AC3E}">
        <p14:creationId xmlns:p14="http://schemas.microsoft.com/office/powerpoint/2010/main" val="18357656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042659" y="724675"/>
            <a:ext cx="5054290" cy="461665"/>
          </a:xfrm>
          <a:prstGeom prst="rect">
            <a:avLst/>
          </a:prstGeom>
          <a:noFill/>
          <a:ln w="9525">
            <a:noFill/>
            <a:miter lim="800000"/>
            <a:headEnd/>
            <a:tailEnd/>
          </a:ln>
        </p:spPr>
        <p:txBody>
          <a:bodyPr wrap="square">
            <a:spAutoFit/>
          </a:bodyPr>
          <a:lstStyle/>
          <a:p>
            <a:pPr algn="ctr"/>
            <a:r>
              <a:rPr lang="en-US" sz="2400" b="1" dirty="0" smtClean="0">
                <a:latin typeface="Arial" panose="020B0604020202020204" pitchFamily="34" charset="0"/>
                <a:cs typeface="Arial" panose="020B0604020202020204" pitchFamily="34" charset="0"/>
              </a:rPr>
              <a:t>Interventional</a:t>
            </a:r>
            <a:r>
              <a:rPr lang="en-US" sz="2400" b="1" dirty="0" smtClean="0">
                <a:latin typeface="Comic Sans MS" pitchFamily="66" charset="0"/>
              </a:rPr>
              <a:t> </a:t>
            </a:r>
            <a:r>
              <a:rPr lang="en-US" sz="2400" b="1" dirty="0" smtClean="0">
                <a:latin typeface="Arial" panose="020B0604020202020204" pitchFamily="34" charset="0"/>
                <a:cs typeface="Arial" panose="020B0604020202020204" pitchFamily="34" charset="0"/>
              </a:rPr>
              <a:t>Studies</a:t>
            </a:r>
            <a:endParaRPr lang="en-US" sz="2400" b="1" dirty="0">
              <a:latin typeface="Arial" panose="020B0604020202020204" pitchFamily="34" charset="0"/>
              <a:cs typeface="Arial" panose="020B0604020202020204" pitchFamily="34" charset="0"/>
            </a:endParaRPr>
          </a:p>
        </p:txBody>
      </p:sp>
      <p:sp>
        <p:nvSpPr>
          <p:cNvPr id="4" name="Rectangle 5"/>
          <p:cNvSpPr>
            <a:spLocks noChangeArrowheads="1"/>
          </p:cNvSpPr>
          <p:nvPr/>
        </p:nvSpPr>
        <p:spPr bwMode="auto">
          <a:xfrm>
            <a:off x="1371600" y="1240931"/>
            <a:ext cx="6885296" cy="4016484"/>
          </a:xfrm>
          <a:prstGeom prst="rect">
            <a:avLst/>
          </a:prstGeom>
          <a:noFill/>
          <a:ln w="9525">
            <a:noFill/>
            <a:miter lim="800000"/>
            <a:headEnd/>
            <a:tailEnd/>
          </a:ln>
        </p:spPr>
        <p:txBody>
          <a:bodyPr wrap="square">
            <a:spAutoFit/>
          </a:bodyPr>
          <a:lstStyle/>
          <a:p>
            <a:pPr marL="228600" indent="-2286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Primary outcome data - </a:t>
            </a:r>
            <a:r>
              <a:rPr lang="en-US" i="1" dirty="0">
                <a:latin typeface="Arial" panose="020B0604020202020204" pitchFamily="34" charset="0"/>
                <a:cs typeface="Arial" panose="020B0604020202020204" pitchFamily="34" charset="0"/>
              </a:rPr>
              <a:t>either</a:t>
            </a:r>
            <a:endParaRPr lang="en-US" dirty="0">
              <a:latin typeface="Arial" panose="020B0604020202020204" pitchFamily="34" charset="0"/>
              <a:cs typeface="Arial" panose="020B0604020202020204" pitchFamily="34" charset="0"/>
            </a:endParaRPr>
          </a:p>
          <a:p>
            <a:pPr lvl="1">
              <a:spcBef>
                <a:spcPct val="50000"/>
              </a:spcBef>
              <a:buClr>
                <a:schemeClr val="tx2"/>
              </a:buClr>
            </a:pPr>
            <a:r>
              <a:rPr lang="en-US" dirty="0">
                <a:latin typeface="Arial" panose="020B0604020202020204" pitchFamily="34" charset="0"/>
                <a:cs typeface="Arial" panose="020B0604020202020204" pitchFamily="34" charset="0"/>
              </a:rPr>
              <a:t>2 years after the database is locked for analysis</a:t>
            </a:r>
          </a:p>
          <a:p>
            <a:pPr lvl="1">
              <a:spcBef>
                <a:spcPct val="50000"/>
              </a:spcBef>
              <a:buClr>
                <a:schemeClr val="tx2"/>
              </a:buClr>
            </a:pPr>
            <a:r>
              <a:rPr lang="en-US" i="1" dirty="0">
                <a:latin typeface="Arial" panose="020B0604020202020204" pitchFamily="34" charset="0"/>
                <a:cs typeface="Arial" panose="020B0604020202020204" pitchFamily="34" charset="0"/>
              </a:rPr>
              <a:t>or, if it comes first,</a:t>
            </a:r>
          </a:p>
          <a:p>
            <a:pPr lvl="1">
              <a:spcBef>
                <a:spcPct val="50000"/>
              </a:spcBef>
              <a:buClr>
                <a:schemeClr val="tx2"/>
              </a:buClr>
            </a:pPr>
            <a:r>
              <a:rPr lang="en-US" dirty="0">
                <a:latin typeface="Arial" panose="020B0604020202020204" pitchFamily="34" charset="0"/>
                <a:cs typeface="Arial" panose="020B0604020202020204" pitchFamily="34" charset="0"/>
              </a:rPr>
              <a:t>Six months of the publication date of </a:t>
            </a:r>
            <a:r>
              <a:rPr lang="en-US" dirty="0" smtClean="0">
                <a:latin typeface="Arial" panose="020B0604020202020204" pitchFamily="34" charset="0"/>
                <a:cs typeface="Arial" panose="020B0604020202020204" pitchFamily="34" charset="0"/>
              </a:rPr>
              <a:t>primary outcome paper</a:t>
            </a:r>
            <a:endParaRPr lang="en-US" dirty="0">
              <a:latin typeface="Arial" panose="020B0604020202020204" pitchFamily="34" charset="0"/>
              <a:cs typeface="Arial" panose="020B0604020202020204" pitchFamily="34" charset="0"/>
            </a:endParaRPr>
          </a:p>
          <a:p>
            <a:pPr marL="228600" indent="-228600">
              <a:spcBef>
                <a:spcPct val="50000"/>
              </a:spcBef>
              <a:buClr>
                <a:schemeClr val="tx2"/>
              </a:buClr>
              <a:buFont typeface="Wingdings" pitchFamily="2" charset="2"/>
              <a:buChar char="§"/>
            </a:pPr>
            <a:r>
              <a:rPr lang="en-US" dirty="0" smtClean="0">
                <a:latin typeface="Arial" panose="020B0604020202020204" pitchFamily="34" charset="0"/>
                <a:cs typeface="Arial" panose="020B0604020202020204" pitchFamily="34" charset="0"/>
              </a:rPr>
              <a:t>Secondary </a:t>
            </a:r>
            <a:r>
              <a:rPr lang="en-US" dirty="0">
                <a:latin typeface="Arial" panose="020B0604020202020204" pitchFamily="34" charset="0"/>
                <a:cs typeface="Arial" panose="020B0604020202020204" pitchFamily="34" charset="0"/>
              </a:rPr>
              <a:t>outcome data - </a:t>
            </a:r>
            <a:r>
              <a:rPr lang="en-US" i="1" dirty="0">
                <a:latin typeface="Arial" panose="020B0604020202020204" pitchFamily="34" charset="0"/>
                <a:cs typeface="Arial" panose="020B0604020202020204" pitchFamily="34" charset="0"/>
              </a:rPr>
              <a:t>either</a:t>
            </a:r>
            <a:endParaRPr lang="en-US" dirty="0">
              <a:latin typeface="Arial" panose="020B0604020202020204" pitchFamily="34" charset="0"/>
              <a:cs typeface="Arial" panose="020B0604020202020204" pitchFamily="34" charset="0"/>
            </a:endParaRPr>
          </a:p>
          <a:p>
            <a:pPr lvl="1">
              <a:spcBef>
                <a:spcPct val="50000"/>
              </a:spcBef>
              <a:buClr>
                <a:schemeClr val="tx2"/>
              </a:buClr>
            </a:pPr>
            <a:r>
              <a:rPr lang="en-US" dirty="0">
                <a:latin typeface="Arial" panose="020B0604020202020204" pitchFamily="34" charset="0"/>
                <a:cs typeface="Arial" panose="020B0604020202020204" pitchFamily="34" charset="0"/>
              </a:rPr>
              <a:t>2 years after the database is locked for analysis</a:t>
            </a:r>
          </a:p>
          <a:p>
            <a:pPr lvl="1">
              <a:spcBef>
                <a:spcPct val="50000"/>
              </a:spcBef>
              <a:buClr>
                <a:schemeClr val="tx2"/>
              </a:buClr>
            </a:pPr>
            <a:r>
              <a:rPr lang="en-US" i="1" dirty="0">
                <a:latin typeface="Arial" panose="020B0604020202020204" pitchFamily="34" charset="0"/>
                <a:cs typeface="Arial" panose="020B0604020202020204" pitchFamily="34" charset="0"/>
              </a:rPr>
              <a:t>or, if it comes first,</a:t>
            </a:r>
          </a:p>
          <a:p>
            <a:pPr lvl="1">
              <a:spcBef>
                <a:spcPct val="50000"/>
              </a:spcBef>
              <a:buClr>
                <a:schemeClr val="tx2"/>
              </a:buClr>
            </a:pPr>
            <a:r>
              <a:rPr lang="en-US" dirty="0">
                <a:latin typeface="Arial" panose="020B0604020202020204" pitchFamily="34" charset="0"/>
                <a:cs typeface="Arial" panose="020B0604020202020204" pitchFamily="34" charset="0"/>
              </a:rPr>
              <a:t>Six months of the publication date of </a:t>
            </a:r>
            <a:r>
              <a:rPr lang="en-US" dirty="0" smtClean="0">
                <a:latin typeface="Arial" panose="020B0604020202020204" pitchFamily="34" charset="0"/>
                <a:cs typeface="Arial" panose="020B0604020202020204" pitchFamily="34" charset="0"/>
              </a:rPr>
              <a:t>secondary outcome </a:t>
            </a:r>
            <a:r>
              <a:rPr lang="en-US" dirty="0">
                <a:latin typeface="Arial" panose="020B0604020202020204" pitchFamily="34" charset="0"/>
                <a:cs typeface="Arial" panose="020B0604020202020204" pitchFamily="34" charset="0"/>
              </a:rPr>
              <a:t>paper</a:t>
            </a:r>
          </a:p>
          <a:p>
            <a:pPr>
              <a:spcBef>
                <a:spcPct val="50000"/>
              </a:spcBef>
              <a:buClr>
                <a:schemeClr val="tx2"/>
              </a:buClr>
            </a:pPr>
            <a:endParaRPr lang="en-US" sz="2000" dirty="0" smtClean="0">
              <a:latin typeface="Comic Sans MS" pitchFamily="66" charset="0"/>
            </a:endParaRPr>
          </a:p>
        </p:txBody>
      </p:sp>
      <p:sp>
        <p:nvSpPr>
          <p:cNvPr id="5" name="Rectangle 7"/>
          <p:cNvSpPr>
            <a:spLocks noChangeArrowheads="1"/>
          </p:cNvSpPr>
          <p:nvPr/>
        </p:nvSpPr>
        <p:spPr bwMode="auto">
          <a:xfrm>
            <a:off x="1070877" y="5061633"/>
            <a:ext cx="6997855" cy="923330"/>
          </a:xfrm>
          <a:prstGeom prst="rect">
            <a:avLst/>
          </a:prstGeom>
          <a:noFill/>
          <a:ln w="9525">
            <a:noFill/>
            <a:miter lim="800000"/>
            <a:headEnd/>
            <a:tailEnd/>
          </a:ln>
        </p:spPr>
        <p:txBody>
          <a:bodyPr wrap="square">
            <a:spAutoFit/>
          </a:bodyPr>
          <a:lstStyle/>
          <a:p>
            <a:pPr>
              <a:spcBef>
                <a:spcPct val="50000"/>
              </a:spcBef>
              <a:buClr>
                <a:schemeClr val="tx2"/>
              </a:buClr>
            </a:pPr>
            <a:r>
              <a:rPr lang="en-US" i="1" dirty="0" smtClean="0">
                <a:latin typeface="Arial" panose="020B0604020202020204" pitchFamily="34" charset="0"/>
                <a:cs typeface="Arial" panose="020B0604020202020204" pitchFamily="34" charset="0"/>
              </a:rPr>
              <a:t>If there are specific </a:t>
            </a:r>
            <a:r>
              <a:rPr lang="en-US" i="1" dirty="0">
                <a:latin typeface="Arial" panose="020B0604020202020204" pitchFamily="34" charset="0"/>
                <a:cs typeface="Arial" panose="020B0604020202020204" pitchFamily="34" charset="0"/>
              </a:rPr>
              <a:t>data in the primary outcome publication dataset related to one or more secondary outcomes </a:t>
            </a:r>
            <a:r>
              <a:rPr lang="en-US" i="1" dirty="0" smtClean="0">
                <a:latin typeface="Arial" panose="020B0604020202020204" pitchFamily="34" charset="0"/>
                <a:cs typeface="Arial" panose="020B0604020202020204" pitchFamily="34" charset="0"/>
              </a:rPr>
              <a:t>being </a:t>
            </a:r>
            <a:r>
              <a:rPr lang="en-US" i="1" dirty="0">
                <a:latin typeface="Arial" panose="020B0604020202020204" pitchFamily="34" charset="0"/>
                <a:cs typeface="Arial" panose="020B0604020202020204" pitchFamily="34" charset="0"/>
              </a:rPr>
              <a:t>prepared for a separate </a:t>
            </a:r>
            <a:r>
              <a:rPr lang="en-US" i="1" dirty="0" smtClean="0">
                <a:latin typeface="Arial" panose="020B0604020202020204" pitchFamily="34" charset="0"/>
                <a:cs typeface="Arial" panose="020B0604020202020204" pitchFamily="34" charset="0"/>
              </a:rPr>
              <a:t>publication, the release of those data may be delayed </a:t>
            </a:r>
            <a:endParaRPr lang="en-US" i="1" dirty="0">
              <a:latin typeface="Arial" panose="020B0604020202020204" pitchFamily="34" charset="0"/>
              <a:cs typeface="Arial" panose="020B0604020202020204" pitchFamily="34" charset="0"/>
            </a:endParaRPr>
          </a:p>
        </p:txBody>
      </p:sp>
      <p:sp>
        <p:nvSpPr>
          <p:cNvPr id="3" name="Rectangle 2"/>
          <p:cNvSpPr/>
          <p:nvPr/>
        </p:nvSpPr>
        <p:spPr>
          <a:xfrm>
            <a:off x="1070877" y="4923134"/>
            <a:ext cx="6997855" cy="12003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1383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044855" y="918948"/>
            <a:ext cx="5054290" cy="461665"/>
          </a:xfrm>
          <a:prstGeom prst="rect">
            <a:avLst/>
          </a:prstGeom>
          <a:noFill/>
          <a:ln w="9525">
            <a:noFill/>
            <a:miter lim="800000"/>
            <a:headEnd/>
            <a:tailEnd/>
          </a:ln>
        </p:spPr>
        <p:txBody>
          <a:bodyPr wrap="square">
            <a:spAutoFit/>
          </a:bodyPr>
          <a:lstStyle/>
          <a:p>
            <a:pPr algn="ctr"/>
            <a:r>
              <a:rPr lang="en-US" sz="2400" b="1" dirty="0" smtClean="0">
                <a:latin typeface="Arial" panose="020B0604020202020204" pitchFamily="34" charset="0"/>
                <a:cs typeface="Arial" panose="020B0604020202020204" pitchFamily="34" charset="0"/>
              </a:rPr>
              <a:t>Interventional Studies</a:t>
            </a:r>
            <a:endParaRPr lang="en-US" sz="2400" dirty="0">
              <a:latin typeface="Arial" panose="020B0604020202020204" pitchFamily="34" charset="0"/>
              <a:cs typeface="Arial" panose="020B0604020202020204" pitchFamily="34" charset="0"/>
            </a:endParaRPr>
          </a:p>
        </p:txBody>
      </p:sp>
      <p:sp>
        <p:nvSpPr>
          <p:cNvPr id="4" name="Rectangle 5"/>
          <p:cNvSpPr>
            <a:spLocks noChangeArrowheads="1"/>
          </p:cNvSpPr>
          <p:nvPr/>
        </p:nvSpPr>
        <p:spPr bwMode="auto">
          <a:xfrm>
            <a:off x="1371600" y="2036929"/>
            <a:ext cx="6781800" cy="2246769"/>
          </a:xfrm>
          <a:prstGeom prst="rect">
            <a:avLst/>
          </a:prstGeom>
          <a:noFill/>
          <a:ln w="9525">
            <a:noFill/>
            <a:miter lim="800000"/>
            <a:headEnd/>
            <a:tailEnd/>
          </a:ln>
        </p:spPr>
        <p:txBody>
          <a:bodyPr>
            <a:spAutoFit/>
          </a:bodyPr>
          <a:lstStyle/>
          <a:p>
            <a:pPr marL="228600" indent="-228600">
              <a:spcBef>
                <a:spcPct val="50000"/>
              </a:spcBef>
              <a:buClr>
                <a:schemeClr val="tx2"/>
              </a:buClr>
              <a:buFont typeface="Wingdings" pitchFamily="2" charset="2"/>
              <a:buChar char="§"/>
            </a:pPr>
            <a:r>
              <a:rPr lang="en-US" sz="2000" dirty="0" smtClean="0">
                <a:latin typeface="Arial" panose="020B0604020202020204" pitchFamily="34" charset="0"/>
                <a:cs typeface="Arial" panose="020B0604020202020204" pitchFamily="34" charset="0"/>
              </a:rPr>
              <a:t>Complete dataset - </a:t>
            </a:r>
            <a:r>
              <a:rPr lang="en-US" sz="2000" i="1" dirty="0">
                <a:latin typeface="Arial" panose="020B0604020202020204" pitchFamily="34" charset="0"/>
                <a:cs typeface="Arial" panose="020B0604020202020204" pitchFamily="34" charset="0"/>
              </a:rPr>
              <a:t>either</a:t>
            </a:r>
            <a:endParaRPr lang="en-US" sz="2000" dirty="0">
              <a:latin typeface="Arial" panose="020B0604020202020204" pitchFamily="34" charset="0"/>
              <a:cs typeface="Arial" panose="020B0604020202020204" pitchFamily="34" charset="0"/>
            </a:endParaRPr>
          </a:p>
          <a:p>
            <a:pPr lvl="1">
              <a:spcBef>
                <a:spcPct val="50000"/>
              </a:spcBef>
              <a:buClr>
                <a:schemeClr val="tx2"/>
              </a:buClr>
            </a:pPr>
            <a:r>
              <a:rPr lang="en-US" sz="2000" dirty="0" smtClean="0">
                <a:latin typeface="Arial" panose="020B0604020202020204" pitchFamily="34" charset="0"/>
                <a:cs typeface="Arial" panose="020B0604020202020204" pitchFamily="34" charset="0"/>
              </a:rPr>
              <a:t>At the end of the study, when funding has ended</a:t>
            </a:r>
            <a:endParaRPr lang="en-US" sz="2000" dirty="0">
              <a:latin typeface="Arial" panose="020B0604020202020204" pitchFamily="34" charset="0"/>
              <a:cs typeface="Arial" panose="020B0604020202020204" pitchFamily="34" charset="0"/>
            </a:endParaRPr>
          </a:p>
          <a:p>
            <a:pPr lvl="1">
              <a:spcBef>
                <a:spcPct val="50000"/>
              </a:spcBef>
              <a:buClr>
                <a:schemeClr val="tx2"/>
              </a:buClr>
            </a:pPr>
            <a:r>
              <a:rPr lang="en-US" sz="2000" i="1" dirty="0">
                <a:latin typeface="Arial" panose="020B0604020202020204" pitchFamily="34" charset="0"/>
                <a:cs typeface="Arial" panose="020B0604020202020204" pitchFamily="34" charset="0"/>
              </a:rPr>
              <a:t>or, if </a:t>
            </a:r>
            <a:r>
              <a:rPr lang="en-US" sz="2000" i="1" dirty="0" smtClean="0">
                <a:latin typeface="Arial" panose="020B0604020202020204" pitchFamily="34" charset="0"/>
                <a:cs typeface="Arial" panose="020B0604020202020204" pitchFamily="34" charset="0"/>
              </a:rPr>
              <a:t>the study is continuing as an observational study,</a:t>
            </a:r>
            <a:endParaRPr lang="en-US" sz="2000" i="1" dirty="0">
              <a:latin typeface="Arial" panose="020B0604020202020204" pitchFamily="34" charset="0"/>
              <a:cs typeface="Arial" panose="020B0604020202020204" pitchFamily="34" charset="0"/>
            </a:endParaRPr>
          </a:p>
          <a:p>
            <a:pPr lvl="1">
              <a:spcBef>
                <a:spcPct val="50000"/>
              </a:spcBef>
              <a:buClr>
                <a:schemeClr val="tx2"/>
              </a:buClr>
            </a:pPr>
            <a:r>
              <a:rPr lang="en-US" sz="2000" dirty="0" smtClean="0">
                <a:latin typeface="Arial" panose="020B0604020202020204" pitchFamily="34" charset="0"/>
                <a:cs typeface="Arial" panose="020B0604020202020204" pitchFamily="34" charset="0"/>
              </a:rPr>
              <a:t>Three years after the last study contact</a:t>
            </a:r>
            <a:endParaRPr lang="en-US" sz="2000" dirty="0">
              <a:latin typeface="Arial" panose="020B0604020202020204" pitchFamily="34" charset="0"/>
              <a:cs typeface="Arial" panose="020B0604020202020204" pitchFamily="34" charset="0"/>
            </a:endParaRPr>
          </a:p>
          <a:p>
            <a:pPr>
              <a:spcBef>
                <a:spcPct val="50000"/>
              </a:spcBef>
              <a:buClr>
                <a:schemeClr val="tx2"/>
              </a:buClr>
            </a:pPr>
            <a:endParaRPr lang="en-US" sz="2000" dirty="0" smtClean="0">
              <a:latin typeface="Comic Sans MS" pitchFamily="66" charset="0"/>
            </a:endParaRPr>
          </a:p>
        </p:txBody>
      </p:sp>
    </p:spTree>
    <p:extLst>
      <p:ext uri="{BB962C8B-B14F-4D97-AF65-F5344CB8AC3E}">
        <p14:creationId xmlns:p14="http://schemas.microsoft.com/office/powerpoint/2010/main" val="18186983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472330563"/>
              </p:ext>
            </p:extLst>
          </p:nvPr>
        </p:nvGraphicFramePr>
        <p:xfrm>
          <a:off x="2057400" y="762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p:cNvGraphicFramePr/>
          <p:nvPr>
            <p:extLst>
              <p:ext uri="{D42A27DB-BD31-4B8C-83A1-F6EECF244321}">
                <p14:modId xmlns:p14="http://schemas.microsoft.com/office/powerpoint/2010/main" val="3019600494"/>
              </p:ext>
            </p:extLst>
          </p:nvPr>
        </p:nvGraphicFramePr>
        <p:xfrm>
          <a:off x="990600" y="279400"/>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4" name="Diagram 3"/>
          <p:cNvGraphicFramePr/>
          <p:nvPr>
            <p:extLst>
              <p:ext uri="{D42A27DB-BD31-4B8C-83A1-F6EECF244321}">
                <p14:modId xmlns:p14="http://schemas.microsoft.com/office/powerpoint/2010/main" val="359939303"/>
              </p:ext>
            </p:extLst>
          </p:nvPr>
        </p:nvGraphicFramePr>
        <p:xfrm>
          <a:off x="2895600" y="1879600"/>
          <a:ext cx="6096000" cy="4064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5" name="Rectangle 7"/>
          <p:cNvSpPr>
            <a:spLocks noChangeArrowheads="1"/>
          </p:cNvSpPr>
          <p:nvPr/>
        </p:nvSpPr>
        <p:spPr bwMode="auto">
          <a:xfrm>
            <a:off x="2044855" y="592411"/>
            <a:ext cx="5054290" cy="461665"/>
          </a:xfrm>
          <a:prstGeom prst="rect">
            <a:avLst/>
          </a:prstGeom>
          <a:noFill/>
          <a:ln w="9525">
            <a:noFill/>
            <a:miter lim="800000"/>
            <a:headEnd/>
            <a:tailEnd/>
          </a:ln>
        </p:spPr>
        <p:txBody>
          <a:bodyPr wrap="square">
            <a:spAutoFit/>
          </a:bodyPr>
          <a:lstStyle/>
          <a:p>
            <a:pPr algn="ctr"/>
            <a:r>
              <a:rPr lang="en-US" sz="2400" b="1" dirty="0" smtClean="0">
                <a:latin typeface="Arial" panose="020B0604020202020204" pitchFamily="34" charset="0"/>
                <a:cs typeface="Arial" panose="020B0604020202020204" pitchFamily="34" charset="0"/>
              </a:rPr>
              <a:t>Interventional Studies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1739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044855" y="994154"/>
            <a:ext cx="5054290" cy="461665"/>
          </a:xfrm>
          <a:prstGeom prst="rect">
            <a:avLst/>
          </a:prstGeom>
          <a:noFill/>
          <a:ln w="9525">
            <a:noFill/>
            <a:miter lim="800000"/>
            <a:headEnd/>
            <a:tailEnd/>
          </a:ln>
        </p:spPr>
        <p:txBody>
          <a:bodyPr wrap="square">
            <a:spAutoFit/>
          </a:bodyPr>
          <a:lstStyle/>
          <a:p>
            <a:pPr algn="ctr"/>
            <a:r>
              <a:rPr lang="en-US" sz="2400" b="1" dirty="0" smtClean="0">
                <a:latin typeface="Arial" panose="020B0604020202020204" pitchFamily="34" charset="0"/>
                <a:cs typeface="Arial" panose="020B0604020202020204" pitchFamily="34" charset="0"/>
              </a:rPr>
              <a:t>Observational</a:t>
            </a:r>
            <a:r>
              <a:rPr lang="en-US" sz="2400" b="1" dirty="0" smtClean="0">
                <a:latin typeface="Comic Sans MS" pitchFamily="66" charset="0"/>
              </a:rPr>
              <a:t> </a:t>
            </a:r>
            <a:r>
              <a:rPr lang="en-US" sz="2400" b="1" dirty="0">
                <a:latin typeface="Arial" panose="020B0604020202020204" pitchFamily="34" charset="0"/>
                <a:cs typeface="Arial" panose="020B0604020202020204" pitchFamily="34" charset="0"/>
              </a:rPr>
              <a:t>S</a:t>
            </a:r>
            <a:r>
              <a:rPr lang="en-US" sz="2400" b="1" dirty="0" smtClean="0">
                <a:latin typeface="Arial" panose="020B0604020202020204" pitchFamily="34" charset="0"/>
                <a:cs typeface="Arial" panose="020B0604020202020204" pitchFamily="34" charset="0"/>
              </a:rPr>
              <a:t>tudies</a:t>
            </a:r>
            <a:endParaRPr lang="en-US" sz="2400" dirty="0">
              <a:latin typeface="Arial" panose="020B0604020202020204" pitchFamily="34" charset="0"/>
              <a:cs typeface="Arial" panose="020B0604020202020204" pitchFamily="34" charset="0"/>
            </a:endParaRPr>
          </a:p>
        </p:txBody>
      </p:sp>
      <p:sp>
        <p:nvSpPr>
          <p:cNvPr id="5" name="Rectangle 7"/>
          <p:cNvSpPr>
            <a:spLocks noChangeArrowheads="1"/>
          </p:cNvSpPr>
          <p:nvPr/>
        </p:nvSpPr>
        <p:spPr bwMode="auto">
          <a:xfrm>
            <a:off x="999067" y="4800600"/>
            <a:ext cx="7154333" cy="923330"/>
          </a:xfrm>
          <a:prstGeom prst="rect">
            <a:avLst/>
          </a:prstGeom>
          <a:noFill/>
          <a:ln w="9525">
            <a:noFill/>
            <a:miter lim="800000"/>
            <a:headEnd/>
            <a:tailEnd/>
          </a:ln>
        </p:spPr>
        <p:txBody>
          <a:bodyPr wrap="square">
            <a:spAutoFit/>
          </a:bodyPr>
          <a:lstStyle/>
          <a:p>
            <a:pPr>
              <a:spcBef>
                <a:spcPct val="50000"/>
              </a:spcBef>
              <a:buClr>
                <a:schemeClr val="tx2"/>
              </a:buClr>
            </a:pPr>
            <a:r>
              <a:rPr lang="en-US" i="1" dirty="0" smtClean="0">
                <a:latin typeface="Arial" panose="020B0604020202020204" pitchFamily="34" charset="0"/>
                <a:cs typeface="Arial" panose="020B0604020202020204" pitchFamily="34" charset="0"/>
              </a:rPr>
              <a:t>If there are specific </a:t>
            </a:r>
            <a:r>
              <a:rPr lang="en-US" i="1" dirty="0">
                <a:latin typeface="Arial" panose="020B0604020202020204" pitchFamily="34" charset="0"/>
                <a:cs typeface="Arial" panose="020B0604020202020204" pitchFamily="34" charset="0"/>
              </a:rPr>
              <a:t>data in the primary outcome publication dataset related to one or more secondary outcomes </a:t>
            </a:r>
            <a:r>
              <a:rPr lang="en-US" i="1" dirty="0" smtClean="0">
                <a:latin typeface="Arial" panose="020B0604020202020204" pitchFamily="34" charset="0"/>
                <a:cs typeface="Arial" panose="020B0604020202020204" pitchFamily="34" charset="0"/>
              </a:rPr>
              <a:t>being </a:t>
            </a:r>
            <a:r>
              <a:rPr lang="en-US" i="1" dirty="0">
                <a:latin typeface="Arial" panose="020B0604020202020204" pitchFamily="34" charset="0"/>
                <a:cs typeface="Arial" panose="020B0604020202020204" pitchFamily="34" charset="0"/>
              </a:rPr>
              <a:t>prepared for a separate </a:t>
            </a:r>
            <a:r>
              <a:rPr lang="en-US" i="1" dirty="0" smtClean="0">
                <a:latin typeface="Arial" panose="020B0604020202020204" pitchFamily="34" charset="0"/>
                <a:cs typeface="Arial" panose="020B0604020202020204" pitchFamily="34" charset="0"/>
              </a:rPr>
              <a:t>publication, the release of those data may be delayed </a:t>
            </a:r>
            <a:endParaRPr lang="en-US" i="1" dirty="0">
              <a:latin typeface="Arial" panose="020B0604020202020204" pitchFamily="34" charset="0"/>
              <a:cs typeface="Arial" panose="020B0604020202020204" pitchFamily="34" charset="0"/>
            </a:endParaRPr>
          </a:p>
        </p:txBody>
      </p:sp>
      <p:sp>
        <p:nvSpPr>
          <p:cNvPr id="3" name="Rectangle 2"/>
          <p:cNvSpPr/>
          <p:nvPr/>
        </p:nvSpPr>
        <p:spPr>
          <a:xfrm>
            <a:off x="999067" y="4800600"/>
            <a:ext cx="7306733" cy="10583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a:spLocks noChangeArrowheads="1"/>
          </p:cNvSpPr>
          <p:nvPr/>
        </p:nvSpPr>
        <p:spPr bwMode="auto">
          <a:xfrm>
            <a:off x="1371600" y="1995985"/>
            <a:ext cx="6781800" cy="2554545"/>
          </a:xfrm>
          <a:prstGeom prst="rect">
            <a:avLst/>
          </a:prstGeom>
          <a:noFill/>
          <a:ln w="9525">
            <a:noFill/>
            <a:miter lim="800000"/>
            <a:headEnd/>
            <a:tailEnd/>
          </a:ln>
        </p:spPr>
        <p:txBody>
          <a:bodyPr>
            <a:spAutoFit/>
          </a:bodyPr>
          <a:lstStyle/>
          <a:p>
            <a:pPr marL="228600" indent="-228600">
              <a:spcBef>
                <a:spcPct val="50000"/>
              </a:spcBef>
              <a:buClr>
                <a:schemeClr val="tx2"/>
              </a:buClr>
              <a:buFont typeface="Wingdings" pitchFamily="2" charset="2"/>
              <a:buChar char="§"/>
            </a:pPr>
            <a:r>
              <a:rPr lang="en-US" sz="2000" dirty="0" smtClean="0">
                <a:latin typeface="Arial" panose="020B0604020202020204" pitchFamily="34" charset="0"/>
                <a:cs typeface="Arial" panose="020B0604020202020204" pitchFamily="34" charset="0"/>
              </a:rPr>
              <a:t>Complete dataset - </a:t>
            </a:r>
            <a:r>
              <a:rPr lang="en-US" sz="2000" i="1" dirty="0">
                <a:latin typeface="Arial" panose="020B0604020202020204" pitchFamily="34" charset="0"/>
                <a:cs typeface="Arial" panose="020B0604020202020204" pitchFamily="34" charset="0"/>
              </a:rPr>
              <a:t>either</a:t>
            </a:r>
            <a:endParaRPr lang="en-US" sz="2000" dirty="0">
              <a:latin typeface="Arial" panose="020B0604020202020204" pitchFamily="34" charset="0"/>
              <a:cs typeface="Arial" panose="020B0604020202020204" pitchFamily="34" charset="0"/>
            </a:endParaRPr>
          </a:p>
          <a:p>
            <a:pPr lvl="1">
              <a:spcBef>
                <a:spcPct val="50000"/>
              </a:spcBef>
              <a:buClr>
                <a:schemeClr val="tx2"/>
              </a:buClr>
            </a:pPr>
            <a:r>
              <a:rPr lang="en-US" sz="2000" dirty="0" smtClean="0">
                <a:latin typeface="Arial" panose="020B0604020202020204" pitchFamily="34" charset="0"/>
                <a:cs typeface="Arial" panose="020B0604020202020204" pitchFamily="34" charset="0"/>
              </a:rPr>
              <a:t>At the end of the study, when funding has ended</a:t>
            </a:r>
            <a:endParaRPr lang="en-US" sz="2000" dirty="0">
              <a:latin typeface="Arial" panose="020B0604020202020204" pitchFamily="34" charset="0"/>
              <a:cs typeface="Arial" panose="020B0604020202020204" pitchFamily="34" charset="0"/>
            </a:endParaRPr>
          </a:p>
          <a:p>
            <a:pPr lvl="1">
              <a:spcBef>
                <a:spcPct val="50000"/>
              </a:spcBef>
              <a:buClr>
                <a:schemeClr val="tx2"/>
              </a:buClr>
            </a:pPr>
            <a:r>
              <a:rPr lang="en-US" sz="2000" i="1" dirty="0">
                <a:latin typeface="Arial" panose="020B0604020202020204" pitchFamily="34" charset="0"/>
                <a:cs typeface="Arial" panose="020B0604020202020204" pitchFamily="34" charset="0"/>
              </a:rPr>
              <a:t>or, if </a:t>
            </a:r>
            <a:r>
              <a:rPr lang="en-US" sz="2000" i="1" dirty="0" smtClean="0">
                <a:latin typeface="Arial" panose="020B0604020202020204" pitchFamily="34" charset="0"/>
                <a:cs typeface="Arial" panose="020B0604020202020204" pitchFamily="34" charset="0"/>
              </a:rPr>
              <a:t>the study is continuing ,</a:t>
            </a:r>
            <a:endParaRPr lang="en-US" sz="2000" i="1" dirty="0">
              <a:latin typeface="Arial" panose="020B0604020202020204" pitchFamily="34" charset="0"/>
              <a:cs typeface="Arial" panose="020B0604020202020204" pitchFamily="34" charset="0"/>
            </a:endParaRPr>
          </a:p>
          <a:p>
            <a:pPr lvl="1">
              <a:spcBef>
                <a:spcPct val="50000"/>
              </a:spcBef>
              <a:buClr>
                <a:schemeClr val="tx2"/>
              </a:buClr>
            </a:pPr>
            <a:r>
              <a:rPr lang="en-US" sz="2000" dirty="0" smtClean="0">
                <a:latin typeface="Arial" panose="020B0604020202020204" pitchFamily="34" charset="0"/>
                <a:cs typeface="Arial" panose="020B0604020202020204" pitchFamily="34" charset="0"/>
              </a:rPr>
              <a:t>Two years after the end of the prior competitive funding period</a:t>
            </a:r>
            <a:endParaRPr lang="en-US" sz="2000" dirty="0">
              <a:latin typeface="Arial" panose="020B0604020202020204" pitchFamily="34" charset="0"/>
              <a:cs typeface="Arial" panose="020B0604020202020204" pitchFamily="34" charset="0"/>
            </a:endParaRPr>
          </a:p>
          <a:p>
            <a:pPr>
              <a:spcBef>
                <a:spcPct val="50000"/>
              </a:spcBef>
              <a:buClr>
                <a:schemeClr val="tx2"/>
              </a:buClr>
            </a:pPr>
            <a:endParaRPr lang="en-US" sz="2000" dirty="0" smtClean="0">
              <a:latin typeface="Comic Sans MS" pitchFamily="66" charset="0"/>
            </a:endParaRPr>
          </a:p>
        </p:txBody>
      </p:sp>
    </p:spTree>
    <p:extLst>
      <p:ext uri="{BB962C8B-B14F-4D97-AF65-F5344CB8AC3E}">
        <p14:creationId xmlns:p14="http://schemas.microsoft.com/office/powerpoint/2010/main" val="13729997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044855" y="565114"/>
            <a:ext cx="5054290" cy="461665"/>
          </a:xfrm>
          <a:prstGeom prst="rect">
            <a:avLst/>
          </a:prstGeom>
          <a:noFill/>
          <a:ln w="9525">
            <a:noFill/>
            <a:miter lim="800000"/>
            <a:headEnd/>
            <a:tailEnd/>
          </a:ln>
        </p:spPr>
        <p:txBody>
          <a:bodyPr wrap="square">
            <a:spAutoFit/>
          </a:bodyPr>
          <a:lstStyle/>
          <a:p>
            <a:pPr algn="ctr"/>
            <a:r>
              <a:rPr lang="en-US" sz="2400" b="1" dirty="0" smtClean="0">
                <a:latin typeface="Arial" panose="020B0604020202020204" pitchFamily="34" charset="0"/>
                <a:cs typeface="Arial" panose="020B0604020202020204" pitchFamily="34" charset="0"/>
              </a:rPr>
              <a:t>Sharing Plan</a:t>
            </a:r>
            <a:endParaRPr lang="en-US" sz="2400"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723922741"/>
              </p:ext>
            </p:extLst>
          </p:nvPr>
        </p:nvGraphicFramePr>
        <p:xfrm>
          <a:off x="914400" y="1187356"/>
          <a:ext cx="7315200" cy="4988572"/>
        </p:xfrm>
        <a:graphic>
          <a:graphicData uri="http://schemas.openxmlformats.org/drawingml/2006/table">
            <a:tbl>
              <a:tblPr firstRow="1" firstCol="1" bandRow="1">
                <a:tableStyleId>{5C22544A-7EE6-4342-B048-85BDC9FD1C3A}</a:tableStyleId>
              </a:tblPr>
              <a:tblGrid>
                <a:gridCol w="1752600"/>
                <a:gridCol w="1066800"/>
                <a:gridCol w="1295400"/>
                <a:gridCol w="3200400"/>
              </a:tblGrid>
              <a:tr h="451229">
                <a:tc>
                  <a:txBody>
                    <a:bodyPr/>
                    <a:lstStyle/>
                    <a:p>
                      <a:pPr marL="0" marR="0" algn="ctr">
                        <a:lnSpc>
                          <a:spcPct val="115000"/>
                        </a:lnSpc>
                        <a:spcBef>
                          <a:spcPts val="0"/>
                        </a:spcBef>
                        <a:spcAft>
                          <a:spcPts val="0"/>
                        </a:spcAft>
                      </a:pPr>
                      <a:r>
                        <a:rPr lang="en-US" sz="1200" dirty="0">
                          <a:effectLst/>
                        </a:rPr>
                        <a:t>Name of dataset</a:t>
                      </a:r>
                      <a:endParaRPr lang="en-US" sz="1200" dirty="0">
                        <a:effectLst/>
                        <a:latin typeface="Calibri"/>
                        <a:ea typeface="Calibri"/>
                        <a:cs typeface="Times New Roman"/>
                      </a:endParaRPr>
                    </a:p>
                  </a:txBody>
                  <a:tcPr marL="53505" marR="53505" marT="0" marB="0" anchor="b"/>
                </a:tc>
                <a:tc>
                  <a:txBody>
                    <a:bodyPr/>
                    <a:lstStyle/>
                    <a:p>
                      <a:pPr marL="0" marR="0" algn="ctr">
                        <a:lnSpc>
                          <a:spcPct val="115000"/>
                        </a:lnSpc>
                        <a:spcBef>
                          <a:spcPts val="0"/>
                        </a:spcBef>
                        <a:spcAft>
                          <a:spcPts val="0"/>
                        </a:spcAft>
                      </a:pPr>
                      <a:r>
                        <a:rPr lang="en-US" sz="1200" dirty="0">
                          <a:effectLst/>
                        </a:rPr>
                        <a:t>Dates included</a:t>
                      </a:r>
                      <a:endParaRPr lang="en-US" sz="1200" dirty="0">
                        <a:effectLst/>
                        <a:latin typeface="Calibri"/>
                        <a:ea typeface="Calibri"/>
                        <a:cs typeface="Times New Roman"/>
                      </a:endParaRPr>
                    </a:p>
                  </a:txBody>
                  <a:tcPr marL="53505" marR="53505" marT="0" marB="0" anchor="b"/>
                </a:tc>
                <a:tc>
                  <a:txBody>
                    <a:bodyPr/>
                    <a:lstStyle/>
                    <a:p>
                      <a:pPr marL="0" marR="0" algn="ctr">
                        <a:lnSpc>
                          <a:spcPct val="115000"/>
                        </a:lnSpc>
                        <a:spcBef>
                          <a:spcPts val="0"/>
                        </a:spcBef>
                        <a:spcAft>
                          <a:spcPts val="0"/>
                        </a:spcAft>
                      </a:pPr>
                      <a:r>
                        <a:rPr lang="en-US" sz="1200" dirty="0">
                          <a:effectLst/>
                        </a:rPr>
                        <a:t>Proposed date or time-line for sharing</a:t>
                      </a:r>
                      <a:endParaRPr lang="en-US" sz="1200" dirty="0">
                        <a:effectLst/>
                        <a:latin typeface="Calibri"/>
                        <a:ea typeface="Calibri"/>
                        <a:cs typeface="Times New Roman"/>
                      </a:endParaRPr>
                    </a:p>
                  </a:txBody>
                  <a:tcPr marL="53505" marR="53505" marT="0" marB="0" anchor="b"/>
                </a:tc>
                <a:tc>
                  <a:txBody>
                    <a:bodyPr/>
                    <a:lstStyle/>
                    <a:p>
                      <a:pPr marL="0" marR="0" algn="ctr">
                        <a:lnSpc>
                          <a:spcPct val="115000"/>
                        </a:lnSpc>
                        <a:spcBef>
                          <a:spcPts val="0"/>
                        </a:spcBef>
                        <a:spcAft>
                          <a:spcPts val="0"/>
                        </a:spcAft>
                      </a:pPr>
                      <a:r>
                        <a:rPr lang="en-US" sz="1200" dirty="0">
                          <a:effectLst/>
                        </a:rPr>
                        <a:t>Policy for when data will be shared with other investigators</a:t>
                      </a:r>
                      <a:endParaRPr lang="en-US" sz="1200" dirty="0">
                        <a:effectLst/>
                        <a:latin typeface="Calibri"/>
                        <a:ea typeface="Calibri"/>
                        <a:cs typeface="Times New Roman"/>
                      </a:endParaRPr>
                    </a:p>
                  </a:txBody>
                  <a:tcPr marL="53505" marR="53505" marT="0" marB="0" anchor="b"/>
                </a:tc>
              </a:tr>
              <a:tr h="943479">
                <a:tc>
                  <a:txBody>
                    <a:bodyPr/>
                    <a:lstStyle/>
                    <a:p>
                      <a:pPr marL="0" marR="0">
                        <a:lnSpc>
                          <a:spcPct val="115000"/>
                        </a:lnSpc>
                        <a:spcBef>
                          <a:spcPts val="0"/>
                        </a:spcBef>
                        <a:spcAft>
                          <a:spcPts val="0"/>
                        </a:spcAft>
                      </a:pPr>
                      <a:r>
                        <a:rPr lang="en-US" sz="1200" dirty="0">
                          <a:effectLst/>
                        </a:rPr>
                        <a:t>Baseline data</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Two years after recruitment is complete (last initial visit) or within 6 months of publication date</a:t>
                      </a:r>
                      <a:endParaRPr lang="en-US" sz="1200" dirty="0">
                        <a:effectLst/>
                        <a:latin typeface="Calibri"/>
                        <a:ea typeface="Calibri"/>
                        <a:cs typeface="Times New Roman"/>
                      </a:endParaRPr>
                    </a:p>
                  </a:txBody>
                  <a:tcPr marL="53505" marR="53505" marT="0" marB="0"/>
                </a:tc>
              </a:tr>
              <a:tr h="628986">
                <a:tc>
                  <a:txBody>
                    <a:bodyPr/>
                    <a:lstStyle/>
                    <a:p>
                      <a:pPr marL="0" marR="0">
                        <a:lnSpc>
                          <a:spcPct val="115000"/>
                        </a:lnSpc>
                        <a:spcBef>
                          <a:spcPts val="0"/>
                        </a:spcBef>
                        <a:spcAft>
                          <a:spcPts val="0"/>
                        </a:spcAft>
                      </a:pPr>
                      <a:r>
                        <a:rPr lang="en-US" sz="1200" dirty="0">
                          <a:effectLst/>
                        </a:rPr>
                        <a:t>Primary outcome publication – analytic dataset</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Two years after database is locked for analysis or within 6 months of publication</a:t>
                      </a:r>
                      <a:endParaRPr lang="en-US" sz="1200" dirty="0">
                        <a:effectLst/>
                        <a:latin typeface="Calibri"/>
                        <a:ea typeface="Calibri"/>
                        <a:cs typeface="Times New Roman"/>
                      </a:endParaRPr>
                    </a:p>
                  </a:txBody>
                  <a:tcPr marL="53505" marR="53505" marT="0" marB="0"/>
                </a:tc>
              </a:tr>
              <a:tr h="628986">
                <a:tc>
                  <a:txBody>
                    <a:bodyPr/>
                    <a:lstStyle/>
                    <a:p>
                      <a:pPr marL="0" marR="0">
                        <a:lnSpc>
                          <a:spcPct val="115000"/>
                        </a:lnSpc>
                        <a:spcBef>
                          <a:spcPts val="0"/>
                        </a:spcBef>
                        <a:spcAft>
                          <a:spcPts val="0"/>
                        </a:spcAft>
                      </a:pPr>
                      <a:r>
                        <a:rPr lang="en-US" sz="1200" dirty="0">
                          <a:effectLst/>
                        </a:rPr>
                        <a:t>Secondary outcome(s) publication(s) – analytic set(s) - LIST</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Two years after the database is locked for analysis of these outcomes</a:t>
                      </a:r>
                      <a:endParaRPr lang="en-US" sz="1200" dirty="0">
                        <a:effectLst/>
                        <a:latin typeface="Calibri"/>
                        <a:ea typeface="Calibri"/>
                        <a:cs typeface="Times New Roman"/>
                      </a:endParaRPr>
                    </a:p>
                  </a:txBody>
                  <a:tcPr marL="53505" marR="53505" marT="0" marB="0"/>
                </a:tc>
              </a:tr>
              <a:tr h="628986">
                <a:tc>
                  <a:txBody>
                    <a:bodyPr/>
                    <a:lstStyle/>
                    <a:p>
                      <a:pPr marL="0" marR="0">
                        <a:lnSpc>
                          <a:spcPct val="115000"/>
                        </a:lnSpc>
                        <a:spcBef>
                          <a:spcPts val="0"/>
                        </a:spcBef>
                        <a:spcAft>
                          <a:spcPts val="0"/>
                        </a:spcAft>
                      </a:pPr>
                      <a:r>
                        <a:rPr lang="en-US" sz="1200" dirty="0">
                          <a:effectLst/>
                        </a:rPr>
                        <a:t>Entire dataset from intervention study</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Three years after last study contact (FDAAA’s primary completion date)</a:t>
                      </a:r>
                      <a:endParaRPr lang="en-US" sz="1200" dirty="0">
                        <a:effectLst/>
                        <a:latin typeface="Calibri"/>
                        <a:ea typeface="Calibri"/>
                        <a:cs typeface="Times New Roman"/>
                      </a:endParaRPr>
                    </a:p>
                  </a:txBody>
                  <a:tcPr marL="53505" marR="53505" marT="0" marB="0"/>
                </a:tc>
              </a:tr>
              <a:tr h="471739">
                <a:tc>
                  <a:txBody>
                    <a:bodyPr/>
                    <a:lstStyle/>
                    <a:p>
                      <a:pPr marL="0" marR="0">
                        <a:lnSpc>
                          <a:spcPct val="115000"/>
                        </a:lnSpc>
                        <a:spcBef>
                          <a:spcPts val="0"/>
                        </a:spcBef>
                        <a:spcAft>
                          <a:spcPts val="0"/>
                        </a:spcAft>
                      </a:pPr>
                      <a:r>
                        <a:rPr lang="en-US" sz="1200" dirty="0">
                          <a:effectLst/>
                        </a:rPr>
                        <a:t>All </a:t>
                      </a:r>
                      <a:r>
                        <a:rPr lang="en-US" sz="1200" u="sng" dirty="0">
                          <a:effectLst/>
                        </a:rPr>
                        <a:t>complete</a:t>
                      </a:r>
                      <a:r>
                        <a:rPr lang="en-US" sz="1200" dirty="0">
                          <a:effectLst/>
                        </a:rPr>
                        <a:t> data elements on full cohort in observational study</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Two years after the end of each project period</a:t>
                      </a:r>
                      <a:endParaRPr lang="en-US" sz="1200" dirty="0">
                        <a:effectLst/>
                        <a:latin typeface="Calibri"/>
                        <a:ea typeface="Calibri"/>
                        <a:cs typeface="Times New Roman"/>
                      </a:endParaRPr>
                    </a:p>
                  </a:txBody>
                  <a:tcPr marL="53505" marR="53505" marT="0" marB="0"/>
                </a:tc>
              </a:tr>
              <a:tr h="471739">
                <a:tc>
                  <a:txBody>
                    <a:bodyPr/>
                    <a:lstStyle/>
                    <a:p>
                      <a:pPr marL="0" marR="0">
                        <a:lnSpc>
                          <a:spcPct val="115000"/>
                        </a:lnSpc>
                        <a:spcBef>
                          <a:spcPts val="0"/>
                        </a:spcBef>
                        <a:spcAft>
                          <a:spcPts val="0"/>
                        </a:spcAft>
                      </a:pPr>
                      <a:r>
                        <a:rPr lang="en-US" sz="1200" dirty="0">
                          <a:effectLst/>
                        </a:rPr>
                        <a:t>Analytic dataset from major papers</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6 months after publication appears on line</a:t>
                      </a:r>
                      <a:endParaRPr lang="en-US" sz="1200" dirty="0">
                        <a:effectLst/>
                        <a:latin typeface="Calibri"/>
                        <a:ea typeface="Calibri"/>
                        <a:cs typeface="Times New Roman"/>
                      </a:endParaRPr>
                    </a:p>
                  </a:txBody>
                  <a:tcPr marL="53505" marR="53505" marT="0" marB="0"/>
                </a:tc>
              </a:tr>
              <a:tr h="150410">
                <a:tc>
                  <a:txBody>
                    <a:bodyPr/>
                    <a:lstStyle/>
                    <a:p>
                      <a:pPr marL="0" marR="0">
                        <a:lnSpc>
                          <a:spcPct val="115000"/>
                        </a:lnSpc>
                        <a:spcBef>
                          <a:spcPts val="0"/>
                        </a:spcBef>
                        <a:spcAft>
                          <a:spcPts val="0"/>
                        </a:spcAft>
                      </a:pPr>
                      <a:r>
                        <a:rPr lang="en-US" sz="1200" dirty="0">
                          <a:effectLst/>
                        </a:rPr>
                        <a:t>Ancillary studies (list)</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r>
              <a:tr h="150410">
                <a:tc>
                  <a:txBody>
                    <a:bodyPr/>
                    <a:lstStyle/>
                    <a:p>
                      <a:pPr marL="0" marR="0">
                        <a:lnSpc>
                          <a:spcPct val="115000"/>
                        </a:lnSpc>
                        <a:spcBef>
                          <a:spcPts val="0"/>
                        </a:spcBef>
                        <a:spcAft>
                          <a:spcPts val="0"/>
                        </a:spcAft>
                      </a:pPr>
                      <a:r>
                        <a:rPr lang="en-US" sz="1200" dirty="0">
                          <a:effectLst/>
                        </a:rPr>
                        <a:t>Pilot studies (list)</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c>
                  <a:txBody>
                    <a:bodyPr/>
                    <a:lstStyle/>
                    <a:p>
                      <a:pPr marL="0" marR="0">
                        <a:lnSpc>
                          <a:spcPct val="115000"/>
                        </a:lnSpc>
                        <a:spcBef>
                          <a:spcPts val="0"/>
                        </a:spcBef>
                        <a:spcAft>
                          <a:spcPts val="0"/>
                        </a:spcAft>
                      </a:pPr>
                      <a:r>
                        <a:rPr lang="en-US" sz="1200" dirty="0">
                          <a:effectLst/>
                        </a:rPr>
                        <a:t> </a:t>
                      </a:r>
                      <a:endParaRPr lang="en-US" sz="1200" dirty="0">
                        <a:effectLst/>
                        <a:latin typeface="Calibri"/>
                        <a:ea typeface="Calibri"/>
                        <a:cs typeface="Times New Roman"/>
                      </a:endParaRPr>
                    </a:p>
                  </a:txBody>
                  <a:tcPr marL="53505" marR="53505" marT="0" marB="0"/>
                </a:tc>
              </a:tr>
            </a:tbl>
          </a:graphicData>
        </a:graphic>
      </p:graphicFrame>
    </p:spTree>
    <p:extLst>
      <p:ext uri="{BB962C8B-B14F-4D97-AF65-F5344CB8AC3E}">
        <p14:creationId xmlns:p14="http://schemas.microsoft.com/office/powerpoint/2010/main" val="3085196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4816"/>
            <a:ext cx="8229600" cy="926318"/>
          </a:xfrm>
        </p:spPr>
        <p:txBody>
          <a:bodyPr/>
          <a:lstStyle/>
          <a:p>
            <a:r>
              <a:rPr lang="en-US" sz="2400" b="1" dirty="0">
                <a:latin typeface="Arial" panose="020B0604020202020204" pitchFamily="34" charset="0"/>
                <a:cs typeface="Arial" panose="020B0604020202020204" pitchFamily="34" charset="0"/>
              </a:rPr>
              <a:t>Benefits of Data Sharing </a:t>
            </a:r>
            <a:r>
              <a:rPr lang="en-US" sz="2400" dirty="0" smtClean="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pPr marL="0" lvl="1" indent="0">
              <a:spcBef>
                <a:spcPts val="2000"/>
              </a:spcBef>
              <a:buClr>
                <a:schemeClr val="tx1">
                  <a:lumMod val="75000"/>
                  <a:lumOff val="25000"/>
                </a:schemeClr>
              </a:buClr>
              <a:buSzPct val="120000"/>
              <a:buNone/>
            </a:pPr>
            <a:endParaRPr lang="en-US" altLang="en-US" sz="2400" b="1" dirty="0">
              <a:latin typeface="Arial" panose="020B0604020202020204" pitchFamily="34" charset="0"/>
              <a:cs typeface="Arial" panose="020B0604020202020204" pitchFamily="34" charset="0"/>
            </a:endParaRPr>
          </a:p>
          <a:p>
            <a:pPr marL="342900" lvl="1" indent="-342900">
              <a:spcBef>
                <a:spcPts val="2000"/>
              </a:spcBef>
              <a:buClr>
                <a:schemeClr val="tx1">
                  <a:lumMod val="75000"/>
                  <a:lumOff val="25000"/>
                </a:schemeClr>
              </a:buClr>
              <a:buSzPct val="120000"/>
              <a:buFont typeface="Wingdings" panose="05000000000000000000" pitchFamily="2" charset="2"/>
              <a:buChar char="§"/>
            </a:pPr>
            <a:r>
              <a:rPr lang="en-US" altLang="en-US" sz="2000" dirty="0">
                <a:latin typeface="Arial" panose="020B0604020202020204" pitchFamily="34" charset="0"/>
                <a:cs typeface="Arial" panose="020B0604020202020204" pitchFamily="34" charset="0"/>
              </a:rPr>
              <a:t>Enables data generated from one study to be used to explore a wide range of additional research questions</a:t>
            </a:r>
          </a:p>
          <a:p>
            <a:pPr marL="342900" lvl="1" indent="-342900">
              <a:spcBef>
                <a:spcPts val="2000"/>
              </a:spcBef>
              <a:buClr>
                <a:schemeClr val="tx1">
                  <a:lumMod val="75000"/>
                  <a:lumOff val="25000"/>
                </a:schemeClr>
              </a:buClr>
              <a:buSzPct val="120000"/>
              <a:buFont typeface="Wingdings" panose="05000000000000000000" pitchFamily="2" charset="2"/>
              <a:buChar char="§"/>
            </a:pPr>
            <a:r>
              <a:rPr lang="en-US" altLang="en-US" sz="2000" dirty="0">
                <a:latin typeface="Arial" panose="020B0604020202020204" pitchFamily="34" charset="0"/>
                <a:cs typeface="Arial" panose="020B0604020202020204" pitchFamily="34" charset="0"/>
              </a:rPr>
              <a:t>Increases statistical power and scientific value by enabling data from multiple studies to be combined</a:t>
            </a:r>
          </a:p>
          <a:p>
            <a:pPr marL="342900" lvl="1" indent="-342900">
              <a:spcBef>
                <a:spcPts val="2000"/>
              </a:spcBef>
              <a:buClr>
                <a:schemeClr val="tx1">
                  <a:lumMod val="75000"/>
                  <a:lumOff val="25000"/>
                </a:schemeClr>
              </a:buClr>
              <a:buSzPct val="120000"/>
              <a:buFont typeface="Wingdings" panose="05000000000000000000" pitchFamily="2" charset="2"/>
              <a:buChar char="§"/>
            </a:pPr>
            <a:r>
              <a:rPr lang="en-US" altLang="en-US" sz="2000" dirty="0">
                <a:latin typeface="Arial" panose="020B0604020202020204" pitchFamily="34" charset="0"/>
                <a:cs typeface="Arial" panose="020B0604020202020204" pitchFamily="34" charset="0"/>
              </a:rPr>
              <a:t>Facilitates validation of research results</a:t>
            </a:r>
          </a:p>
          <a:p>
            <a:pPr marL="342900" lvl="1" indent="-342900">
              <a:spcBef>
                <a:spcPts val="2000"/>
              </a:spcBef>
              <a:buClr>
                <a:schemeClr val="tx1">
                  <a:lumMod val="75000"/>
                  <a:lumOff val="25000"/>
                </a:schemeClr>
              </a:buClr>
              <a:buSzPct val="120000"/>
              <a:buFont typeface="Wingdings" panose="05000000000000000000" pitchFamily="2" charset="2"/>
              <a:buChar char="§"/>
            </a:pPr>
            <a:r>
              <a:rPr lang="en-US" altLang="en-US" sz="2000" dirty="0">
                <a:latin typeface="Arial" panose="020B0604020202020204" pitchFamily="34" charset="0"/>
                <a:cs typeface="Arial" panose="020B0604020202020204" pitchFamily="34" charset="0"/>
              </a:rPr>
              <a:t>Facilitates innovation of methods and tools for research</a:t>
            </a:r>
          </a:p>
          <a:p>
            <a:pPr marL="0" indent="0">
              <a:buNone/>
            </a:pPr>
            <a:endParaRPr lang="en-US" dirty="0"/>
          </a:p>
        </p:txBody>
      </p:sp>
    </p:spTree>
    <p:extLst>
      <p:ext uri="{BB962C8B-B14F-4D97-AF65-F5344CB8AC3E}">
        <p14:creationId xmlns:p14="http://schemas.microsoft.com/office/powerpoint/2010/main" val="8260358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600198" y="842085"/>
            <a:ext cx="6324599" cy="1200329"/>
          </a:xfrm>
          <a:prstGeom prst="rect">
            <a:avLst/>
          </a:prstGeom>
        </p:spPr>
        <p:txBody>
          <a:bodyPr wrap="square">
            <a:spAutoFit/>
          </a:bodyPr>
          <a:lstStyle/>
          <a:p>
            <a:pPr algn="ctr"/>
            <a:r>
              <a:rPr lang="en-US" sz="2400" b="1" dirty="0">
                <a:latin typeface="Arial" panose="020B0604020202020204" pitchFamily="34" charset="0"/>
                <a:cs typeface="Arial" panose="020B0604020202020204" pitchFamily="34" charset="0"/>
              </a:rPr>
              <a:t>Expensive </a:t>
            </a:r>
            <a:r>
              <a:rPr lang="en-US" sz="2400" b="1" dirty="0" smtClean="0">
                <a:latin typeface="Arial" panose="020B0604020202020204" pitchFamily="34" charset="0"/>
                <a:cs typeface="Arial" panose="020B0604020202020204" pitchFamily="34" charset="0"/>
              </a:rPr>
              <a:t>Resources </a:t>
            </a:r>
            <a:r>
              <a:rPr lang="en-US" sz="2400" b="1" dirty="0">
                <a:latin typeface="Arial" panose="020B0604020202020204" pitchFamily="34" charset="0"/>
                <a:cs typeface="Arial" panose="020B0604020202020204" pitchFamily="34" charset="0"/>
              </a:rPr>
              <a:t>h</a:t>
            </a:r>
            <a:r>
              <a:rPr lang="en-US" sz="2400" b="1" dirty="0" smtClean="0">
                <a:latin typeface="Arial" panose="020B0604020202020204" pitchFamily="34" charset="0"/>
                <a:cs typeface="Arial" panose="020B0604020202020204" pitchFamily="34" charset="0"/>
              </a:rPr>
              <a:t>ave </a:t>
            </a:r>
            <a:r>
              <a:rPr lang="en-US" sz="2400" b="1" dirty="0">
                <a:latin typeface="Arial" panose="020B0604020202020204" pitchFamily="34" charset="0"/>
                <a:cs typeface="Arial" panose="020B0604020202020204" pitchFamily="34" charset="0"/>
              </a:rPr>
              <a:t>t</a:t>
            </a:r>
            <a:r>
              <a:rPr lang="en-US" sz="2400" b="1" dirty="0" smtClean="0">
                <a:latin typeface="Arial" panose="020B0604020202020204" pitchFamily="34" charset="0"/>
                <a:cs typeface="Arial" panose="020B0604020202020204" pitchFamily="34" charset="0"/>
              </a:rPr>
              <a:t>o </a:t>
            </a:r>
            <a:r>
              <a:rPr lang="en-US" sz="2400" b="1" dirty="0">
                <a:latin typeface="Arial" panose="020B0604020202020204" pitchFamily="34" charset="0"/>
                <a:cs typeface="Arial" panose="020B0604020202020204" pitchFamily="34" charset="0"/>
              </a:rPr>
              <a:t>b</a:t>
            </a:r>
            <a:r>
              <a:rPr lang="en-US" sz="2400" b="1" dirty="0" smtClean="0">
                <a:latin typeface="Arial" panose="020B0604020202020204" pitchFamily="34" charset="0"/>
                <a:cs typeface="Arial" panose="020B0604020202020204" pitchFamily="34" charset="0"/>
              </a:rPr>
              <a:t>e </a:t>
            </a:r>
            <a:r>
              <a:rPr lang="en-US" sz="2400" b="1" dirty="0">
                <a:latin typeface="Arial" panose="020B0604020202020204" pitchFamily="34" charset="0"/>
                <a:cs typeface="Arial" panose="020B0604020202020204" pitchFamily="34" charset="0"/>
              </a:rPr>
              <a:t>U</a:t>
            </a:r>
            <a:r>
              <a:rPr lang="en-US" sz="2400" b="1" dirty="0" smtClean="0">
                <a:latin typeface="Arial" panose="020B0604020202020204" pitchFamily="34" charset="0"/>
                <a:cs typeface="Arial" panose="020B0604020202020204" pitchFamily="34" charset="0"/>
              </a:rPr>
              <a:t>seful – </a:t>
            </a:r>
            <a:r>
              <a:rPr lang="en-US" sz="2400" b="1" i="1" dirty="0">
                <a:latin typeface="Arial" panose="020B0604020202020204" pitchFamily="34" charset="0"/>
                <a:cs typeface="Arial" panose="020B0604020202020204" pitchFamily="34" charset="0"/>
              </a:rPr>
              <a:t>M</a:t>
            </a:r>
            <a:r>
              <a:rPr lang="en-US" sz="2400" b="1" i="1" dirty="0" smtClean="0">
                <a:latin typeface="Arial" panose="020B0604020202020204" pitchFamily="34" charset="0"/>
                <a:cs typeface="Arial" panose="020B0604020202020204" pitchFamily="34" charset="0"/>
              </a:rPr>
              <a:t>ake Data and </a:t>
            </a:r>
            <a:r>
              <a:rPr lang="en-US" sz="2400" b="1" i="1" dirty="0">
                <a:latin typeface="Arial" panose="020B0604020202020204" pitchFamily="34" charset="0"/>
                <a:cs typeface="Arial" panose="020B0604020202020204" pitchFamily="34" charset="0"/>
              </a:rPr>
              <a:t>S</a:t>
            </a:r>
            <a:r>
              <a:rPr lang="en-US" sz="2400" b="1" i="1" dirty="0" smtClean="0">
                <a:latin typeface="Arial" panose="020B0604020202020204" pitchFamily="34" charset="0"/>
                <a:cs typeface="Arial" panose="020B0604020202020204" pitchFamily="34" charset="0"/>
              </a:rPr>
              <a:t>amples </a:t>
            </a:r>
            <a:r>
              <a:rPr lang="en-US" sz="2400" b="1" i="1" dirty="0">
                <a:latin typeface="Arial" panose="020B0604020202020204" pitchFamily="34" charset="0"/>
                <a:cs typeface="Arial" panose="020B0604020202020204" pitchFamily="34" charset="0"/>
              </a:rPr>
              <a:t>A</a:t>
            </a:r>
            <a:r>
              <a:rPr lang="en-US" sz="2400" b="1" i="1" dirty="0" smtClean="0">
                <a:latin typeface="Arial" panose="020B0604020202020204" pitchFamily="34" charset="0"/>
                <a:cs typeface="Arial" panose="020B0604020202020204" pitchFamily="34" charset="0"/>
              </a:rPr>
              <a:t>vailable</a:t>
            </a:r>
          </a:p>
          <a:p>
            <a:pPr algn="ctr"/>
            <a:endParaRPr lang="en-US" sz="2400" b="1" dirty="0">
              <a:latin typeface="Comic Sans MS" pitchFamily="66" charset="0"/>
            </a:endParaRPr>
          </a:p>
        </p:txBody>
      </p:sp>
      <p:sp>
        <p:nvSpPr>
          <p:cNvPr id="4" name="Rectangle 1"/>
          <p:cNvSpPr>
            <a:spLocks noChangeArrowheads="1"/>
          </p:cNvSpPr>
          <p:nvPr/>
        </p:nvSpPr>
        <p:spPr bwMode="auto">
          <a:xfrm>
            <a:off x="482600" y="25638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Subtitle 6"/>
          <p:cNvSpPr txBox="1">
            <a:spLocks/>
          </p:cNvSpPr>
          <p:nvPr/>
        </p:nvSpPr>
        <p:spPr>
          <a:xfrm>
            <a:off x="285749" y="2283946"/>
            <a:ext cx="8401049" cy="2791488"/>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sz="1800" b="1" dirty="0" smtClean="0">
                <a:latin typeface="Arial" panose="020B0604020202020204" pitchFamily="34" charset="0"/>
                <a:cs typeface="Arial" panose="020B0604020202020204" pitchFamily="34" charset="0"/>
              </a:rPr>
              <a:t>The request process is Web-based</a:t>
            </a:r>
          </a:p>
          <a:p>
            <a:pPr>
              <a:buFont typeface="Wingdings" panose="05000000000000000000" pitchFamily="2" charset="2"/>
              <a:buChar char="§"/>
            </a:pPr>
            <a:r>
              <a:rPr lang="en-US" sz="1800" dirty="0" smtClean="0">
                <a:latin typeface="Arial" panose="020B0604020202020204" pitchFamily="34" charset="0"/>
                <a:cs typeface="Arial" panose="020B0604020202020204" pitchFamily="34" charset="0"/>
              </a:rPr>
              <a:t>Data requests – reviewed administratively</a:t>
            </a:r>
          </a:p>
          <a:p>
            <a:pPr>
              <a:buFont typeface="Wingdings" panose="05000000000000000000" pitchFamily="2" charset="2"/>
              <a:buChar char="§"/>
            </a:pPr>
            <a:r>
              <a:rPr lang="en-US" sz="1800" dirty="0" smtClean="0">
                <a:latin typeface="Arial" panose="020B0604020202020204" pitchFamily="34" charset="0"/>
                <a:cs typeface="Arial" panose="020B0604020202020204" pitchFamily="34" charset="0"/>
              </a:rPr>
              <a:t>DNA from cell lines - reviewed administratively</a:t>
            </a:r>
          </a:p>
          <a:p>
            <a:pPr>
              <a:buFont typeface="Wingdings" panose="05000000000000000000" pitchFamily="2" charset="2"/>
              <a:buChar char="§"/>
            </a:pPr>
            <a:r>
              <a:rPr lang="en-US" sz="1800" dirty="0" smtClean="0">
                <a:latin typeface="Arial" panose="020B0604020202020204" pitchFamily="34" charset="0"/>
                <a:cs typeface="Arial" panose="020B0604020202020204" pitchFamily="34" charset="0"/>
              </a:rPr>
              <a:t>Ancillary requests – no scientific review</a:t>
            </a:r>
          </a:p>
          <a:p>
            <a:pPr>
              <a:buFont typeface="Wingdings" panose="05000000000000000000" pitchFamily="2" charset="2"/>
              <a:buChar char="§"/>
            </a:pPr>
            <a:r>
              <a:rPr lang="en-US" sz="1800" dirty="0" smtClean="0">
                <a:latin typeface="Arial" panose="020B0604020202020204" pitchFamily="34" charset="0"/>
                <a:cs typeface="Arial" panose="020B0604020202020204" pitchFamily="34" charset="0"/>
              </a:rPr>
              <a:t>External sample requests – peer-reviewed requests:</a:t>
            </a:r>
          </a:p>
          <a:p>
            <a:pPr lvl="1"/>
            <a:r>
              <a:rPr lang="en-US" sz="1800" dirty="0" smtClean="0">
                <a:latin typeface="Arial" panose="020B0604020202020204" pitchFamily="34" charset="0"/>
                <a:cs typeface="Arial" panose="020B0604020202020204" pitchFamily="34" charset="0"/>
              </a:rPr>
              <a:t>Apply for samples only: X01</a:t>
            </a:r>
          </a:p>
          <a:p>
            <a:pPr marL="457200" lvl="1" indent="0">
              <a:buNone/>
            </a:pPr>
            <a:r>
              <a:rPr lang="en-US" sz="1800" dirty="0" smtClean="0">
                <a:latin typeface="Arial" panose="020B0604020202020204" pitchFamily="34" charset="0"/>
                <a:cs typeface="Arial" panose="020B0604020202020204" pitchFamily="34" charset="0"/>
              </a:rPr>
              <a:t> </a:t>
            </a:r>
            <a:r>
              <a:rPr lang="en-US" sz="1800" i="1" dirty="0" smtClean="0">
                <a:latin typeface="Arial" panose="020B0604020202020204" pitchFamily="34" charset="0"/>
                <a:cs typeface="Arial" panose="020B0604020202020204" pitchFamily="34" charset="0"/>
              </a:rPr>
              <a:t>http://grants.nih.gov/grants/guide/pa-files/PAR-14-301.html </a:t>
            </a:r>
          </a:p>
          <a:p>
            <a:pPr lvl="1"/>
            <a:r>
              <a:rPr lang="en-US" sz="1800" dirty="0" smtClean="0">
                <a:latin typeface="Arial" panose="020B0604020202020204" pitchFamily="34" charset="0"/>
                <a:cs typeface="Arial" panose="020B0604020202020204" pitchFamily="34" charset="0"/>
              </a:rPr>
              <a:t>Apply for samples and money: R01 </a:t>
            </a:r>
          </a:p>
          <a:p>
            <a:pPr marL="457200" lvl="1" indent="0">
              <a:buNone/>
            </a:pPr>
            <a:r>
              <a:rPr lang="en-US" sz="1800" i="1" dirty="0" smtClean="0">
                <a:latin typeface="Arial" panose="020B0604020202020204" pitchFamily="34" charset="0"/>
                <a:cs typeface="Arial" panose="020B0604020202020204" pitchFamily="34" charset="0"/>
              </a:rPr>
              <a:t>http://grants.nih.gov/grants/guide/pa-files/PAR-13-228.html</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12202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7672"/>
            <a:ext cx="8229600" cy="939965"/>
          </a:xfrm>
        </p:spPr>
        <p:txBody>
          <a:bodyPr/>
          <a:lstStyle/>
          <a:p>
            <a:r>
              <a:rPr lang="en-US" sz="2400" b="1" dirty="0">
                <a:latin typeface="Arial" panose="020B0604020202020204" pitchFamily="34" charset="0"/>
                <a:cs typeface="Arial" panose="020B0604020202020204" pitchFamily="34" charset="0"/>
              </a:rPr>
              <a:t>NIDDK Central Repository</a:t>
            </a:r>
            <a:endParaRPr lang="en-US" sz="2400"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8079" y="1600200"/>
            <a:ext cx="776784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220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2"/>
          <p:cNvSpPr txBox="1">
            <a:spLocks noChangeArrowheads="1"/>
          </p:cNvSpPr>
          <p:nvPr/>
        </p:nvSpPr>
        <p:spPr bwMode="auto">
          <a:xfrm>
            <a:off x="410172" y="1245606"/>
            <a:ext cx="8449733" cy="5709255"/>
          </a:xfrm>
          <a:prstGeom prst="rect">
            <a:avLst/>
          </a:prstGeom>
          <a:noFill/>
          <a:ln w="9525">
            <a:noFill/>
            <a:miter lim="800000"/>
            <a:headEnd/>
            <a:tailEnd/>
          </a:ln>
        </p:spPr>
        <p:txBody>
          <a:bodyPr wrap="square">
            <a:spAutoFit/>
          </a:bodyPr>
          <a:lstStyle/>
          <a:p>
            <a:pPr>
              <a:spcBef>
                <a:spcPct val="50000"/>
              </a:spcBef>
            </a:pPr>
            <a:r>
              <a:rPr lang="en-US" sz="1600" b="1" dirty="0" smtClean="0">
                <a:latin typeface="Arial" panose="020B0604020202020204" pitchFamily="34" charset="0"/>
                <a:cs typeface="Arial" panose="020B0604020202020204" pitchFamily="34" charset="0"/>
              </a:rPr>
              <a:t>Contract </a:t>
            </a:r>
            <a:r>
              <a:rPr lang="en-US" sz="1600" b="1" dirty="0">
                <a:latin typeface="Arial" panose="020B0604020202020204" pitchFamily="34" charset="0"/>
                <a:cs typeface="Arial" panose="020B0604020202020204" pitchFamily="34" charset="0"/>
              </a:rPr>
              <a:t>funded since </a:t>
            </a:r>
            <a:r>
              <a:rPr lang="en-US" sz="1600" b="1" dirty="0" smtClean="0">
                <a:latin typeface="Comic Sans MS" pitchFamily="66" charset="0"/>
              </a:rPr>
              <a:t>2003</a:t>
            </a:r>
            <a:endParaRPr lang="en-US" sz="1600" b="1" dirty="0">
              <a:latin typeface="Comic Sans MS" pitchFamily="66" charset="0"/>
            </a:endParaRPr>
          </a:p>
          <a:p>
            <a:pPr>
              <a:spcBef>
                <a:spcPct val="50000"/>
              </a:spcBef>
            </a:pPr>
            <a:r>
              <a:rPr lang="en-US" b="1" dirty="0" smtClean="0">
                <a:latin typeface="Arial" panose="020B0604020202020204" pitchFamily="34" charset="0"/>
                <a:cs typeface="Arial" panose="020B0604020202020204" pitchFamily="34" charset="0"/>
              </a:rPr>
              <a:t>Biosample </a:t>
            </a:r>
            <a:r>
              <a:rPr lang="en-US" b="1" dirty="0">
                <a:latin typeface="Arial" panose="020B0604020202020204" pitchFamily="34" charset="0"/>
                <a:cs typeface="Arial" panose="020B0604020202020204" pitchFamily="34" charset="0"/>
              </a:rPr>
              <a:t>repository (Fisher):</a:t>
            </a:r>
          </a:p>
          <a:p>
            <a:r>
              <a:rPr lang="en-US" dirty="0">
                <a:latin typeface="Arial" panose="020B0604020202020204" pitchFamily="34" charset="0"/>
                <a:cs typeface="Arial" panose="020B0604020202020204" pitchFamily="34" charset="0"/>
              </a:rPr>
              <a:t>Processing and archival storage of biological specimens</a:t>
            </a:r>
          </a:p>
          <a:p>
            <a:r>
              <a:rPr lang="en-US" i="1" dirty="0">
                <a:latin typeface="Arial" panose="020B0604020202020204" pitchFamily="34" charset="0"/>
                <a:cs typeface="Arial" panose="020B0604020202020204" pitchFamily="34" charset="0"/>
              </a:rPr>
              <a:t>Heather Higgins, Director</a:t>
            </a:r>
          </a:p>
          <a:p>
            <a:r>
              <a:rPr lang="en-US" i="1" dirty="0">
                <a:latin typeface="Arial" panose="020B0604020202020204" pitchFamily="34" charset="0"/>
                <a:cs typeface="Arial" panose="020B0604020202020204" pitchFamily="34" charset="0"/>
              </a:rPr>
              <a:t>Sandra Ke, Associate Director</a:t>
            </a:r>
          </a:p>
          <a:p>
            <a:endParaRPr lang="en-US" dirty="0">
              <a:latin typeface="Comic Sans MS" pitchFamily="66" charset="0"/>
            </a:endParaRPr>
          </a:p>
          <a:p>
            <a:r>
              <a:rPr lang="en-US" b="1" dirty="0">
                <a:latin typeface="Arial" panose="020B0604020202020204" pitchFamily="34" charset="0"/>
                <a:cs typeface="Arial" panose="020B0604020202020204" pitchFamily="34" charset="0"/>
              </a:rPr>
              <a:t>Database repository </a:t>
            </a:r>
            <a:r>
              <a:rPr lang="en-US" b="1" dirty="0" smtClean="0">
                <a:latin typeface="Arial" panose="020B0604020202020204" pitchFamily="34" charset="0"/>
                <a:cs typeface="Arial" panose="020B0604020202020204" pitchFamily="34" charset="0"/>
              </a:rPr>
              <a:t>(IMS):</a:t>
            </a:r>
            <a:endParaRPr lang="en-US" b="1"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a:t>
            </a:r>
            <a:r>
              <a:rPr lang="en-US" dirty="0" smtClean="0">
                <a:latin typeface="Arial" panose="020B0604020202020204" pitchFamily="34" charset="0"/>
                <a:cs typeface="Arial" panose="020B0604020202020204" pitchFamily="34" charset="0"/>
              </a:rPr>
              <a:t>aintain </a:t>
            </a:r>
            <a:r>
              <a:rPr lang="en-US" dirty="0">
                <a:latin typeface="Arial" panose="020B0604020202020204" pitchFamily="34" charset="0"/>
                <a:cs typeface="Arial" panose="020B0604020202020204" pitchFamily="34" charset="0"/>
              </a:rPr>
              <a:t>archival </a:t>
            </a:r>
            <a:r>
              <a:rPr lang="en-US" dirty="0" smtClean="0">
                <a:latin typeface="Arial" panose="020B0604020202020204" pitchFamily="34" charset="0"/>
                <a:cs typeface="Arial" panose="020B0604020202020204" pitchFamily="34" charset="0"/>
              </a:rPr>
              <a:t>datasets, Respond </a:t>
            </a:r>
            <a:r>
              <a:rPr lang="en-US" dirty="0">
                <a:latin typeface="Arial" panose="020B0604020202020204" pitchFamily="34" charset="0"/>
                <a:cs typeface="Arial" panose="020B0604020202020204" pitchFamily="34" charset="0"/>
              </a:rPr>
              <a:t>to queries about data and stored samples</a:t>
            </a:r>
          </a:p>
          <a:p>
            <a:r>
              <a:rPr lang="en-US" i="1" dirty="0" smtClean="0">
                <a:latin typeface="Arial" panose="020B0604020202020204" pitchFamily="34" charset="0"/>
                <a:cs typeface="Arial" panose="020B0604020202020204" pitchFamily="34" charset="0"/>
              </a:rPr>
              <a:t>Carol Giffen, Director</a:t>
            </a:r>
          </a:p>
          <a:p>
            <a:r>
              <a:rPr lang="en-US" i="1" dirty="0" smtClean="0">
                <a:latin typeface="Arial" panose="020B0604020202020204" pitchFamily="34" charset="0"/>
                <a:cs typeface="Arial" panose="020B0604020202020204" pitchFamily="34" charset="0"/>
              </a:rPr>
              <a:t>Leslie Carroll, Associate Director</a:t>
            </a:r>
            <a:endParaRPr lang="en-US" i="1" dirty="0">
              <a:latin typeface="Arial" panose="020B0604020202020204" pitchFamily="34" charset="0"/>
              <a:cs typeface="Arial" panose="020B0604020202020204" pitchFamily="34" charset="0"/>
            </a:endParaRPr>
          </a:p>
          <a:p>
            <a:endParaRPr lang="en-US" dirty="0">
              <a:latin typeface="Comic Sans MS" pitchFamily="66" charset="0"/>
            </a:endParaRPr>
          </a:p>
          <a:p>
            <a:r>
              <a:rPr lang="en-US" b="1" dirty="0">
                <a:latin typeface="Arial" panose="020B0604020202020204" pitchFamily="34" charset="0"/>
                <a:cs typeface="Arial" panose="020B0604020202020204" pitchFamily="34" charset="0"/>
              </a:rPr>
              <a:t>Genetics repository (Rutgers Univ.):</a:t>
            </a:r>
          </a:p>
          <a:p>
            <a:r>
              <a:rPr lang="en-US" dirty="0">
                <a:latin typeface="Arial" panose="020B0604020202020204" pitchFamily="34" charset="0"/>
                <a:cs typeface="Arial" panose="020B0604020202020204" pitchFamily="34" charset="0"/>
              </a:rPr>
              <a:t>C</a:t>
            </a:r>
            <a:r>
              <a:rPr lang="en-US" dirty="0" smtClean="0">
                <a:latin typeface="Arial" panose="020B0604020202020204" pitchFamily="34" charset="0"/>
                <a:cs typeface="Arial" panose="020B0604020202020204" pitchFamily="34" charset="0"/>
              </a:rPr>
              <a:t>reate </a:t>
            </a:r>
            <a:r>
              <a:rPr lang="en-US" dirty="0">
                <a:latin typeface="Arial" panose="020B0604020202020204" pitchFamily="34" charset="0"/>
                <a:cs typeface="Arial" panose="020B0604020202020204" pitchFamily="34" charset="0"/>
              </a:rPr>
              <a:t>immortalized cell </a:t>
            </a:r>
            <a:r>
              <a:rPr lang="en-US" dirty="0" smtClean="0">
                <a:latin typeface="Arial" panose="020B0604020202020204" pitchFamily="34" charset="0"/>
                <a:cs typeface="Arial" panose="020B0604020202020204" pitchFamily="34" charset="0"/>
              </a:rPr>
              <a:t>lines, extract DNA from certain samples, distribute cell lines and DNA</a:t>
            </a:r>
          </a:p>
          <a:p>
            <a:r>
              <a:rPr lang="en-US" i="1" dirty="0" smtClean="0">
                <a:latin typeface="Arial" panose="020B0604020202020204" pitchFamily="34" charset="0"/>
                <a:cs typeface="Arial" panose="020B0604020202020204" pitchFamily="34" charset="0"/>
              </a:rPr>
              <a:t>Andy Brooks, Director</a:t>
            </a:r>
          </a:p>
          <a:p>
            <a:r>
              <a:rPr lang="en-US" i="1" dirty="0" smtClean="0">
                <a:latin typeface="Arial" panose="020B0604020202020204" pitchFamily="34" charset="0"/>
                <a:cs typeface="Arial" panose="020B0604020202020204" pitchFamily="34" charset="0"/>
              </a:rPr>
              <a:t>Brad Scherer</a:t>
            </a:r>
          </a:p>
          <a:p>
            <a:r>
              <a:rPr lang="en-US" i="1" dirty="0" smtClean="0">
                <a:latin typeface="Arial" panose="020B0604020202020204" pitchFamily="34" charset="0"/>
                <a:cs typeface="Arial" panose="020B0604020202020204" pitchFamily="34" charset="0"/>
              </a:rPr>
              <a:t>Dana Witt-Garbolino</a:t>
            </a:r>
            <a:endParaRPr lang="en-US" i="1" dirty="0">
              <a:latin typeface="Arial" panose="020B0604020202020204" pitchFamily="34" charset="0"/>
              <a:cs typeface="Arial" panose="020B0604020202020204" pitchFamily="34" charset="0"/>
            </a:endParaRPr>
          </a:p>
          <a:p>
            <a:r>
              <a:rPr lang="en-US" i="1" dirty="0" smtClean="0">
                <a:latin typeface="Arial" panose="020B0604020202020204" pitchFamily="34" charset="0"/>
                <a:cs typeface="Arial" panose="020B0604020202020204" pitchFamily="34" charset="0"/>
              </a:rPr>
              <a:t>Jennifer Liu</a:t>
            </a:r>
            <a:endParaRPr lang="en-US" i="1" dirty="0">
              <a:latin typeface="Arial" panose="020B0604020202020204" pitchFamily="34" charset="0"/>
              <a:cs typeface="Arial" panose="020B0604020202020204" pitchFamily="34" charset="0"/>
            </a:endParaRPr>
          </a:p>
          <a:p>
            <a:endParaRPr lang="en-US" i="1" dirty="0">
              <a:latin typeface="Comic Sans MS" pitchFamily="66" charset="0"/>
            </a:endParaRPr>
          </a:p>
          <a:p>
            <a:endParaRPr lang="en-US" sz="1600" dirty="0">
              <a:latin typeface="Comic Sans MS" pitchFamily="66" charset="0"/>
            </a:endParaRPr>
          </a:p>
        </p:txBody>
      </p:sp>
      <p:sp>
        <p:nvSpPr>
          <p:cNvPr id="2" name="Rectangle 1"/>
          <p:cNvSpPr/>
          <p:nvPr/>
        </p:nvSpPr>
        <p:spPr>
          <a:xfrm>
            <a:off x="2444437" y="740121"/>
            <a:ext cx="5035112" cy="461665"/>
          </a:xfrm>
          <a:prstGeom prst="rect">
            <a:avLst/>
          </a:prstGeom>
        </p:spPr>
        <p:txBody>
          <a:bodyPr wrap="square">
            <a:spAutoFit/>
          </a:bodyPr>
          <a:lstStyle/>
          <a:p>
            <a:pPr>
              <a:spcBef>
                <a:spcPct val="50000"/>
              </a:spcBef>
            </a:pPr>
            <a:r>
              <a:rPr lang="en-US" sz="2400" b="1" dirty="0">
                <a:latin typeface="Arial" panose="020B0604020202020204" pitchFamily="34" charset="0"/>
                <a:cs typeface="Arial" panose="020B0604020202020204" pitchFamily="34" charset="0"/>
              </a:rPr>
              <a:t>Central Repository Components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0"/>
            <a:ext cx="9144000" cy="0"/>
          </a:xfrm>
          <a:prstGeom prst="rect">
            <a:avLst/>
          </a:prstGeom>
          <a:noFill/>
          <a:ln w="9525">
            <a:noFill/>
            <a:miter lim="800000"/>
            <a:headEnd/>
            <a:tailEnd/>
          </a:ln>
        </p:spPr>
        <p:txBody>
          <a:bodyPr wrap="none" lIns="0" tIns="0" rIns="0" bIns="0" anchor="ctr">
            <a:spAutoFit/>
          </a:bodyPr>
          <a:lstStyle/>
          <a:p>
            <a:endParaRPr lang="en-US" dirty="0"/>
          </a:p>
        </p:txBody>
      </p:sp>
      <p:sp>
        <p:nvSpPr>
          <p:cNvPr id="21506" name="Text Box 2"/>
          <p:cNvSpPr txBox="1">
            <a:spLocks noChangeArrowheads="1"/>
          </p:cNvSpPr>
          <p:nvPr/>
        </p:nvSpPr>
        <p:spPr bwMode="auto">
          <a:xfrm>
            <a:off x="304800" y="736600"/>
            <a:ext cx="8686800" cy="2246769"/>
          </a:xfrm>
          <a:prstGeom prst="rect">
            <a:avLst/>
          </a:prstGeom>
          <a:noFill/>
          <a:ln w="9525">
            <a:noFill/>
            <a:miter lim="800000"/>
            <a:headEnd/>
            <a:tailEnd/>
          </a:ln>
        </p:spPr>
        <p:txBody>
          <a:bodyPr>
            <a:spAutoFit/>
          </a:bodyPr>
          <a:lstStyle/>
          <a:p>
            <a:pPr algn="ctr">
              <a:spcBef>
                <a:spcPct val="50000"/>
              </a:spcBef>
            </a:pPr>
            <a:r>
              <a:rPr lang="en-US" sz="2000" b="1" dirty="0">
                <a:latin typeface="Arial" panose="020B0604020202020204" pitchFamily="34" charset="0"/>
                <a:cs typeface="Arial" panose="020B0604020202020204" pitchFamily="34" charset="0"/>
              </a:rPr>
              <a:t>Requests for </a:t>
            </a:r>
            <a:r>
              <a:rPr lang="en-US" sz="2000" b="1" dirty="0" smtClean="0">
                <a:latin typeface="Arial" panose="020B0604020202020204" pitchFamily="34" charset="0"/>
                <a:cs typeface="Arial" panose="020B0604020202020204" pitchFamily="34" charset="0"/>
              </a:rPr>
              <a:t>Access</a:t>
            </a:r>
            <a:endParaRPr lang="en-US" sz="2000" b="1" dirty="0">
              <a:latin typeface="Arial" panose="020B0604020202020204" pitchFamily="34" charset="0"/>
              <a:cs typeface="Arial" panose="020B0604020202020204" pitchFamily="34" charset="0"/>
            </a:endParaRPr>
          </a:p>
          <a:p>
            <a:pPr>
              <a:spcBef>
                <a:spcPct val="50000"/>
              </a:spcBef>
            </a:pPr>
            <a:r>
              <a:rPr lang="en-US" sz="1600" dirty="0">
                <a:latin typeface="Arial" panose="020B0604020202020204" pitchFamily="34" charset="0"/>
                <a:cs typeface="Arial" panose="020B0604020202020204" pitchFamily="34" charset="0"/>
              </a:rPr>
              <a:t>Requests for data and for renewable samples - reviewed administratively for scientific appropriateness. qualifications of the researcher, research environment, and ethical considerations.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Requests for non-renewable samples - regular NIH applications </a:t>
            </a:r>
            <a:r>
              <a:rPr lang="en-US" sz="1600" dirty="0" smtClean="0">
                <a:latin typeface="Arial" panose="020B0604020202020204" pitchFamily="34" charset="0"/>
                <a:cs typeface="Arial" panose="020B0604020202020204" pitchFamily="34" charset="0"/>
              </a:rPr>
              <a:t>and </a:t>
            </a:r>
            <a:r>
              <a:rPr lang="en-US" sz="1600" dirty="0">
                <a:latin typeface="Arial" panose="020B0604020202020204" pitchFamily="34" charset="0"/>
                <a:cs typeface="Arial" panose="020B0604020202020204" pitchFamily="34" charset="0"/>
              </a:rPr>
              <a:t>reviewed by an external panel for scientific merit, qualifications of the researcher, research environment, and ethical considerations.</a:t>
            </a:r>
            <a:endParaRPr lang="en-US" sz="1600" b="1"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713572535"/>
              </p:ext>
            </p:extLst>
          </p:nvPr>
        </p:nvGraphicFramePr>
        <p:xfrm>
          <a:off x="1422400" y="2921814"/>
          <a:ext cx="6299200" cy="3238500"/>
        </p:xfrm>
        <a:graphic>
          <a:graphicData uri="http://schemas.openxmlformats.org/drawingml/2006/table">
            <a:tbl>
              <a:tblPr firstRow="1" firstCol="1" bandRow="1">
                <a:tableStyleId>{5C22544A-7EE6-4342-B048-85BDC9FD1C3A}</a:tableStyleId>
              </a:tblPr>
              <a:tblGrid>
                <a:gridCol w="679793"/>
                <a:gridCol w="702029"/>
                <a:gridCol w="800503"/>
                <a:gridCol w="571788"/>
                <a:gridCol w="628967"/>
                <a:gridCol w="628967"/>
                <a:gridCol w="571788"/>
                <a:gridCol w="628967"/>
                <a:gridCol w="628967"/>
                <a:gridCol w="457431"/>
              </a:tblGrid>
              <a:tr h="571500">
                <a:tc>
                  <a:txBody>
                    <a:bodyPr/>
                    <a:lstStyle/>
                    <a:p>
                      <a:pPr marL="0" marR="0">
                        <a:spcBef>
                          <a:spcPts val="0"/>
                        </a:spcBef>
                        <a:spcAft>
                          <a:spcPts val="0"/>
                        </a:spcAft>
                      </a:pPr>
                      <a:r>
                        <a:rPr lang="en-US" sz="1000" dirty="0">
                          <a:effectLst/>
                        </a:rPr>
                        <a:t>Year</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Ancillary Request</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BioSample Availability Request</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Data Request</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DNA Sample Request</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Internal Request</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Sample Inquiry</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Special Data Request</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Special Sample Request</a:t>
                      </a:r>
                      <a:endParaRPr lang="en-US" sz="1200" dirty="0">
                        <a:effectLst/>
                        <a:latin typeface="Times New Roman"/>
                        <a:ea typeface="Times New Roman"/>
                      </a:endParaRPr>
                    </a:p>
                  </a:txBody>
                  <a:tcPr marL="68580" marR="68580" marT="0" marB="0" anchor="b"/>
                </a:tc>
                <a:tc>
                  <a:txBody>
                    <a:bodyPr/>
                    <a:lstStyle/>
                    <a:p>
                      <a:pPr marL="0" marR="0" algn="ctr">
                        <a:spcBef>
                          <a:spcPts val="0"/>
                        </a:spcBef>
                        <a:spcAft>
                          <a:spcPts val="0"/>
                        </a:spcAft>
                      </a:pPr>
                      <a:r>
                        <a:rPr lang="en-US" sz="1000" dirty="0">
                          <a:effectLst/>
                        </a:rPr>
                        <a:t>Total</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2003</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7</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7</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2004</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7</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7</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2005</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21</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26</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2006</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10</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5</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45</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64</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2007</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14</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33</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69</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2008</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33</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16</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37</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89</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2009</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22</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8</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36</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92</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158</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2010</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39</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25</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106</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19</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192</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2011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37</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36</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5</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126</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40</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248</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2012</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29</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47</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95</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39</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215</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2013</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7</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46</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94</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56</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234</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2014</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64</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9</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39</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122</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236</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2015</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45</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5</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22</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92</a:t>
                      </a:r>
                      <a:endParaRPr lang="en-US" sz="1200" dirty="0">
                        <a:effectLst/>
                        <a:latin typeface="Times New Roman"/>
                        <a:ea typeface="Times New Roman"/>
                      </a:endParaRPr>
                    </a:p>
                  </a:txBody>
                  <a:tcPr marL="68580" marR="68580" marT="0" marB="0" anchor="b"/>
                </a:tc>
                <a:tc>
                  <a:txBody>
                    <a:bodyPr/>
                    <a:lstStyle/>
                    <a:p>
                      <a:pPr marL="0" marR="0">
                        <a:spcBef>
                          <a:spcPts val="0"/>
                        </a:spcBef>
                        <a:spcAft>
                          <a:spcPts val="0"/>
                        </a:spcAft>
                      </a:pPr>
                      <a:r>
                        <a:rPr lang="en-US" sz="1000" dirty="0">
                          <a:effectLst/>
                        </a:rPr>
                        <a:t> </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168</a:t>
                      </a:r>
                      <a:endParaRPr lang="en-US" sz="1200" dirty="0">
                        <a:effectLst/>
                        <a:latin typeface="Times New Roman"/>
                        <a:ea typeface="Times New Roman"/>
                      </a:endParaRPr>
                    </a:p>
                  </a:txBody>
                  <a:tcPr marL="68580" marR="68580" marT="0" marB="0" anchor="b"/>
                </a:tc>
              </a:tr>
              <a:tr h="190500">
                <a:tc>
                  <a:txBody>
                    <a:bodyPr/>
                    <a:lstStyle/>
                    <a:p>
                      <a:pPr marL="0" marR="0">
                        <a:spcBef>
                          <a:spcPts val="0"/>
                        </a:spcBef>
                        <a:spcAft>
                          <a:spcPts val="0"/>
                        </a:spcAft>
                      </a:pPr>
                      <a:r>
                        <a:rPr lang="en-US" sz="1000" dirty="0">
                          <a:effectLst/>
                        </a:rPr>
                        <a:t>Total</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332</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46</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290</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10</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877</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154</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3</a:t>
                      </a:r>
                      <a:endParaRPr lang="en-US" sz="1200" dirty="0">
                        <a:effectLst/>
                        <a:latin typeface="Times New Roman"/>
                        <a:ea typeface="Times New Roman"/>
                      </a:endParaRPr>
                    </a:p>
                  </a:txBody>
                  <a:tcPr marL="68580" marR="68580" marT="0" marB="0" anchor="b"/>
                </a:tc>
                <a:tc>
                  <a:txBody>
                    <a:bodyPr/>
                    <a:lstStyle/>
                    <a:p>
                      <a:pPr marL="0" marR="0" algn="r">
                        <a:spcBef>
                          <a:spcPts val="0"/>
                        </a:spcBef>
                        <a:spcAft>
                          <a:spcPts val="0"/>
                        </a:spcAft>
                      </a:pPr>
                      <a:r>
                        <a:rPr lang="en-US" sz="1000" dirty="0">
                          <a:effectLst/>
                        </a:rPr>
                        <a:t>1713</a:t>
                      </a:r>
                      <a:endParaRPr lang="en-US" sz="1200" dirty="0">
                        <a:effectLst/>
                        <a:latin typeface="Times New Roman"/>
                        <a:ea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9144000" cy="0"/>
          </a:xfrm>
          <a:prstGeom prst="rect">
            <a:avLst/>
          </a:prstGeom>
          <a:noFill/>
          <a:ln w="9525">
            <a:noFill/>
            <a:miter lim="800000"/>
            <a:headEnd/>
            <a:tailEnd/>
          </a:ln>
        </p:spPr>
        <p:txBody>
          <a:bodyPr wrap="none" lIns="0" tIns="0" rIns="0" bIns="0" anchor="ctr">
            <a:spAutoFit/>
          </a:bodyPr>
          <a:lstStyle/>
          <a:p>
            <a:endParaRPr lang="en-US" dirty="0"/>
          </a:p>
        </p:txBody>
      </p:sp>
      <p:sp>
        <p:nvSpPr>
          <p:cNvPr id="22530" name="Text Box 2"/>
          <p:cNvSpPr txBox="1">
            <a:spLocks noChangeArrowheads="1"/>
          </p:cNvSpPr>
          <p:nvPr/>
        </p:nvSpPr>
        <p:spPr bwMode="auto">
          <a:xfrm>
            <a:off x="482600" y="800100"/>
            <a:ext cx="8445500" cy="4862870"/>
          </a:xfrm>
          <a:prstGeom prst="rect">
            <a:avLst/>
          </a:prstGeom>
          <a:noFill/>
          <a:ln w="9525">
            <a:noFill/>
            <a:miter lim="800000"/>
            <a:headEnd/>
            <a:tailEnd/>
          </a:ln>
        </p:spPr>
        <p:txBody>
          <a:bodyPr>
            <a:spAutoFit/>
          </a:bodyPr>
          <a:lstStyle/>
          <a:p>
            <a:pPr algn="ctr">
              <a:spcBef>
                <a:spcPct val="50000"/>
              </a:spcBef>
            </a:pPr>
            <a:r>
              <a:rPr lang="en-US" sz="2400" b="1" dirty="0">
                <a:latin typeface="Arial" panose="020B0604020202020204" pitchFamily="34" charset="0"/>
                <a:cs typeface="Arial" panose="020B0604020202020204" pitchFamily="34" charset="0"/>
              </a:rPr>
              <a:t>Using the </a:t>
            </a:r>
            <a:r>
              <a:rPr lang="en-US" sz="2400" b="1" dirty="0" smtClean="0">
                <a:latin typeface="Arial" panose="020B0604020202020204" pitchFamily="34" charset="0"/>
                <a:cs typeface="Arial" panose="020B0604020202020204" pitchFamily="34" charset="0"/>
              </a:rPr>
              <a:t>Data </a:t>
            </a:r>
            <a:r>
              <a:rPr lang="en-US" sz="2400" b="1" dirty="0">
                <a:latin typeface="Arial" panose="020B0604020202020204" pitchFamily="34" charset="0"/>
                <a:cs typeface="Arial" panose="020B0604020202020204" pitchFamily="34" charset="0"/>
              </a:rPr>
              <a:t>and </a:t>
            </a:r>
            <a:r>
              <a:rPr lang="en-US" sz="2400" b="1" dirty="0" smtClean="0">
                <a:latin typeface="Arial" panose="020B0604020202020204" pitchFamily="34" charset="0"/>
                <a:cs typeface="Arial" panose="020B0604020202020204" pitchFamily="34" charset="0"/>
              </a:rPr>
              <a:t>Samples</a:t>
            </a:r>
            <a:endParaRPr lang="en-US" sz="2400" b="1" dirty="0">
              <a:latin typeface="Arial" panose="020B0604020202020204" pitchFamily="34" charset="0"/>
              <a:cs typeface="Arial" panose="020B0604020202020204" pitchFamily="34" charset="0"/>
            </a:endParaRPr>
          </a:p>
          <a:p>
            <a:pPr algn="ctr">
              <a:spcBef>
                <a:spcPct val="50000"/>
              </a:spcBef>
            </a:pPr>
            <a:endParaRPr lang="en-US" sz="2400" b="1" dirty="0">
              <a:latin typeface="Comic Sans MS" pitchFamily="66" charset="0"/>
            </a:endParaRPr>
          </a:p>
          <a:p>
            <a:pPr>
              <a:spcBef>
                <a:spcPct val="50000"/>
              </a:spcBef>
            </a:pPr>
            <a:r>
              <a:rPr lang="en-US" dirty="0" smtClean="0">
                <a:latin typeface="Comic Sans MS" pitchFamily="66" charset="0"/>
              </a:rPr>
              <a:t>&gt;</a:t>
            </a:r>
            <a:r>
              <a:rPr lang="en-US" sz="2000" dirty="0" smtClean="0">
                <a:latin typeface="Arial" panose="020B0604020202020204" pitchFamily="34" charset="0"/>
                <a:cs typeface="Arial" panose="020B0604020202020204" pitchFamily="34" charset="0"/>
              </a:rPr>
              <a:t>150 publications</a:t>
            </a:r>
            <a:r>
              <a:rPr lang="en-US" sz="2000" dirty="0">
                <a:latin typeface="Arial" panose="020B0604020202020204" pitchFamily="34" charset="0"/>
                <a:cs typeface="Arial" panose="020B0604020202020204" pitchFamily="34" charset="0"/>
              </a:rPr>
              <a:t> by researchers who gained access to data and samples through the NIDDK </a:t>
            </a:r>
            <a:r>
              <a:rPr lang="en-US" sz="2000" dirty="0" smtClean="0">
                <a:latin typeface="Arial" panose="020B0604020202020204" pitchFamily="34" charset="0"/>
                <a:cs typeface="Arial" panose="020B0604020202020204" pitchFamily="34" charset="0"/>
              </a:rPr>
              <a:t>Repository and dbGAP including</a:t>
            </a:r>
            <a:r>
              <a:rPr lang="en-US" sz="2000" dirty="0">
                <a:latin typeface="Arial" panose="020B0604020202020204" pitchFamily="34" charset="0"/>
                <a:cs typeface="Arial" panose="020B0604020202020204" pitchFamily="34" charset="0"/>
              </a:rPr>
              <a:t>:</a:t>
            </a:r>
          </a:p>
          <a:p>
            <a:pPr>
              <a:spcBef>
                <a:spcPct val="50000"/>
              </a:spcBef>
            </a:pPr>
            <a:endParaRPr lang="en-US" sz="2000" dirty="0">
              <a:latin typeface="Arial" panose="020B0604020202020204" pitchFamily="34" charset="0"/>
              <a:cs typeface="Arial" panose="020B0604020202020204" pitchFamily="34" charset="0"/>
            </a:endParaRPr>
          </a:p>
          <a:p>
            <a:pPr marL="742950" lvl="1" indent="-285750">
              <a:spcBef>
                <a:spcPct val="50000"/>
              </a:spcBef>
              <a:buClr>
                <a:schemeClr val="accent1"/>
              </a:buClr>
              <a:buFont typeface="Wingdings" pitchFamily="2" charset="2"/>
              <a:buChar char="§"/>
            </a:pPr>
            <a:r>
              <a:rPr lang="en-US" sz="2000" dirty="0">
                <a:latin typeface="Arial" panose="020B0604020202020204" pitchFamily="34" charset="0"/>
                <a:cs typeface="Arial" panose="020B0604020202020204" pitchFamily="34" charset="0"/>
              </a:rPr>
              <a:t>Papers based on the GWAS data sets in dbGAP</a:t>
            </a:r>
          </a:p>
          <a:p>
            <a:pPr marL="742950" lvl="1" indent="-285750">
              <a:spcBef>
                <a:spcPct val="50000"/>
              </a:spcBef>
              <a:buClr>
                <a:schemeClr val="accent1"/>
              </a:buClr>
              <a:buFont typeface="Wingdings" pitchFamily="2" charset="2"/>
              <a:buChar char="§"/>
            </a:pPr>
            <a:r>
              <a:rPr lang="en-US" sz="2000" dirty="0" smtClean="0">
                <a:latin typeface="Arial" panose="020B0604020202020204" pitchFamily="34" charset="0"/>
                <a:cs typeface="Arial" panose="020B0604020202020204" pitchFamily="34" charset="0"/>
              </a:rPr>
              <a:t>Publications </a:t>
            </a:r>
            <a:r>
              <a:rPr lang="en-US" sz="2000" dirty="0">
                <a:latin typeface="Arial" panose="020B0604020202020204" pitchFamily="34" charset="0"/>
                <a:cs typeface="Arial" panose="020B0604020202020204" pitchFamily="34" charset="0"/>
              </a:rPr>
              <a:t>on novel analytic methods or markers in NIDDK Repository-supplied samples</a:t>
            </a:r>
          </a:p>
          <a:p>
            <a:pPr>
              <a:spcBef>
                <a:spcPct val="50000"/>
              </a:spcBef>
            </a:pPr>
            <a:endParaRPr lang="en-US" dirty="0">
              <a:latin typeface="Comic Sans MS" pitchFamily="66" charset="0"/>
            </a:endParaRPr>
          </a:p>
          <a:p>
            <a:pPr algn="ctr">
              <a:spcBef>
                <a:spcPct val="50000"/>
              </a:spcBef>
            </a:pPr>
            <a:endParaRPr lang="en-US" sz="2400" b="1" dirty="0">
              <a:latin typeface="Comic Sans MS" pitchFamily="66" charset="0"/>
            </a:endParaRPr>
          </a:p>
          <a:p>
            <a:pPr>
              <a:spcBef>
                <a:spcPct val="50000"/>
              </a:spcBef>
            </a:pPr>
            <a:endParaRPr lang="en-US" b="1" dirty="0">
              <a:latin typeface="Comic Sans MS" pitchFamily="66"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28544"/>
            <a:ext cx="219932" cy="400110"/>
          </a:xfrm>
          <a:prstGeom prst="rect">
            <a:avLst/>
          </a:prstGeom>
          <a:noFill/>
          <a:ln w="9525">
            <a:noFill/>
            <a:miter lim="800000"/>
            <a:headEnd/>
            <a:tailEnd/>
          </a:ln>
        </p:spPr>
        <p:txBody>
          <a:bodyPr wrap="none" anchor="ctr">
            <a:spAutoFit/>
          </a:bodyPr>
          <a:lstStyle/>
          <a:p>
            <a:endParaRPr lang="en-US" sz="900" dirty="0">
              <a:ea typeface="Calibri" pitchFamily="34" charset="0"/>
              <a:cs typeface="Times New Roman" pitchFamily="18" charset="0"/>
            </a:endParaRPr>
          </a:p>
          <a:p>
            <a:pPr eaLnBrk="0" hangingPunct="0"/>
            <a:r>
              <a:rPr lang="en-US" sz="1100" dirty="0">
                <a:latin typeface="Times New Roman" pitchFamily="18" charset="0"/>
                <a:ea typeface="Calibri" pitchFamily="34" charset="0"/>
                <a:cs typeface="Times New Roman" pitchFamily="18" charset="0"/>
              </a:rPr>
              <a:t> </a:t>
            </a:r>
            <a:endParaRPr lang="en-US" dirty="0">
              <a:ea typeface="Calibri" pitchFamily="34" charset="0"/>
              <a:cs typeface="Times New Roman" pitchFamily="18" charset="0"/>
            </a:endParaRPr>
          </a:p>
        </p:txBody>
      </p:sp>
      <p:sp>
        <p:nvSpPr>
          <p:cNvPr id="28676" name="Rectangle 4"/>
          <p:cNvSpPr>
            <a:spLocks noChangeArrowheads="1"/>
          </p:cNvSpPr>
          <p:nvPr/>
        </p:nvSpPr>
        <p:spPr bwMode="auto">
          <a:xfrm>
            <a:off x="2579377" y="992832"/>
            <a:ext cx="3623108" cy="461665"/>
          </a:xfrm>
          <a:prstGeom prst="rect">
            <a:avLst/>
          </a:prstGeom>
          <a:noFill/>
          <a:ln w="9525">
            <a:noFill/>
            <a:miter lim="800000"/>
            <a:headEnd/>
            <a:tailEnd/>
          </a:ln>
        </p:spPr>
        <p:txBody>
          <a:bodyPr wrap="none">
            <a:spAutoFit/>
          </a:bodyPr>
          <a:lstStyle/>
          <a:p>
            <a:pPr algn="ctr"/>
            <a:r>
              <a:rPr lang="en-US" sz="2400" b="1" dirty="0">
                <a:latin typeface="Arial" panose="020B0604020202020204" pitchFamily="34" charset="0"/>
                <a:cs typeface="Arial" panose="020B0604020202020204" pitchFamily="34" charset="0"/>
              </a:rPr>
              <a:t>NIDDK </a:t>
            </a:r>
            <a:r>
              <a:rPr lang="en-US" sz="2400" b="1" dirty="0" smtClean="0">
                <a:latin typeface="Arial" panose="020B0604020202020204" pitchFamily="34" charset="0"/>
                <a:cs typeface="Arial" panose="020B0604020202020204" pitchFamily="34" charset="0"/>
              </a:rPr>
              <a:t>Repository Staff</a:t>
            </a:r>
            <a:endParaRPr lang="en-US" sz="2400" b="1" i="1" dirty="0">
              <a:latin typeface="Arial" panose="020B0604020202020204" pitchFamily="34" charset="0"/>
              <a:cs typeface="Arial" panose="020B0604020202020204" pitchFamily="34" charset="0"/>
            </a:endParaRPr>
          </a:p>
        </p:txBody>
      </p:sp>
      <p:sp>
        <p:nvSpPr>
          <p:cNvPr id="25604" name="Rectangle 7"/>
          <p:cNvSpPr>
            <a:spLocks noChangeArrowheads="1"/>
          </p:cNvSpPr>
          <p:nvPr/>
        </p:nvSpPr>
        <p:spPr bwMode="auto">
          <a:xfrm>
            <a:off x="2405063" y="1600200"/>
            <a:ext cx="4332287" cy="4524315"/>
          </a:xfrm>
          <a:prstGeom prst="rect">
            <a:avLst/>
          </a:prstGeom>
          <a:noFill/>
          <a:ln w="9525">
            <a:noFill/>
            <a:miter lim="800000"/>
            <a:headEnd/>
            <a:tailEnd/>
          </a:ln>
        </p:spPr>
        <p:txBody>
          <a:bodyPr>
            <a:spAutoFit/>
          </a:bodyPr>
          <a:lstStyle/>
          <a:p>
            <a:pPr lvl="1"/>
            <a:endParaRPr lang="en-US" dirty="0"/>
          </a:p>
          <a:p>
            <a:r>
              <a:rPr lang="en-US" u="sng" dirty="0">
                <a:latin typeface="Arial" panose="020B0604020202020204" pitchFamily="34" charset="0"/>
                <a:cs typeface="Arial" panose="020B0604020202020204" pitchFamily="34" charset="0"/>
              </a:rPr>
              <a:t>Project Officers</a:t>
            </a:r>
          </a:p>
          <a:p>
            <a:r>
              <a:rPr lang="en-US" dirty="0" smtClean="0">
                <a:latin typeface="Arial" panose="020B0604020202020204" pitchFamily="34" charset="0"/>
                <a:cs typeface="Arial" panose="020B0604020202020204" pitchFamily="34" charset="0"/>
              </a:rPr>
              <a:t>Rebekah Rasooly</a:t>
            </a:r>
          </a:p>
          <a:p>
            <a:r>
              <a:rPr lang="en-US" dirty="0" smtClean="0">
                <a:latin typeface="Arial" panose="020B0604020202020204" pitchFamily="34" charset="0"/>
                <a:cs typeface="Arial" panose="020B0604020202020204" pitchFamily="34" charset="0"/>
              </a:rPr>
              <a:t>Beena Akolkar</a:t>
            </a:r>
          </a:p>
          <a:p>
            <a:r>
              <a:rPr lang="en-US" dirty="0" smtClean="0">
                <a:latin typeface="Arial" panose="020B0604020202020204" pitchFamily="34" charset="0"/>
                <a:cs typeface="Arial" panose="020B0604020202020204" pitchFamily="34" charset="0"/>
              </a:rPr>
              <a:t>Bob </a:t>
            </a:r>
            <a:r>
              <a:rPr lang="en-US" dirty="0">
                <a:latin typeface="Arial" panose="020B0604020202020204" pitchFamily="34" charset="0"/>
                <a:cs typeface="Arial" panose="020B0604020202020204" pitchFamily="34" charset="0"/>
              </a:rPr>
              <a:t>Karp</a:t>
            </a:r>
          </a:p>
          <a:p>
            <a:r>
              <a:rPr lang="en-US" dirty="0" smtClean="0">
                <a:latin typeface="Arial" panose="020B0604020202020204" pitchFamily="34" charset="0"/>
                <a:cs typeface="Arial" panose="020B0604020202020204" pitchFamily="34" charset="0"/>
              </a:rPr>
              <a:t>Lisa Spain</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Contracting </a:t>
            </a:r>
            <a:r>
              <a:rPr lang="en-US" u="sng" dirty="0" smtClean="0">
                <a:latin typeface="Arial" panose="020B0604020202020204" pitchFamily="34" charset="0"/>
                <a:cs typeface="Arial" panose="020B0604020202020204" pitchFamily="34" charset="0"/>
              </a:rPr>
              <a:t>Specialist</a:t>
            </a:r>
          </a:p>
          <a:p>
            <a:r>
              <a:rPr lang="en-US" dirty="0" smtClean="0">
                <a:latin typeface="Arial" panose="020B0604020202020204" pitchFamily="34" charset="0"/>
                <a:cs typeface="Arial" panose="020B0604020202020204" pitchFamily="34" charset="0"/>
              </a:rPr>
              <a:t>Rich </a:t>
            </a:r>
            <a:r>
              <a:rPr lang="en-US" dirty="0">
                <a:latin typeface="Arial" panose="020B0604020202020204" pitchFamily="34" charset="0"/>
                <a:cs typeface="Arial" panose="020B0604020202020204" pitchFamily="34" charset="0"/>
              </a:rPr>
              <a:t>Bailey</a:t>
            </a:r>
          </a:p>
          <a:p>
            <a:endParaRPr lang="en-US" dirty="0">
              <a:latin typeface="Arial" panose="020B0604020202020204" pitchFamily="34" charset="0"/>
              <a:cs typeface="Arial" panose="020B0604020202020204" pitchFamily="34" charset="0"/>
            </a:endParaRPr>
          </a:p>
          <a:p>
            <a:r>
              <a:rPr lang="en-US" u="sng" dirty="0" smtClean="0">
                <a:latin typeface="Arial" panose="020B0604020202020204" pitchFamily="34" charset="0"/>
                <a:cs typeface="Arial" panose="020B0604020202020204" pitchFamily="34" charset="0"/>
              </a:rPr>
              <a:t>Technology Transfer</a:t>
            </a:r>
            <a:endParaRPr lang="en-US" u="sng"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Agnes </a:t>
            </a:r>
            <a:r>
              <a:rPr lang="en-US" dirty="0" smtClean="0">
                <a:latin typeface="Arial" panose="020B0604020202020204" pitchFamily="34" charset="0"/>
                <a:cs typeface="Arial" panose="020B0604020202020204" pitchFamily="34" charset="0"/>
              </a:rPr>
              <a:t>Rooke</a:t>
            </a:r>
          </a:p>
          <a:p>
            <a:endParaRPr lang="en-US" dirty="0">
              <a:latin typeface="Arial" panose="020B0604020202020204" pitchFamily="34" charset="0"/>
              <a:cs typeface="Arial" panose="020B0604020202020204" pitchFamily="34" charset="0"/>
            </a:endParaRPr>
          </a:p>
          <a:p>
            <a:r>
              <a:rPr lang="en-US" u="sng" dirty="0">
                <a:latin typeface="Arial" panose="020B0604020202020204" pitchFamily="34" charset="0"/>
                <a:cs typeface="Arial" panose="020B0604020202020204" pitchFamily="34" charset="0"/>
              </a:rPr>
              <a:t>Repository Specialists</a:t>
            </a:r>
          </a:p>
          <a:p>
            <a:r>
              <a:rPr lang="en-US" dirty="0" smtClean="0">
                <a:latin typeface="Arial" panose="020B0604020202020204" pitchFamily="34" charset="0"/>
                <a:cs typeface="Arial" panose="020B0604020202020204" pitchFamily="34" charset="0"/>
              </a:rPr>
              <a:t>Kris Moen</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Kay Mobley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4"/>
          <p:cNvSpPr txBox="1">
            <a:spLocks noChangeArrowheads="1"/>
          </p:cNvSpPr>
          <p:nvPr/>
        </p:nvSpPr>
        <p:spPr bwMode="auto">
          <a:xfrm>
            <a:off x="262465" y="1362452"/>
            <a:ext cx="8576733" cy="4293483"/>
          </a:xfrm>
          <a:prstGeom prst="rect">
            <a:avLst/>
          </a:prstGeom>
          <a:noFill/>
          <a:ln w="9525">
            <a:noFill/>
            <a:miter lim="800000"/>
            <a:headEnd/>
            <a:tailEnd/>
          </a:ln>
        </p:spPr>
        <p:txBody>
          <a:bodyPr wrap="square">
            <a:spAutoFit/>
          </a:bodyPr>
          <a:lstStyle/>
          <a:p>
            <a:pPr marL="228600" indent="-228600">
              <a:spcBef>
                <a:spcPct val="50000"/>
              </a:spcBef>
            </a:pPr>
            <a:endParaRPr lang="en-US" dirty="0" smtClean="0">
              <a:latin typeface="Arial" panose="020B0604020202020204" pitchFamily="34" charset="0"/>
              <a:cs typeface="Arial" panose="020B0604020202020204" pitchFamily="34" charset="0"/>
            </a:endParaRPr>
          </a:p>
          <a:p>
            <a:pPr marL="228600" indent="-2286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llow </a:t>
            </a:r>
            <a:r>
              <a:rPr lang="en-US" dirty="0">
                <a:latin typeface="Arial" panose="020B0604020202020204" pitchFamily="34" charset="0"/>
                <a:cs typeface="Arial" panose="020B0604020202020204" pitchFamily="34" charset="0"/>
              </a:rPr>
              <a:t>additional studies on characterized samples, enhancing the value of each study</a:t>
            </a:r>
          </a:p>
          <a:p>
            <a:pPr marL="228600" indent="-2286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E</a:t>
            </a:r>
            <a:r>
              <a:rPr lang="en-US" dirty="0" smtClean="0">
                <a:latin typeface="Arial" panose="020B0604020202020204" pitchFamily="34" charset="0"/>
                <a:cs typeface="Arial" panose="020B0604020202020204" pitchFamily="34" charset="0"/>
              </a:rPr>
              <a:t>nsure </a:t>
            </a:r>
            <a:r>
              <a:rPr lang="en-US" dirty="0">
                <a:latin typeface="Arial" panose="020B0604020202020204" pitchFamily="34" charset="0"/>
                <a:cs typeface="Arial" panose="020B0604020202020204" pitchFamily="34" charset="0"/>
              </a:rPr>
              <a:t>uniform storage conditions</a:t>
            </a:r>
          </a:p>
          <a:p>
            <a:pPr marL="228600" indent="-2286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S</a:t>
            </a:r>
            <a:r>
              <a:rPr lang="en-US" dirty="0" smtClean="0">
                <a:latin typeface="Arial" panose="020B0604020202020204" pitchFamily="34" charset="0"/>
                <a:cs typeface="Arial" panose="020B0604020202020204" pitchFamily="34" charset="0"/>
              </a:rPr>
              <a:t>implify </a:t>
            </a:r>
            <a:r>
              <a:rPr lang="en-US" dirty="0">
                <a:latin typeface="Arial" panose="020B0604020202020204" pitchFamily="34" charset="0"/>
                <a:cs typeface="Arial" panose="020B0604020202020204" pitchFamily="34" charset="0"/>
              </a:rPr>
              <a:t>access by other scientists to samples</a:t>
            </a:r>
          </a:p>
          <a:p>
            <a:pPr marL="228600" indent="-2286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C</a:t>
            </a:r>
            <a:r>
              <a:rPr lang="en-US" dirty="0" smtClean="0">
                <a:latin typeface="Arial" panose="020B0604020202020204" pitchFamily="34" charset="0"/>
                <a:cs typeface="Arial" panose="020B0604020202020204" pitchFamily="34" charset="0"/>
              </a:rPr>
              <a:t>ost </a:t>
            </a:r>
            <a:r>
              <a:rPr lang="en-US" dirty="0">
                <a:latin typeface="Arial" panose="020B0604020202020204" pitchFamily="34" charset="0"/>
                <a:cs typeface="Arial" panose="020B0604020202020204" pitchFamily="34" charset="0"/>
              </a:rPr>
              <a:t>effective, economy of scale in processing </a:t>
            </a:r>
            <a:r>
              <a:rPr lang="en-US" dirty="0" smtClean="0">
                <a:latin typeface="Arial" panose="020B0604020202020204" pitchFamily="34" charset="0"/>
                <a:cs typeface="Arial" panose="020B0604020202020204" pitchFamily="34" charset="0"/>
              </a:rPr>
              <a:t>pediatric genetic samples to create cell lines</a:t>
            </a:r>
            <a:endParaRPr lang="en-US" dirty="0">
              <a:latin typeface="Arial" panose="020B0604020202020204" pitchFamily="34" charset="0"/>
              <a:cs typeface="Arial" panose="020B0604020202020204" pitchFamily="34" charset="0"/>
            </a:endParaRPr>
          </a:p>
          <a:p>
            <a:pPr marL="228600" indent="-2286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M</a:t>
            </a:r>
            <a:r>
              <a:rPr lang="en-US" dirty="0" smtClean="0">
                <a:latin typeface="Arial" panose="020B0604020202020204" pitchFamily="34" charset="0"/>
                <a:cs typeface="Arial" panose="020B0604020202020204" pitchFamily="34" charset="0"/>
              </a:rPr>
              <a:t>aintain </a:t>
            </a:r>
            <a:r>
              <a:rPr lang="en-US" dirty="0">
                <a:latin typeface="Arial" panose="020B0604020202020204" pitchFamily="34" charset="0"/>
                <a:cs typeface="Arial" panose="020B0604020202020204" pitchFamily="34" charset="0"/>
              </a:rPr>
              <a:t>databases after the study ends or investigator leaves the institution</a:t>
            </a:r>
          </a:p>
          <a:p>
            <a:pPr marL="228600" indent="-228600">
              <a:spcBef>
                <a:spcPct val="50000"/>
              </a:spcBef>
              <a:buClr>
                <a:schemeClr val="tx2"/>
              </a:buClr>
              <a:buFont typeface="Wingdings" pitchFamily="2" charset="2"/>
              <a:buChar char="§"/>
            </a:pPr>
            <a:r>
              <a:rPr lang="en-US" dirty="0" smtClean="0">
                <a:latin typeface="Arial" panose="020B0604020202020204" pitchFamily="34" charset="0"/>
                <a:cs typeface="Arial" panose="020B0604020202020204" pitchFamily="34" charset="0"/>
              </a:rPr>
              <a:t>Curate </a:t>
            </a:r>
            <a:r>
              <a:rPr lang="en-US" dirty="0">
                <a:latin typeface="Arial" panose="020B0604020202020204" pitchFamily="34" charset="0"/>
                <a:cs typeface="Arial" panose="020B0604020202020204" pitchFamily="34" charset="0"/>
              </a:rPr>
              <a:t>databases to assure their integrity and validity</a:t>
            </a:r>
          </a:p>
          <a:p>
            <a:pPr marL="228600" indent="-228600">
              <a:spcBef>
                <a:spcPct val="50000"/>
              </a:spcBef>
              <a:buClr>
                <a:schemeClr val="tx2"/>
              </a:buClr>
              <a:buFont typeface="Wingdings" pitchFamily="2" charset="2"/>
              <a:buChar char="§"/>
            </a:pPr>
            <a:r>
              <a:rPr lang="en-US" dirty="0">
                <a:latin typeface="Arial" panose="020B0604020202020204" pitchFamily="34" charset="0"/>
                <a:cs typeface="Arial" panose="020B0604020202020204" pitchFamily="34" charset="0"/>
              </a:rPr>
              <a:t>F</a:t>
            </a:r>
            <a:r>
              <a:rPr lang="en-US" dirty="0" smtClean="0">
                <a:latin typeface="Arial" panose="020B0604020202020204" pitchFamily="34" charset="0"/>
                <a:cs typeface="Arial" panose="020B0604020202020204" pitchFamily="34" charset="0"/>
              </a:rPr>
              <a:t>acilitate </a:t>
            </a:r>
            <a:r>
              <a:rPr lang="en-US" dirty="0">
                <a:latin typeface="Arial" panose="020B0604020202020204" pitchFamily="34" charset="0"/>
                <a:cs typeface="Arial" panose="020B0604020202020204" pitchFamily="34" charset="0"/>
              </a:rPr>
              <a:t>data sharing and reproducibility studies</a:t>
            </a:r>
          </a:p>
          <a:p>
            <a:pPr>
              <a:spcBef>
                <a:spcPct val="50000"/>
              </a:spcBef>
            </a:pPr>
            <a:endParaRPr lang="en-US" sz="2000" dirty="0">
              <a:latin typeface="Comic Sans MS" pitchFamily="66" charset="0"/>
            </a:endParaRPr>
          </a:p>
        </p:txBody>
      </p:sp>
      <p:sp>
        <p:nvSpPr>
          <p:cNvPr id="2" name="Rectangle 1"/>
          <p:cNvSpPr/>
          <p:nvPr/>
        </p:nvSpPr>
        <p:spPr>
          <a:xfrm>
            <a:off x="1997752" y="923200"/>
            <a:ext cx="5400837" cy="461665"/>
          </a:xfrm>
          <a:prstGeom prst="rect">
            <a:avLst/>
          </a:prstGeom>
        </p:spPr>
        <p:txBody>
          <a:bodyPr wrap="none">
            <a:spAutoFit/>
          </a:bodyPr>
          <a:lstStyle/>
          <a:p>
            <a:r>
              <a:rPr lang="en-US" sz="2400" b="1" dirty="0">
                <a:latin typeface="Arial" panose="020B0604020202020204" pitchFamily="34" charset="0"/>
                <a:cs typeface="Arial" panose="020B0604020202020204" pitchFamily="34" charset="0"/>
              </a:rPr>
              <a:t>Advantages of a Central Repository</a:t>
            </a:r>
            <a:endParaRPr lang="en-US" sz="24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p:cNvPicPr>
            <a:picLocks noChangeAspect="1" noChangeArrowheads="1"/>
          </p:cNvPicPr>
          <p:nvPr/>
        </p:nvPicPr>
        <p:blipFill>
          <a:blip r:embed="rId2"/>
          <a:srcRect/>
          <a:stretch>
            <a:fillRect/>
          </a:stretch>
        </p:blipFill>
        <p:spPr bwMode="auto">
          <a:xfrm>
            <a:off x="762000" y="652818"/>
            <a:ext cx="7740650" cy="549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5"/>
          <p:cNvSpPr>
            <a:spLocks noChangeArrowheads="1"/>
          </p:cNvSpPr>
          <p:nvPr/>
        </p:nvSpPr>
        <p:spPr bwMode="auto">
          <a:xfrm>
            <a:off x="1100667" y="2121430"/>
            <a:ext cx="6781800" cy="4093428"/>
          </a:xfrm>
          <a:prstGeom prst="rect">
            <a:avLst/>
          </a:prstGeom>
          <a:noFill/>
          <a:ln w="9525">
            <a:noFill/>
            <a:miter lim="800000"/>
            <a:headEnd/>
            <a:tailEnd/>
          </a:ln>
        </p:spPr>
        <p:txBody>
          <a:bodyPr>
            <a:spAutoFit/>
          </a:bodyPr>
          <a:lstStyle/>
          <a:p>
            <a:pPr marL="342900" indent="-342900">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&gt;100 studies are storing samples and</a:t>
            </a:r>
            <a:r>
              <a:rPr lang="en-US" sz="2000" dirty="0" smtClean="0"/>
              <a:t>, </a:t>
            </a:r>
            <a:r>
              <a:rPr lang="en-US" sz="2000" dirty="0"/>
              <a:t>eventually, data in the NIDDK </a:t>
            </a:r>
            <a:r>
              <a:rPr lang="en-US" sz="2000" dirty="0" smtClean="0"/>
              <a:t>repository</a:t>
            </a:r>
          </a:p>
          <a:p>
            <a:endParaRPr lang="en-US" sz="2000" dirty="0" smtClean="0"/>
          </a:p>
          <a:p>
            <a:pPr marL="342900" indent="-342900">
              <a:buFont typeface="Wingdings" panose="05000000000000000000" pitchFamily="2" charset="2"/>
              <a:buChar char="§"/>
            </a:pPr>
            <a:r>
              <a:rPr lang="en-US" sz="2000" dirty="0"/>
              <a:t>60 studies have data available for sharing, some with multiple </a:t>
            </a:r>
            <a:r>
              <a:rPr lang="en-US" sz="2000" dirty="0" smtClean="0"/>
              <a:t>datasets</a:t>
            </a:r>
          </a:p>
          <a:p>
            <a:endParaRPr lang="en-US" sz="2000" dirty="0"/>
          </a:p>
          <a:p>
            <a:pPr marL="342900" indent="-342900">
              <a:buFont typeface="Wingdings" panose="05000000000000000000" pitchFamily="2" charset="2"/>
              <a:buChar char="§"/>
            </a:pPr>
            <a:r>
              <a:rPr lang="en-US" sz="2000" dirty="0"/>
              <a:t>44 studies have samples and data </a:t>
            </a:r>
            <a:r>
              <a:rPr lang="en-US" sz="2000" dirty="0" smtClean="0"/>
              <a:t>available</a:t>
            </a:r>
          </a:p>
          <a:p>
            <a:endParaRPr lang="en-US" sz="2000" dirty="0"/>
          </a:p>
          <a:p>
            <a:pPr marL="342900" indent="-342900">
              <a:buFont typeface="Wingdings" panose="05000000000000000000" pitchFamily="2" charset="2"/>
              <a:buChar char="§"/>
            </a:pPr>
            <a:r>
              <a:rPr lang="en-US" sz="2000" dirty="0"/>
              <a:t>45 GWAS </a:t>
            </a:r>
            <a:r>
              <a:rPr lang="en-US" sz="2000" dirty="0" smtClean="0"/>
              <a:t>datasets </a:t>
            </a:r>
            <a:r>
              <a:rPr lang="en-US" sz="2000" dirty="0">
                <a:latin typeface="Arial" panose="020B0604020202020204" pitchFamily="34" charset="0"/>
                <a:cs typeface="Arial" panose="020B0604020202020204" pitchFamily="34" charset="0"/>
              </a:rPr>
              <a:t>available for sharing through dbGAP</a:t>
            </a:r>
          </a:p>
          <a:p>
            <a:endParaRPr lang="en-US" sz="2000" dirty="0"/>
          </a:p>
          <a:p>
            <a:endParaRPr lang="en-US" sz="2000" dirty="0" smtClean="0"/>
          </a:p>
          <a:p>
            <a:endParaRPr lang="en-US" sz="2000" dirty="0"/>
          </a:p>
        </p:txBody>
      </p:sp>
      <p:sp>
        <p:nvSpPr>
          <p:cNvPr id="17410" name="Rectangle 7"/>
          <p:cNvSpPr>
            <a:spLocks noChangeArrowheads="1"/>
          </p:cNvSpPr>
          <p:nvPr/>
        </p:nvSpPr>
        <p:spPr bwMode="auto">
          <a:xfrm>
            <a:off x="1371600" y="1219200"/>
            <a:ext cx="7467600" cy="457200"/>
          </a:xfrm>
          <a:prstGeom prst="rect">
            <a:avLst/>
          </a:prstGeom>
          <a:noFill/>
          <a:ln w="9525">
            <a:noFill/>
            <a:miter lim="800000"/>
            <a:headEnd/>
            <a:tailEnd/>
          </a:ln>
        </p:spPr>
        <p:txBody>
          <a:bodyPr>
            <a:spAutoFit/>
          </a:bodyPr>
          <a:lstStyle/>
          <a:p>
            <a:r>
              <a:rPr lang="en-US" sz="2400" b="1" dirty="0">
                <a:latin typeface="Arial" panose="020B0604020202020204" pitchFamily="34" charset="0"/>
                <a:cs typeface="Arial" panose="020B0604020202020204" pitchFamily="34" charset="0"/>
              </a:rPr>
              <a:t>The NIDDK Central Repositories’ </a:t>
            </a:r>
            <a:r>
              <a:rPr lang="en-US" sz="2400" b="1" dirty="0" smtClean="0">
                <a:latin typeface="Arial" panose="020B0604020202020204" pitchFamily="34" charset="0"/>
                <a:cs typeface="Arial" panose="020B0604020202020204" pitchFamily="34" charset="0"/>
              </a:rPr>
              <a:t>Holdings</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553" y="559557"/>
            <a:ext cx="8195480" cy="552103"/>
          </a:xfrm>
        </p:spPr>
        <p:txBody>
          <a:bodyPr/>
          <a:lstStyle/>
          <a:p>
            <a:r>
              <a:rPr lang="en-US" sz="2400" b="1" dirty="0" smtClean="0">
                <a:latin typeface="Arial" panose="020B0604020202020204" pitchFamily="34" charset="0"/>
                <a:cs typeface="Arial" panose="020B0604020202020204" pitchFamily="34" charset="0"/>
              </a:rPr>
              <a:t>Examples</a:t>
            </a:r>
            <a:endParaRPr lang="en-US" sz="2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23334" y="1091821"/>
            <a:ext cx="8556894" cy="5527342"/>
          </a:xfrm>
        </p:spPr>
        <p:txBody>
          <a:bodyPr>
            <a:noAutofit/>
          </a:bodyPr>
          <a:lstStyle/>
          <a:p>
            <a:pPr fontAlgn="t"/>
            <a:r>
              <a:rPr lang="en-US" sz="1400" dirty="0">
                <a:latin typeface="Arial" panose="020B0604020202020204" pitchFamily="34" charset="0"/>
                <a:cs typeface="Arial" panose="020B0604020202020204" pitchFamily="34" charset="0"/>
              </a:rPr>
              <a:t>Diabetes and Obesity Studies</a:t>
            </a:r>
          </a:p>
          <a:p>
            <a:pPr marL="0" indent="0" fontAlgn="t">
              <a:buNone/>
            </a:pPr>
            <a:r>
              <a:rPr lang="en-US" sz="1400" b="1" u="sng" dirty="0" smtClean="0">
                <a:latin typeface="Arial" panose="020B0604020202020204" pitchFamily="34" charset="0"/>
                <a:cs typeface="Arial" panose="020B0604020202020204" pitchFamily="34" charset="0"/>
                <a:hlinkClick r:id="rId2"/>
              </a:rPr>
              <a:t>DCCT/EDIC</a:t>
            </a:r>
            <a:r>
              <a:rPr lang="en-US" sz="1400" u="sng" dirty="0">
                <a:latin typeface="Arial" panose="020B0604020202020204" pitchFamily="34" charset="0"/>
                <a:cs typeface="Arial" panose="020B0604020202020204" pitchFamily="34" charset="0"/>
                <a:hlinkClick r:id="rId2"/>
              </a:rPr>
              <a:t> (The Type 1 Diabetes Control and Complications Trial/Epidemiology of Diabetes Interventions and Complications)</a:t>
            </a:r>
            <a:r>
              <a:rPr lang="en-US" sz="1400" dirty="0">
                <a:latin typeface="Arial" panose="020B0604020202020204" pitchFamily="34" charset="0"/>
                <a:cs typeface="Arial" panose="020B0604020202020204" pitchFamily="34" charset="0"/>
              </a:rPr>
              <a:t/>
            </a:r>
            <a:br>
              <a:rPr lang="en-US" sz="1400" dirty="0">
                <a:latin typeface="Arial" panose="020B0604020202020204" pitchFamily="34" charset="0"/>
                <a:cs typeface="Arial" panose="020B0604020202020204" pitchFamily="34" charset="0"/>
              </a:rPr>
            </a:br>
            <a:r>
              <a:rPr lang="en-US" sz="1400" b="1" u="sng" dirty="0">
                <a:latin typeface="Arial" panose="020B0604020202020204" pitchFamily="34" charset="0"/>
                <a:cs typeface="Arial" panose="020B0604020202020204" pitchFamily="34" charset="0"/>
                <a:hlinkClick r:id="rId2"/>
              </a:rPr>
              <a:t>DPP</a:t>
            </a:r>
            <a:r>
              <a:rPr lang="en-US" sz="1400" u="sng" dirty="0">
                <a:latin typeface="Arial" panose="020B0604020202020204" pitchFamily="34" charset="0"/>
                <a:cs typeface="Arial" panose="020B0604020202020204" pitchFamily="34" charset="0"/>
                <a:hlinkClick r:id="rId2"/>
              </a:rPr>
              <a:t> (Diabetes Prevention Program)</a:t>
            </a:r>
            <a:r>
              <a:rPr lang="en-US" sz="1400" dirty="0">
                <a:latin typeface="Arial" panose="020B0604020202020204" pitchFamily="34" charset="0"/>
                <a:cs typeface="Arial" panose="020B0604020202020204" pitchFamily="34" charset="0"/>
              </a:rPr>
              <a:t/>
            </a:r>
            <a:br>
              <a:rPr lang="en-US" sz="1400" dirty="0">
                <a:latin typeface="Arial" panose="020B0604020202020204" pitchFamily="34" charset="0"/>
                <a:cs typeface="Arial" panose="020B0604020202020204" pitchFamily="34" charset="0"/>
              </a:rPr>
            </a:br>
            <a:r>
              <a:rPr lang="en-US" sz="1400" b="1" u="sng" dirty="0">
                <a:latin typeface="Arial" panose="020B0604020202020204" pitchFamily="34" charset="0"/>
                <a:cs typeface="Arial" panose="020B0604020202020204" pitchFamily="34" charset="0"/>
                <a:hlinkClick r:id="rId2"/>
              </a:rPr>
              <a:t>DPPOS</a:t>
            </a:r>
            <a:r>
              <a:rPr lang="en-US" sz="1400" u="sng" dirty="0">
                <a:latin typeface="Arial" panose="020B0604020202020204" pitchFamily="34" charset="0"/>
                <a:cs typeface="Arial" panose="020B0604020202020204" pitchFamily="34" charset="0"/>
                <a:hlinkClick r:id="rId2"/>
              </a:rPr>
              <a:t> (The Diabetes Prevention Program Outcome Study)</a:t>
            </a:r>
            <a:r>
              <a:rPr lang="en-US" sz="1400" dirty="0">
                <a:latin typeface="Arial" panose="020B0604020202020204" pitchFamily="34" charset="0"/>
                <a:cs typeface="Arial" panose="020B0604020202020204" pitchFamily="34" charset="0"/>
              </a:rPr>
              <a:t/>
            </a:r>
            <a:br>
              <a:rPr lang="en-US" sz="1400" dirty="0">
                <a:latin typeface="Arial" panose="020B0604020202020204" pitchFamily="34" charset="0"/>
                <a:cs typeface="Arial" panose="020B0604020202020204" pitchFamily="34" charset="0"/>
              </a:rPr>
            </a:br>
            <a:r>
              <a:rPr lang="en-US" sz="1400" b="1" u="sng" dirty="0">
                <a:latin typeface="Arial" panose="020B0604020202020204" pitchFamily="34" charset="0"/>
                <a:cs typeface="Arial" panose="020B0604020202020204" pitchFamily="34" charset="0"/>
                <a:hlinkClick r:id="rId2"/>
              </a:rPr>
              <a:t>LookAHEAD</a:t>
            </a:r>
            <a:r>
              <a:rPr lang="en-US" sz="1400" u="sng" dirty="0">
                <a:latin typeface="Arial" panose="020B0604020202020204" pitchFamily="34" charset="0"/>
                <a:cs typeface="Arial" panose="020B0604020202020204" pitchFamily="34" charset="0"/>
                <a:hlinkClick r:id="rId2"/>
              </a:rPr>
              <a:t> (Action for Health in Diabetes</a:t>
            </a:r>
            <a:r>
              <a:rPr lang="en-US" sz="1400" u="sng" dirty="0" smtClean="0">
                <a:latin typeface="Arial" panose="020B0604020202020204" pitchFamily="34" charset="0"/>
                <a:cs typeface="Arial" panose="020B0604020202020204" pitchFamily="34" charset="0"/>
                <a:hlinkClick r:id="rId2"/>
              </a:rPr>
              <a:t>)</a:t>
            </a:r>
            <a:endParaRPr lang="en-US" sz="1400" dirty="0" smtClean="0">
              <a:latin typeface="Arial" panose="020B0604020202020204" pitchFamily="34" charset="0"/>
              <a:cs typeface="Arial" panose="020B0604020202020204" pitchFamily="34" charset="0"/>
            </a:endParaRPr>
          </a:p>
          <a:p>
            <a:pPr marL="0" indent="0" fontAlgn="t">
              <a:buNone/>
            </a:pPr>
            <a:r>
              <a:rPr lang="en-US" sz="1400" b="1" u="sng" dirty="0">
                <a:hlinkClick r:id="rId2"/>
              </a:rPr>
              <a:t>HEALTHY (Middle-School Based Primary Prevention Trial of Type 2 Diabetes)</a:t>
            </a:r>
            <a:endParaRPr lang="en-US" sz="1400" dirty="0"/>
          </a:p>
          <a:p>
            <a:pPr marL="0" indent="0" fontAlgn="t">
              <a:buNone/>
            </a:pPr>
            <a:r>
              <a:rPr lang="en-US" sz="1400" b="1" u="sng" dirty="0" smtClean="0">
                <a:latin typeface="Arial" panose="020B0604020202020204" pitchFamily="34" charset="0"/>
                <a:cs typeface="Arial" panose="020B0604020202020204" pitchFamily="34" charset="0"/>
                <a:hlinkClick r:id="rId2"/>
              </a:rPr>
              <a:t>TrialNet -</a:t>
            </a:r>
            <a:r>
              <a:rPr lang="en-US" sz="1400" u="sng" dirty="0">
                <a:latin typeface="Arial" panose="020B0604020202020204" pitchFamily="34" charset="0"/>
                <a:cs typeface="Arial" panose="020B0604020202020204" pitchFamily="34" charset="0"/>
                <a:hlinkClick r:id="rId2"/>
              </a:rPr>
              <a:t> </a:t>
            </a:r>
            <a:r>
              <a:rPr lang="en-US" sz="1400" u="sng" dirty="0" smtClean="0">
                <a:latin typeface="Arial" panose="020B0604020202020204" pitchFamily="34" charset="0"/>
                <a:cs typeface="Arial" panose="020B0604020202020204" pitchFamily="34" charset="0"/>
                <a:hlinkClick r:id="rId2"/>
              </a:rPr>
              <a:t>(Type 1 Diabetes TrialNet)</a:t>
            </a:r>
            <a:endParaRPr lang="en-US" sz="1400" u="sng" dirty="0">
              <a:latin typeface="Arial" panose="020B0604020202020204" pitchFamily="34" charset="0"/>
              <a:cs typeface="Arial" panose="020B0604020202020204" pitchFamily="34" charset="0"/>
            </a:endParaRPr>
          </a:p>
          <a:p>
            <a:pPr marL="0" indent="0" fontAlgn="t">
              <a:buNone/>
            </a:pPr>
            <a:r>
              <a:rPr lang="en-US" sz="1400" b="1" u="sng" dirty="0">
                <a:latin typeface="Arial" panose="020B0604020202020204" pitchFamily="34" charset="0"/>
                <a:cs typeface="Arial" panose="020B0604020202020204" pitchFamily="34" charset="0"/>
                <a:hlinkClick r:id="rId2"/>
              </a:rPr>
              <a:t>TEDDY</a:t>
            </a:r>
            <a:r>
              <a:rPr lang="en-US" sz="1400" u="sng" dirty="0">
                <a:latin typeface="Arial" panose="020B0604020202020204" pitchFamily="34" charset="0"/>
                <a:cs typeface="Arial" panose="020B0604020202020204" pitchFamily="34" charset="0"/>
                <a:hlinkClick r:id="rId2"/>
              </a:rPr>
              <a:t> (The Environmental Determinants of Diabetes in the Young</a:t>
            </a:r>
            <a:r>
              <a:rPr lang="en-US" sz="1400" u="sng" dirty="0" smtClean="0">
                <a:latin typeface="Arial" panose="020B0604020202020204" pitchFamily="34" charset="0"/>
                <a:cs typeface="Arial" panose="020B0604020202020204" pitchFamily="34" charset="0"/>
                <a:hlinkClick r:id="rId2"/>
              </a:rPr>
              <a:t>)</a:t>
            </a:r>
            <a:endParaRPr lang="en-US" sz="1600" dirty="0">
              <a:latin typeface="Arial" panose="020B0604020202020204" pitchFamily="34" charset="0"/>
              <a:cs typeface="Arial" panose="020B0604020202020204" pitchFamily="34" charset="0"/>
            </a:endParaRPr>
          </a:p>
          <a:p>
            <a:pPr fontAlgn="t"/>
            <a:r>
              <a:rPr lang="en-US" sz="1400" dirty="0">
                <a:latin typeface="Arial" panose="020B0604020202020204" pitchFamily="34" charset="0"/>
                <a:cs typeface="Arial" panose="020B0604020202020204" pitchFamily="34" charset="0"/>
              </a:rPr>
              <a:t>Kidney Studies</a:t>
            </a:r>
          </a:p>
          <a:p>
            <a:pPr marL="0" indent="0" fontAlgn="t">
              <a:buNone/>
            </a:pPr>
            <a:r>
              <a:rPr lang="en-US" sz="1400" b="1" u="sng" dirty="0">
                <a:latin typeface="Arial" panose="020B0604020202020204" pitchFamily="34" charset="0"/>
                <a:cs typeface="Arial" panose="020B0604020202020204" pitchFamily="34" charset="0"/>
                <a:hlinkClick r:id="rId2"/>
              </a:rPr>
              <a:t>AASK Trial</a:t>
            </a:r>
            <a:r>
              <a:rPr lang="en-US" sz="1400" u="sng" dirty="0">
                <a:latin typeface="Arial" panose="020B0604020202020204" pitchFamily="34" charset="0"/>
                <a:cs typeface="Arial" panose="020B0604020202020204" pitchFamily="34" charset="0"/>
                <a:hlinkClick r:id="rId2"/>
              </a:rPr>
              <a:t> (The African American Study of Kidney Disease and Hypertension Study)</a:t>
            </a:r>
            <a:endParaRPr lang="en-US" sz="1400" dirty="0">
              <a:latin typeface="Arial" panose="020B0604020202020204" pitchFamily="34" charset="0"/>
              <a:cs typeface="Arial" panose="020B0604020202020204" pitchFamily="34" charset="0"/>
            </a:endParaRPr>
          </a:p>
          <a:p>
            <a:pPr marL="0" indent="0" fontAlgn="t">
              <a:buNone/>
            </a:pPr>
            <a:r>
              <a:rPr lang="en-US" sz="1400" b="1" u="sng" dirty="0">
                <a:latin typeface="Arial" panose="020B0604020202020204" pitchFamily="34" charset="0"/>
                <a:cs typeface="Arial" panose="020B0604020202020204" pitchFamily="34" charset="0"/>
                <a:hlinkClick r:id="rId2"/>
              </a:rPr>
              <a:t>CRIC</a:t>
            </a:r>
            <a:r>
              <a:rPr lang="en-US" sz="1400" u="sng" dirty="0">
                <a:latin typeface="Arial" panose="020B0604020202020204" pitchFamily="34" charset="0"/>
                <a:cs typeface="Arial" panose="020B0604020202020204" pitchFamily="34" charset="0"/>
                <a:hlinkClick r:id="rId2"/>
              </a:rPr>
              <a:t> (Chronic Renal Insufficiency Cohort Study)</a:t>
            </a:r>
            <a:endParaRPr lang="en-US" sz="1400" u="sng" dirty="0">
              <a:latin typeface="Arial" panose="020B0604020202020204" pitchFamily="34" charset="0"/>
              <a:cs typeface="Arial" panose="020B0604020202020204" pitchFamily="34" charset="0"/>
            </a:endParaRPr>
          </a:p>
          <a:p>
            <a:pPr marL="0" indent="0" fontAlgn="t">
              <a:buNone/>
            </a:pPr>
            <a:r>
              <a:rPr lang="en-US" sz="1400" b="1" u="sng" dirty="0">
                <a:latin typeface="Arial" panose="020B0604020202020204" pitchFamily="34" charset="0"/>
                <a:cs typeface="Arial" panose="020B0604020202020204" pitchFamily="34" charset="0"/>
                <a:hlinkClick r:id="rId2"/>
              </a:rPr>
              <a:t>MDRD</a:t>
            </a:r>
            <a:r>
              <a:rPr lang="en-US" sz="1400" u="sng" dirty="0">
                <a:latin typeface="Arial" panose="020B0604020202020204" pitchFamily="34" charset="0"/>
                <a:cs typeface="Arial" panose="020B0604020202020204" pitchFamily="34" charset="0"/>
                <a:hlinkClick r:id="rId2"/>
              </a:rPr>
              <a:t> (The Modification of Diet in Renal Disease</a:t>
            </a:r>
            <a:r>
              <a:rPr lang="en-US" sz="1400" u="sng" dirty="0" smtClean="0">
                <a:latin typeface="Arial" panose="020B0604020202020204" pitchFamily="34" charset="0"/>
                <a:cs typeface="Arial" panose="020B0604020202020204" pitchFamily="34" charset="0"/>
                <a:hlinkClick r:id="rId2"/>
              </a:rPr>
              <a:t>)</a:t>
            </a:r>
            <a:endParaRPr lang="en-US" sz="1400" dirty="0" smtClean="0">
              <a:latin typeface="Arial" panose="020B0604020202020204" pitchFamily="34" charset="0"/>
              <a:cs typeface="Arial" panose="020B0604020202020204" pitchFamily="34" charset="0"/>
            </a:endParaRPr>
          </a:p>
          <a:p>
            <a:pPr fontAlgn="t"/>
            <a:r>
              <a:rPr lang="en-US" sz="1400" dirty="0" smtClean="0">
                <a:latin typeface="Arial" panose="020B0604020202020204" pitchFamily="34" charset="0"/>
                <a:cs typeface="Arial" panose="020B0604020202020204" pitchFamily="34" charset="0"/>
              </a:rPr>
              <a:t>Liver </a:t>
            </a:r>
            <a:r>
              <a:rPr lang="en-US" sz="1400" dirty="0">
                <a:latin typeface="Arial" panose="020B0604020202020204" pitchFamily="34" charset="0"/>
                <a:cs typeface="Arial" panose="020B0604020202020204" pitchFamily="34" charset="0"/>
              </a:rPr>
              <a:t>Disease Studies</a:t>
            </a:r>
          </a:p>
          <a:p>
            <a:pPr marL="0" indent="0" fontAlgn="t">
              <a:buNone/>
            </a:pPr>
            <a:r>
              <a:rPr lang="en-US" sz="1400" b="1" u="sng" dirty="0">
                <a:latin typeface="Arial" panose="020B0604020202020204" pitchFamily="34" charset="0"/>
                <a:cs typeface="Arial" panose="020B0604020202020204" pitchFamily="34" charset="0"/>
                <a:hlinkClick r:id="rId2"/>
              </a:rPr>
              <a:t>A2ALL</a:t>
            </a:r>
            <a:r>
              <a:rPr lang="en-US" sz="1400" u="sng" dirty="0">
                <a:latin typeface="Arial" panose="020B0604020202020204" pitchFamily="34" charset="0"/>
                <a:cs typeface="Arial" panose="020B0604020202020204" pitchFamily="34" charset="0"/>
                <a:hlinkClick r:id="rId2"/>
              </a:rPr>
              <a:t> (The Adult-to-Adult Living Donor Liver Transplantation Cohort Study)</a:t>
            </a:r>
            <a:r>
              <a:rPr lang="en-US" sz="1400" dirty="0">
                <a:latin typeface="Arial" panose="020B0604020202020204" pitchFamily="34" charset="0"/>
                <a:cs typeface="Arial" panose="020B0604020202020204" pitchFamily="34" charset="0"/>
              </a:rPr>
              <a:t> </a:t>
            </a:r>
          </a:p>
          <a:p>
            <a:pPr marL="0" indent="0" fontAlgn="t">
              <a:buNone/>
            </a:pPr>
            <a:r>
              <a:rPr lang="en-US" sz="1400" b="1" u="sng" dirty="0">
                <a:latin typeface="Arial" panose="020B0604020202020204" pitchFamily="34" charset="0"/>
                <a:cs typeface="Arial" panose="020B0604020202020204" pitchFamily="34" charset="0"/>
                <a:hlinkClick r:id="rId2"/>
              </a:rPr>
              <a:t>HALT-C</a:t>
            </a:r>
            <a:r>
              <a:rPr lang="en-US" sz="1400" u="sng" dirty="0">
                <a:latin typeface="Arial" panose="020B0604020202020204" pitchFamily="34" charset="0"/>
                <a:cs typeface="Arial" panose="020B0604020202020204" pitchFamily="34" charset="0"/>
                <a:hlinkClick r:id="rId2"/>
              </a:rPr>
              <a:t> (The Hepatitis C Antiviral Long-term Treatment against Cirrhosis)</a:t>
            </a:r>
            <a:endParaRPr lang="en-US" sz="1400" u="sng" dirty="0">
              <a:latin typeface="Arial" panose="020B0604020202020204" pitchFamily="34" charset="0"/>
              <a:cs typeface="Arial" panose="020B0604020202020204" pitchFamily="34" charset="0"/>
            </a:endParaRPr>
          </a:p>
          <a:p>
            <a:pPr marL="0" indent="0" fontAlgn="t">
              <a:buNone/>
            </a:pPr>
            <a:r>
              <a:rPr lang="en-US" sz="1400" b="1" u="sng" dirty="0">
                <a:latin typeface="Arial" panose="020B0604020202020204" pitchFamily="34" charset="0"/>
                <a:cs typeface="Arial" panose="020B0604020202020204" pitchFamily="34" charset="0"/>
                <a:hlinkClick r:id="rId2"/>
              </a:rPr>
              <a:t>VIRAHEP-C</a:t>
            </a:r>
            <a:r>
              <a:rPr lang="en-US" sz="1400" u="sng" dirty="0">
                <a:latin typeface="Arial" panose="020B0604020202020204" pitchFamily="34" charset="0"/>
                <a:cs typeface="Arial" panose="020B0604020202020204" pitchFamily="34" charset="0"/>
                <a:hlinkClick r:id="rId2"/>
              </a:rPr>
              <a:t> (The Study of Viral Resistance to Antiviral Therapy of Chronic Hepatitis C</a:t>
            </a:r>
            <a:r>
              <a:rPr lang="en-US" sz="1400" u="sng" dirty="0" smtClean="0">
                <a:latin typeface="Arial" panose="020B0604020202020204" pitchFamily="34" charset="0"/>
                <a:cs typeface="Arial" panose="020B0604020202020204" pitchFamily="34" charset="0"/>
                <a:hlinkClick r:id="rId2"/>
              </a:rPr>
              <a:t>)</a:t>
            </a:r>
            <a:endParaRPr lang="en-US" sz="1400" u="sng" dirty="0" smtClean="0">
              <a:latin typeface="Arial" panose="020B0604020202020204" pitchFamily="34" charset="0"/>
              <a:cs typeface="Arial" panose="020B0604020202020204" pitchFamily="34" charset="0"/>
            </a:endParaRPr>
          </a:p>
          <a:p>
            <a:pPr fontAlgn="t"/>
            <a:r>
              <a:rPr lang="en-US" sz="1400" dirty="0" smtClean="0">
                <a:latin typeface="Arial" panose="020B0604020202020204" pitchFamily="34" charset="0"/>
                <a:cs typeface="Arial" panose="020B0604020202020204" pitchFamily="34" charset="0"/>
              </a:rPr>
              <a:t>Urology </a:t>
            </a:r>
            <a:r>
              <a:rPr lang="en-US" sz="1400" dirty="0">
                <a:latin typeface="Arial" panose="020B0604020202020204" pitchFamily="34" charset="0"/>
                <a:cs typeface="Arial" panose="020B0604020202020204" pitchFamily="34" charset="0"/>
              </a:rPr>
              <a:t>Studies</a:t>
            </a:r>
          </a:p>
          <a:p>
            <a:pPr marL="0" indent="0" fontAlgn="t">
              <a:buNone/>
            </a:pPr>
            <a:r>
              <a:rPr lang="en-US" sz="1400" b="1" u="sng" dirty="0">
                <a:latin typeface="Arial" panose="020B0604020202020204" pitchFamily="34" charset="0"/>
                <a:cs typeface="Arial" panose="020B0604020202020204" pitchFamily="34" charset="0"/>
                <a:hlinkClick r:id="rId2"/>
              </a:rPr>
              <a:t>MTOPS</a:t>
            </a:r>
            <a:r>
              <a:rPr lang="en-US" sz="1400" u="sng" dirty="0">
                <a:latin typeface="Arial" panose="020B0604020202020204" pitchFamily="34" charset="0"/>
                <a:cs typeface="Arial" panose="020B0604020202020204" pitchFamily="34" charset="0"/>
                <a:hlinkClick r:id="rId2"/>
              </a:rPr>
              <a:t> (The Medical Therapy of Prostatic Symptoms)</a:t>
            </a:r>
            <a:endParaRPr lang="en-US" sz="1400" dirty="0">
              <a:latin typeface="Arial" panose="020B0604020202020204" pitchFamily="34" charset="0"/>
              <a:cs typeface="Arial" panose="020B0604020202020204" pitchFamily="34" charset="0"/>
            </a:endParaRPr>
          </a:p>
          <a:p>
            <a:pPr marL="0" indent="0" fontAlgn="t">
              <a:buNone/>
            </a:pPr>
            <a:r>
              <a:rPr lang="en-US" sz="1400" b="1" u="sng" dirty="0">
                <a:latin typeface="Arial" panose="020B0604020202020204" pitchFamily="34" charset="0"/>
                <a:cs typeface="Arial" panose="020B0604020202020204" pitchFamily="34" charset="0"/>
                <a:hlinkClick r:id="rId2"/>
              </a:rPr>
              <a:t>SISTEr</a:t>
            </a:r>
            <a:r>
              <a:rPr lang="en-US" sz="1400" u="sng" dirty="0">
                <a:latin typeface="Arial" panose="020B0604020202020204" pitchFamily="34" charset="0"/>
                <a:cs typeface="Arial" panose="020B0604020202020204" pitchFamily="34" charset="0"/>
                <a:hlinkClick r:id="rId2"/>
              </a:rPr>
              <a:t> (The Stress Incontinence Surgical Treatment Efficacy Trial</a:t>
            </a:r>
            <a:r>
              <a:rPr lang="en-US" sz="1400" u="sng" dirty="0" smtClean="0">
                <a:latin typeface="Arial" panose="020B0604020202020204" pitchFamily="34" charset="0"/>
                <a:cs typeface="Arial" panose="020B0604020202020204" pitchFamily="34" charset="0"/>
                <a:hlinkClick r:id="rId2"/>
              </a:rPr>
              <a:t>)</a:t>
            </a:r>
            <a:r>
              <a:rPr lang="en-US" sz="1400" u="sng" dirty="0" smtClean="0">
                <a:latin typeface="Arial" panose="020B0604020202020204" pitchFamily="34" charset="0"/>
                <a:cs typeface="Arial" panose="020B0604020202020204" pitchFamily="34" charset="0"/>
              </a:rPr>
              <a:t> – part of the Urinary Incontinence Treatment Network</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51892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7"/>
          <p:cNvSpPr>
            <a:spLocks noChangeArrowheads="1"/>
          </p:cNvSpPr>
          <p:nvPr/>
        </p:nvSpPr>
        <p:spPr bwMode="auto">
          <a:xfrm>
            <a:off x="1371600" y="1387475"/>
            <a:ext cx="7467600" cy="461665"/>
          </a:xfrm>
          <a:prstGeom prst="rect">
            <a:avLst/>
          </a:prstGeom>
          <a:noFill/>
          <a:ln w="9525">
            <a:noFill/>
            <a:miter lim="800000"/>
            <a:headEnd/>
            <a:tailEnd/>
          </a:ln>
        </p:spPr>
        <p:txBody>
          <a:bodyPr>
            <a:spAutoFit/>
          </a:bodyPr>
          <a:lstStyle/>
          <a:p>
            <a:pPr algn="ctr"/>
            <a:r>
              <a:rPr lang="en-US" sz="2400" b="1" dirty="0">
                <a:latin typeface="Arial" panose="020B0604020202020204" pitchFamily="34" charset="0"/>
                <a:cs typeface="Arial" panose="020B0604020202020204" pitchFamily="34" charset="0"/>
              </a:rPr>
              <a:t>The NIDDK Central Repositories’ </a:t>
            </a:r>
            <a:r>
              <a:rPr lang="en-US" sz="2400" b="1" dirty="0" smtClean="0">
                <a:latin typeface="Arial" panose="020B0604020202020204" pitchFamily="34" charset="0"/>
                <a:cs typeface="Arial" panose="020B0604020202020204" pitchFamily="34" charset="0"/>
              </a:rPr>
              <a:t>Holdings</a:t>
            </a:r>
            <a:endParaRPr lang="en-US" sz="2400" i="1" dirty="0">
              <a:latin typeface="Calibri" pitchFamily="34" charset="0"/>
            </a:endParaRPr>
          </a:p>
        </p:txBody>
      </p:sp>
      <p:grpSp>
        <p:nvGrpSpPr>
          <p:cNvPr id="2" name="Group 4"/>
          <p:cNvGrpSpPr>
            <a:grpSpLocks noChangeAspect="1"/>
          </p:cNvGrpSpPr>
          <p:nvPr/>
        </p:nvGrpSpPr>
        <p:grpSpPr bwMode="auto">
          <a:xfrm>
            <a:off x="-1071445" y="2768606"/>
            <a:ext cx="10111376" cy="736601"/>
            <a:chOff x="-497" y="2640"/>
            <a:chExt cx="6092" cy="464"/>
          </a:xfrm>
        </p:grpSpPr>
        <p:sp>
          <p:nvSpPr>
            <p:cNvPr id="3" name="AutoShape 3"/>
            <p:cNvSpPr>
              <a:spLocks noChangeAspect="1" noChangeArrowheads="1" noTextEdit="1"/>
            </p:cNvSpPr>
            <p:nvPr/>
          </p:nvSpPr>
          <p:spPr bwMode="auto">
            <a:xfrm>
              <a:off x="192" y="2640"/>
              <a:ext cx="5376"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 name="Rectangle 5"/>
            <p:cNvSpPr>
              <a:spLocks noChangeArrowheads="1"/>
            </p:cNvSpPr>
            <p:nvPr/>
          </p:nvSpPr>
          <p:spPr bwMode="auto">
            <a:xfrm>
              <a:off x="1150" y="2640"/>
              <a:ext cx="4445" cy="221"/>
            </a:xfrm>
            <a:prstGeom prst="rect">
              <a:avLst/>
            </a:prstGeom>
            <a:solidFill>
              <a:srgbClr val="DCE6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Rectangle 7"/>
            <p:cNvSpPr>
              <a:spLocks noChangeArrowheads="1"/>
            </p:cNvSpPr>
            <p:nvPr/>
          </p:nvSpPr>
          <p:spPr bwMode="auto">
            <a:xfrm>
              <a:off x="1181" y="2661"/>
              <a:ext cx="1483"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cs typeface="Arial" pitchFamily="34" charset="0"/>
                </a:rPr>
                <a:t>Biosample Repository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8"/>
            <p:cNvSpPr>
              <a:spLocks noChangeArrowheads="1"/>
            </p:cNvSpPr>
            <p:nvPr/>
          </p:nvSpPr>
          <p:spPr bwMode="auto">
            <a:xfrm>
              <a:off x="2664" y="2661"/>
              <a:ext cx="1370"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cs typeface="Arial" pitchFamily="34" charset="0"/>
                </a:rPr>
                <a:t>Genetics Repository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9"/>
            <p:cNvSpPr>
              <a:spLocks noChangeArrowheads="1"/>
            </p:cNvSpPr>
            <p:nvPr/>
          </p:nvSpPr>
          <p:spPr bwMode="auto">
            <a:xfrm>
              <a:off x="4044" y="2661"/>
              <a:ext cx="1514"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cs typeface="Arial" pitchFamily="34" charset="0"/>
                </a:rPr>
                <a:t>Affiliated Repositories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0"/>
            <p:cNvSpPr>
              <a:spLocks noChangeArrowheads="1"/>
            </p:cNvSpPr>
            <p:nvPr/>
          </p:nvSpPr>
          <p:spPr bwMode="auto">
            <a:xfrm>
              <a:off x="223" y="2872"/>
              <a:ext cx="968"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cs typeface="Arial" pitchFamily="34" charset="0"/>
                </a:rPr>
                <a:t>Total samples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11"/>
            <p:cNvSpPr>
              <a:spLocks noChangeArrowheads="1"/>
            </p:cNvSpPr>
            <p:nvPr/>
          </p:nvSpPr>
          <p:spPr bwMode="auto">
            <a:xfrm>
              <a:off x="2025" y="2872"/>
              <a:ext cx="627"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b="1" dirty="0" smtClean="0">
                  <a:solidFill>
                    <a:srgbClr val="000000"/>
                  </a:solidFill>
                  <a:latin typeface="Calibri" pitchFamily="34" charset="0"/>
                  <a:cs typeface="Arial" pitchFamily="34" charset="0"/>
                </a:rPr>
                <a:t>9,752,720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2"/>
            <p:cNvSpPr>
              <a:spLocks noChangeArrowheads="1"/>
            </p:cNvSpPr>
            <p:nvPr/>
          </p:nvSpPr>
          <p:spPr bwMode="auto">
            <a:xfrm>
              <a:off x="3519" y="2872"/>
              <a:ext cx="50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cs typeface="Arial" pitchFamily="34" charset="0"/>
                </a:rPr>
                <a:t>153,179</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13"/>
            <p:cNvSpPr>
              <a:spLocks noChangeArrowheads="1"/>
            </p:cNvSpPr>
            <p:nvPr/>
          </p:nvSpPr>
          <p:spPr bwMode="auto">
            <a:xfrm>
              <a:off x="5063" y="2872"/>
              <a:ext cx="509"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b="1" dirty="0" smtClean="0">
                  <a:solidFill>
                    <a:srgbClr val="000000"/>
                  </a:solidFill>
                  <a:latin typeface="Calibri" pitchFamily="34" charset="0"/>
                  <a:cs typeface="Arial" pitchFamily="34" charset="0"/>
                </a:rPr>
                <a:t>166,910</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Line 14"/>
            <p:cNvSpPr>
              <a:spLocks noChangeShapeType="1"/>
            </p:cNvSpPr>
            <p:nvPr/>
          </p:nvSpPr>
          <p:spPr bwMode="auto">
            <a:xfrm>
              <a:off x="192" y="2640"/>
              <a:ext cx="958" cy="0"/>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Rectangle 15"/>
            <p:cNvSpPr>
              <a:spLocks noChangeArrowheads="1"/>
            </p:cNvSpPr>
            <p:nvPr/>
          </p:nvSpPr>
          <p:spPr bwMode="auto">
            <a:xfrm>
              <a:off x="192" y="2640"/>
              <a:ext cx="958" cy="1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Rectangle 16"/>
            <p:cNvSpPr>
              <a:spLocks noChangeArrowheads="1"/>
            </p:cNvSpPr>
            <p:nvPr/>
          </p:nvSpPr>
          <p:spPr bwMode="auto">
            <a:xfrm>
              <a:off x="1150" y="2640"/>
              <a:ext cx="10"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Rectangle 17"/>
            <p:cNvSpPr>
              <a:spLocks noChangeArrowheads="1"/>
            </p:cNvSpPr>
            <p:nvPr/>
          </p:nvSpPr>
          <p:spPr bwMode="auto">
            <a:xfrm>
              <a:off x="2633" y="2640"/>
              <a:ext cx="10"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18"/>
            <p:cNvSpPr>
              <a:spLocks noChangeArrowheads="1"/>
            </p:cNvSpPr>
            <p:nvPr/>
          </p:nvSpPr>
          <p:spPr bwMode="auto">
            <a:xfrm>
              <a:off x="4013" y="2640"/>
              <a:ext cx="10"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19"/>
            <p:cNvSpPr>
              <a:spLocks noChangeArrowheads="1"/>
            </p:cNvSpPr>
            <p:nvPr/>
          </p:nvSpPr>
          <p:spPr bwMode="auto">
            <a:xfrm>
              <a:off x="5558" y="2640"/>
              <a:ext cx="10" cy="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Line 20"/>
            <p:cNvSpPr>
              <a:spLocks noChangeShapeType="1"/>
            </p:cNvSpPr>
            <p:nvPr/>
          </p:nvSpPr>
          <p:spPr bwMode="auto">
            <a:xfrm>
              <a:off x="192" y="2640"/>
              <a:ext cx="0" cy="21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 name="Rectangle 21"/>
            <p:cNvSpPr>
              <a:spLocks noChangeArrowheads="1"/>
            </p:cNvSpPr>
            <p:nvPr/>
          </p:nvSpPr>
          <p:spPr bwMode="auto">
            <a:xfrm>
              <a:off x="192" y="2640"/>
              <a:ext cx="10" cy="21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Line 22"/>
            <p:cNvSpPr>
              <a:spLocks noChangeShapeType="1"/>
            </p:cNvSpPr>
            <p:nvPr/>
          </p:nvSpPr>
          <p:spPr bwMode="auto">
            <a:xfrm>
              <a:off x="-497" y="3067"/>
              <a:ext cx="5366" cy="0"/>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Rectangle 23"/>
            <p:cNvSpPr>
              <a:spLocks noChangeArrowheads="1"/>
            </p:cNvSpPr>
            <p:nvPr/>
          </p:nvSpPr>
          <p:spPr bwMode="auto">
            <a:xfrm>
              <a:off x="192" y="3062"/>
              <a:ext cx="5366" cy="10"/>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Line 24"/>
            <p:cNvSpPr>
              <a:spLocks noChangeShapeType="1"/>
            </p:cNvSpPr>
            <p:nvPr/>
          </p:nvSpPr>
          <p:spPr bwMode="auto">
            <a:xfrm>
              <a:off x="192" y="2861"/>
              <a:ext cx="1" cy="21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5"/>
            <p:cNvSpPr>
              <a:spLocks noChangeArrowheads="1"/>
            </p:cNvSpPr>
            <p:nvPr/>
          </p:nvSpPr>
          <p:spPr bwMode="auto">
            <a:xfrm>
              <a:off x="192" y="2861"/>
              <a:ext cx="10" cy="222"/>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Line 26"/>
            <p:cNvSpPr>
              <a:spLocks noChangeShapeType="1"/>
            </p:cNvSpPr>
            <p:nvPr/>
          </p:nvSpPr>
          <p:spPr bwMode="auto">
            <a:xfrm>
              <a:off x="1150" y="2861"/>
              <a:ext cx="1" cy="21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27"/>
            <p:cNvSpPr>
              <a:spLocks noChangeArrowheads="1"/>
            </p:cNvSpPr>
            <p:nvPr/>
          </p:nvSpPr>
          <p:spPr bwMode="auto">
            <a:xfrm>
              <a:off x="1150" y="2861"/>
              <a:ext cx="10" cy="222"/>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Line 28"/>
            <p:cNvSpPr>
              <a:spLocks noChangeShapeType="1"/>
            </p:cNvSpPr>
            <p:nvPr/>
          </p:nvSpPr>
          <p:spPr bwMode="auto">
            <a:xfrm>
              <a:off x="2633" y="2861"/>
              <a:ext cx="1" cy="21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9" name="Rectangle 29"/>
            <p:cNvSpPr>
              <a:spLocks noChangeArrowheads="1"/>
            </p:cNvSpPr>
            <p:nvPr/>
          </p:nvSpPr>
          <p:spPr bwMode="auto">
            <a:xfrm>
              <a:off x="2633" y="2861"/>
              <a:ext cx="10" cy="222"/>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Line 30"/>
            <p:cNvSpPr>
              <a:spLocks noChangeShapeType="1"/>
            </p:cNvSpPr>
            <p:nvPr/>
          </p:nvSpPr>
          <p:spPr bwMode="auto">
            <a:xfrm>
              <a:off x="4013" y="2861"/>
              <a:ext cx="1" cy="21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1" name="Rectangle 31"/>
            <p:cNvSpPr>
              <a:spLocks noChangeArrowheads="1"/>
            </p:cNvSpPr>
            <p:nvPr/>
          </p:nvSpPr>
          <p:spPr bwMode="auto">
            <a:xfrm>
              <a:off x="4013" y="2861"/>
              <a:ext cx="10" cy="222"/>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32" name="Line 32"/>
            <p:cNvSpPr>
              <a:spLocks noChangeShapeType="1"/>
            </p:cNvSpPr>
            <p:nvPr/>
          </p:nvSpPr>
          <p:spPr bwMode="auto">
            <a:xfrm>
              <a:off x="5558" y="3072"/>
              <a:ext cx="1" cy="1"/>
            </a:xfrm>
            <a:prstGeom prst="line">
              <a:avLst/>
            </a:prstGeom>
            <a:noFill/>
            <a:ln w="0">
              <a:solidFill>
                <a:srgbClr val="DADCDD"/>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433" name="Rectangle 33"/>
            <p:cNvSpPr>
              <a:spLocks noChangeArrowheads="1"/>
            </p:cNvSpPr>
            <p:nvPr/>
          </p:nvSpPr>
          <p:spPr bwMode="auto">
            <a:xfrm>
              <a:off x="5558" y="3072"/>
              <a:ext cx="10" cy="11"/>
            </a:xfrm>
            <a:prstGeom prst="rect">
              <a:avLst/>
            </a:prstGeom>
            <a:solidFill>
              <a:srgbClr val="DADC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34" name="Line 34"/>
            <p:cNvSpPr>
              <a:spLocks noChangeShapeType="1"/>
            </p:cNvSpPr>
            <p:nvPr/>
          </p:nvSpPr>
          <p:spPr bwMode="auto">
            <a:xfrm>
              <a:off x="192" y="2851"/>
              <a:ext cx="5376" cy="1"/>
            </a:xfrm>
            <a:prstGeom prst="line">
              <a:avLst/>
            </a:prstGeom>
            <a:noFill/>
            <a:ln w="0">
              <a:solidFill>
                <a:srgbClr val="95B3D7"/>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436" name="Rectangle 35"/>
            <p:cNvSpPr>
              <a:spLocks noChangeArrowheads="1"/>
            </p:cNvSpPr>
            <p:nvPr/>
          </p:nvSpPr>
          <p:spPr bwMode="auto">
            <a:xfrm>
              <a:off x="192" y="2851"/>
              <a:ext cx="5386" cy="10"/>
            </a:xfrm>
            <a:prstGeom prst="rect">
              <a:avLst/>
            </a:prstGeom>
            <a:solidFill>
              <a:srgbClr val="95B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7" name="Rectangle 2"/>
          <p:cNvSpPr txBox="1">
            <a:spLocks noChangeArrowheads="1"/>
          </p:cNvSpPr>
          <p:nvPr/>
        </p:nvSpPr>
        <p:spPr bwMode="auto">
          <a:xfrm>
            <a:off x="1244600" y="3643129"/>
            <a:ext cx="7408333" cy="1143000"/>
          </a:xfrm>
          <a:prstGeom prst="rect">
            <a:avLst/>
          </a:prstGeom>
          <a:noFill/>
          <a:ln w="9525">
            <a:noFill/>
            <a:miter lim="800000"/>
            <a:headEnd/>
            <a:tailEnd/>
          </a:ln>
        </p:spPr>
        <p:txBody>
          <a:bodyPr/>
          <a:lstStyle/>
          <a:p>
            <a:pPr eaLnBrk="0" hangingPunct="0"/>
            <a:r>
              <a:rPr lang="en-US" u="sng" dirty="0">
                <a:latin typeface="Arial" panose="020B0604020202020204" pitchFamily="34" charset="0"/>
                <a:cs typeface="Arial" panose="020B0604020202020204" pitchFamily="34" charset="0"/>
              </a:rPr>
              <a:t>Costs for acquiring samples</a:t>
            </a:r>
          </a:p>
          <a:p>
            <a:pPr eaLnBrk="0" hangingPunct="0"/>
            <a:r>
              <a:rPr lang="en-US" dirty="0">
                <a:latin typeface="Arial" panose="020B0604020202020204" pitchFamily="34" charset="0"/>
                <a:cs typeface="Arial" panose="020B0604020202020204" pitchFamily="34" charset="0"/>
              </a:rPr>
              <a:t>Biosamples - $0.70 - $7/tube depending on the study</a:t>
            </a:r>
          </a:p>
          <a:p>
            <a:pPr eaLnBrk="0" hangingPunct="0"/>
            <a:r>
              <a:rPr lang="en-US" dirty="0">
                <a:latin typeface="Arial" panose="020B0604020202020204" pitchFamily="34" charset="0"/>
                <a:cs typeface="Arial" panose="020B0604020202020204" pitchFamily="34" charset="0"/>
              </a:rPr>
              <a:t>Genetics samples - $70 - $800 to produce DNA or a cell line and DNA</a:t>
            </a:r>
          </a:p>
        </p:txBody>
      </p:sp>
      <p:sp>
        <p:nvSpPr>
          <p:cNvPr id="19458" name="Rectangle 2"/>
          <p:cNvSpPr txBox="1">
            <a:spLocks noChangeArrowheads="1"/>
          </p:cNvSpPr>
          <p:nvPr/>
        </p:nvSpPr>
        <p:spPr bwMode="auto">
          <a:xfrm>
            <a:off x="1244600" y="4901821"/>
            <a:ext cx="6316133" cy="1143000"/>
          </a:xfrm>
          <a:prstGeom prst="rect">
            <a:avLst/>
          </a:prstGeom>
          <a:noFill/>
          <a:ln w="9525">
            <a:noFill/>
            <a:miter lim="800000"/>
            <a:headEnd/>
            <a:tailEnd/>
          </a:ln>
        </p:spPr>
        <p:txBody>
          <a:bodyPr/>
          <a:lstStyle/>
          <a:p>
            <a:pPr eaLnBrk="0" hangingPunct="0"/>
            <a:r>
              <a:rPr lang="en-US" u="sng" dirty="0">
                <a:latin typeface="Arial" panose="020B0604020202020204" pitchFamily="34" charset="0"/>
                <a:cs typeface="Arial" panose="020B0604020202020204" pitchFamily="34" charset="0"/>
              </a:rPr>
              <a:t>Costs for maintaining samples</a:t>
            </a:r>
          </a:p>
          <a:p>
            <a:pPr eaLnBrk="0" hangingPunct="0"/>
            <a:r>
              <a:rPr lang="en-US" dirty="0">
                <a:latin typeface="Arial" panose="020B0604020202020204" pitchFamily="34" charset="0"/>
                <a:cs typeface="Arial" panose="020B0604020202020204" pitchFamily="34" charset="0"/>
              </a:rPr>
              <a:t>Biosamples – approximately $0.01/tube/year</a:t>
            </a:r>
          </a:p>
          <a:p>
            <a:pPr eaLnBrk="0" hangingPunct="0"/>
            <a:r>
              <a:rPr lang="en-US" dirty="0">
                <a:latin typeface="Arial" panose="020B0604020202020204" pitchFamily="34" charset="0"/>
                <a:cs typeface="Arial" panose="020B0604020202020204" pitchFamily="34" charset="0"/>
              </a:rPr>
              <a:t>Genetics samples - $10-$16/cell line/year</a:t>
            </a:r>
          </a:p>
        </p:txBody>
      </p:sp>
      <p:sp>
        <p:nvSpPr>
          <p:cNvPr id="19459" name="Rectangle 7"/>
          <p:cNvSpPr>
            <a:spLocks noChangeArrowheads="1"/>
          </p:cNvSpPr>
          <p:nvPr/>
        </p:nvSpPr>
        <p:spPr bwMode="auto">
          <a:xfrm>
            <a:off x="2230966" y="1142273"/>
            <a:ext cx="4343400" cy="457200"/>
          </a:xfrm>
          <a:prstGeom prst="rect">
            <a:avLst/>
          </a:prstGeom>
          <a:noFill/>
          <a:ln w="9525">
            <a:noFill/>
            <a:miter lim="800000"/>
            <a:headEnd/>
            <a:tailEnd/>
          </a:ln>
        </p:spPr>
        <p:txBody>
          <a:bodyPr>
            <a:spAutoFit/>
          </a:bodyPr>
          <a:lstStyle/>
          <a:p>
            <a:r>
              <a:rPr lang="en-US" sz="2400" b="1" dirty="0">
                <a:latin typeface="Arial" panose="020B0604020202020204" pitchFamily="34" charset="0"/>
                <a:cs typeface="Arial" panose="020B0604020202020204" pitchFamily="34" charset="0"/>
              </a:rPr>
              <a:t>Repositories are </a:t>
            </a:r>
            <a:r>
              <a:rPr lang="en-US" sz="2400" b="1" dirty="0" smtClean="0">
                <a:latin typeface="Arial" panose="020B0604020202020204" pitchFamily="34" charset="0"/>
                <a:cs typeface="Arial" panose="020B0604020202020204" pitchFamily="34" charset="0"/>
              </a:rPr>
              <a:t>Expensive</a:t>
            </a:r>
            <a:endParaRPr lang="en-US" sz="24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185490248"/>
              </p:ext>
            </p:extLst>
          </p:nvPr>
        </p:nvGraphicFramePr>
        <p:xfrm>
          <a:off x="1611947" y="1819747"/>
          <a:ext cx="4962419" cy="1610561"/>
        </p:xfrm>
        <a:graphic>
          <a:graphicData uri="http://schemas.openxmlformats.org/drawingml/2006/table">
            <a:tbl>
              <a:tblPr/>
              <a:tblGrid>
                <a:gridCol w="1231415"/>
                <a:gridCol w="1617381"/>
                <a:gridCol w="2113623"/>
              </a:tblGrid>
              <a:tr h="595988">
                <a:tc>
                  <a:txBody>
                    <a:bodyPr/>
                    <a:lstStyle/>
                    <a:p>
                      <a:pPr algn="l" fontAlgn="b"/>
                      <a:r>
                        <a:rPr lang="en-US" sz="1600" b="1" i="0" u="none" strike="noStrike" dirty="0">
                          <a:solidFill>
                            <a:srgbClr val="FFFFFF"/>
                          </a:solidFill>
                          <a:effectLst/>
                          <a:latin typeface="Calibri"/>
                        </a:rPr>
                        <a:t>Repository</a:t>
                      </a:r>
                    </a:p>
                  </a:txBody>
                  <a:tcPr marL="9525" marR="9525" marT="9525"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ctr" fontAlgn="b"/>
                      <a:r>
                        <a:rPr lang="en-US" sz="1600" b="1" i="0" u="none" strike="noStrike" dirty="0">
                          <a:solidFill>
                            <a:srgbClr val="FFFFFF"/>
                          </a:solidFill>
                          <a:effectLst/>
                          <a:latin typeface="Calibri"/>
                        </a:rPr>
                        <a:t>costs </a:t>
                      </a:r>
                      <a:r>
                        <a:rPr lang="en-US" sz="1600" b="1" i="0" u="none" strike="noStrike" dirty="0" smtClean="0">
                          <a:solidFill>
                            <a:srgbClr val="FFFFFF"/>
                          </a:solidFill>
                          <a:effectLst/>
                          <a:latin typeface="Calibri"/>
                        </a:rPr>
                        <a:t>2003-2015</a:t>
                      </a:r>
                      <a:endParaRPr lang="en-US" sz="1600" b="1" i="0" u="none" strike="noStrike" dirty="0">
                        <a:solidFill>
                          <a:srgbClr val="FFFFFF"/>
                        </a:solidFill>
                        <a:effectLst/>
                        <a:latin typeface="Calibri"/>
                      </a:endParaRPr>
                    </a:p>
                  </a:txBody>
                  <a:tcPr marL="9525" marR="9525" marT="9525"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ctr" fontAlgn="b"/>
                      <a:r>
                        <a:rPr lang="en-US" sz="1600" b="1" i="0" u="none" strike="noStrike" dirty="0">
                          <a:solidFill>
                            <a:srgbClr val="FFFFFF"/>
                          </a:solidFill>
                          <a:effectLst/>
                          <a:latin typeface="Calibri"/>
                        </a:rPr>
                        <a:t>average cost per year</a:t>
                      </a:r>
                    </a:p>
                  </a:txBody>
                  <a:tcPr marL="9525" marR="9525" marT="9525"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338191">
                <a:tc>
                  <a:txBody>
                    <a:bodyPr/>
                    <a:lstStyle/>
                    <a:p>
                      <a:pPr algn="l" fontAlgn="ctr"/>
                      <a:r>
                        <a:rPr lang="en-US" sz="1600" b="0" i="0" u="none" strike="noStrike" dirty="0" smtClean="0">
                          <a:solidFill>
                            <a:srgbClr val="000000"/>
                          </a:solidFill>
                          <a:effectLst/>
                          <a:latin typeface="Calibri"/>
                        </a:rPr>
                        <a:t>Data</a:t>
                      </a:r>
                      <a:endParaRPr lang="en-US" sz="1600" b="0" i="0" u="none" strike="noStrike" dirty="0">
                        <a:solidFill>
                          <a:srgbClr val="000000"/>
                        </a:solidFill>
                        <a:effectLst/>
                        <a:latin typeface="Calibri"/>
                      </a:endParaRPr>
                    </a:p>
                  </a:txBody>
                  <a:tcPr marL="9525" marR="9525" marT="9525" marB="0" anchor="ctr">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r" fontAlgn="ctr"/>
                      <a:r>
                        <a:rPr lang="en-US" sz="1600" b="0" i="0" u="none" strike="noStrike" dirty="0">
                          <a:solidFill>
                            <a:srgbClr val="000000"/>
                          </a:solidFill>
                          <a:effectLst/>
                          <a:latin typeface="Calibri"/>
                        </a:rPr>
                        <a:t>$</a:t>
                      </a:r>
                      <a:r>
                        <a:rPr lang="en-US" sz="1600" b="0" i="0" u="none" strike="noStrike" dirty="0" smtClean="0">
                          <a:solidFill>
                            <a:srgbClr val="000000"/>
                          </a:solidFill>
                          <a:effectLst/>
                          <a:latin typeface="Calibri"/>
                        </a:rPr>
                        <a:t>14,570,009</a:t>
                      </a:r>
                      <a:endParaRPr lang="en-US" sz="1600" b="0" i="0" u="none" strike="noStrike" dirty="0">
                        <a:solidFill>
                          <a:srgbClr val="000000"/>
                        </a:solidFill>
                        <a:effectLst/>
                        <a:latin typeface="Calibri"/>
                      </a:endParaRPr>
                    </a:p>
                  </a:txBody>
                  <a:tcPr marL="9525" marR="9525" marT="9525" marB="0" anchor="ctr">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a:rPr>
                        <a:t>$</a:t>
                      </a:r>
                      <a:r>
                        <a:rPr lang="en-US" sz="1600" b="0" i="0" u="none" strike="noStrike" dirty="0" smtClean="0">
                          <a:solidFill>
                            <a:srgbClr val="000000"/>
                          </a:solidFill>
                          <a:effectLst/>
                          <a:latin typeface="Calibri"/>
                        </a:rPr>
                        <a:t>1,266,957</a:t>
                      </a:r>
                      <a:endParaRPr lang="en-US" sz="1600" b="0" i="0" u="none" strike="noStrike" dirty="0">
                        <a:solidFill>
                          <a:srgbClr val="000000"/>
                        </a:solidFill>
                        <a:effectLst/>
                        <a:latin typeface="Calibri"/>
                      </a:endParaRPr>
                    </a:p>
                  </a:txBody>
                  <a:tcPr marL="9525" marR="9525" marT="9525"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338191">
                <a:tc>
                  <a:txBody>
                    <a:bodyPr/>
                    <a:lstStyle/>
                    <a:p>
                      <a:pPr algn="l" fontAlgn="ctr"/>
                      <a:r>
                        <a:rPr lang="en-US" sz="1600" b="0" i="0" u="none" strike="noStrike" dirty="0" smtClean="0">
                          <a:solidFill>
                            <a:srgbClr val="000000"/>
                          </a:solidFill>
                          <a:effectLst/>
                          <a:latin typeface="Calibri"/>
                        </a:rPr>
                        <a:t>Biosample</a:t>
                      </a:r>
                      <a:endParaRPr lang="en-US" sz="1600" b="0" i="0" u="none" strike="noStrike" dirty="0">
                        <a:solidFill>
                          <a:srgbClr val="000000"/>
                        </a:solidFill>
                        <a:effectLst/>
                        <a:latin typeface="Calibri"/>
                      </a:endParaRPr>
                    </a:p>
                  </a:txBody>
                  <a:tcPr marL="9525" marR="9525" marT="9525" marB="0" anchor="ctr">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r" fontAlgn="ctr"/>
                      <a:r>
                        <a:rPr lang="en-US" sz="1600" b="0" i="0" u="none" strike="noStrike" dirty="0">
                          <a:solidFill>
                            <a:srgbClr val="000000"/>
                          </a:solidFill>
                          <a:effectLst/>
                          <a:latin typeface="Calibri"/>
                        </a:rPr>
                        <a:t>$</a:t>
                      </a:r>
                      <a:r>
                        <a:rPr lang="en-US" sz="1600" b="0" i="0" u="none" strike="noStrike" dirty="0" smtClean="0">
                          <a:solidFill>
                            <a:srgbClr val="000000"/>
                          </a:solidFill>
                          <a:effectLst/>
                          <a:latin typeface="Calibri"/>
                        </a:rPr>
                        <a:t>32,434,059</a:t>
                      </a:r>
                      <a:endParaRPr lang="en-US" sz="1600" b="0" i="0" u="none" strike="noStrike" dirty="0">
                        <a:solidFill>
                          <a:srgbClr val="000000"/>
                        </a:solidFill>
                        <a:effectLst/>
                        <a:latin typeface="Calibri"/>
                      </a:endParaRPr>
                    </a:p>
                  </a:txBody>
                  <a:tcPr marL="9525" marR="9525" marT="9525" marB="0" anchor="ctr">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a:rPr>
                        <a:t>$</a:t>
                      </a:r>
                      <a:r>
                        <a:rPr lang="en-US" sz="1600" b="0" i="0" u="none" strike="noStrike" dirty="0" smtClean="0">
                          <a:solidFill>
                            <a:srgbClr val="000000"/>
                          </a:solidFill>
                          <a:effectLst/>
                          <a:latin typeface="Calibri"/>
                        </a:rPr>
                        <a:t>2,820,352</a:t>
                      </a:r>
                      <a:endParaRPr lang="en-US" sz="1600" b="0" i="0" u="none" strike="noStrike" dirty="0">
                        <a:solidFill>
                          <a:srgbClr val="000000"/>
                        </a:solidFill>
                        <a:effectLst/>
                        <a:latin typeface="Calibri"/>
                      </a:endParaRPr>
                    </a:p>
                  </a:txBody>
                  <a:tcPr marL="9525" marR="9525" marT="9525"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338191">
                <a:tc>
                  <a:txBody>
                    <a:bodyPr/>
                    <a:lstStyle/>
                    <a:p>
                      <a:pPr algn="l" fontAlgn="ctr"/>
                      <a:r>
                        <a:rPr lang="en-US" sz="1600" b="0" i="0" u="none" strike="noStrike" dirty="0" smtClean="0">
                          <a:solidFill>
                            <a:srgbClr val="000000"/>
                          </a:solidFill>
                          <a:effectLst/>
                          <a:latin typeface="Calibri"/>
                        </a:rPr>
                        <a:t>Genetic </a:t>
                      </a:r>
                      <a:endParaRPr lang="en-US" sz="1600" b="0" i="0" u="none" strike="noStrike" dirty="0">
                        <a:solidFill>
                          <a:srgbClr val="000000"/>
                        </a:solidFill>
                        <a:effectLst/>
                        <a:latin typeface="Calibri"/>
                      </a:endParaRPr>
                    </a:p>
                  </a:txBody>
                  <a:tcPr marL="9525" marR="9525" marT="9525" marB="0" anchor="ctr">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r" fontAlgn="ctr"/>
                      <a:r>
                        <a:rPr lang="en-US" sz="1600" b="0" i="0" u="none" strike="noStrike" dirty="0">
                          <a:solidFill>
                            <a:srgbClr val="000000"/>
                          </a:solidFill>
                          <a:effectLst/>
                          <a:latin typeface="Calibri"/>
                        </a:rPr>
                        <a:t>$</a:t>
                      </a:r>
                      <a:r>
                        <a:rPr lang="en-US" sz="1600" b="0" i="0" u="none" strike="noStrike" dirty="0" smtClean="0">
                          <a:solidFill>
                            <a:srgbClr val="000000"/>
                          </a:solidFill>
                          <a:effectLst/>
                          <a:latin typeface="Calibri"/>
                        </a:rPr>
                        <a:t>34,757,807</a:t>
                      </a:r>
                      <a:endParaRPr lang="en-US" sz="1600" b="0" i="0" u="none" strike="noStrike" dirty="0">
                        <a:solidFill>
                          <a:srgbClr val="000000"/>
                        </a:solidFill>
                        <a:effectLst/>
                        <a:latin typeface="Calibri"/>
                      </a:endParaRPr>
                    </a:p>
                  </a:txBody>
                  <a:tcPr marL="9525" marR="9525" marT="9525" marB="0" anchor="ctr">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r" fontAlgn="b"/>
                      <a:r>
                        <a:rPr lang="en-US" sz="1600" b="0" i="0" u="none" strike="noStrike" dirty="0">
                          <a:solidFill>
                            <a:srgbClr val="000000"/>
                          </a:solidFill>
                          <a:effectLst/>
                          <a:latin typeface="Calibri"/>
                        </a:rPr>
                        <a:t>$</a:t>
                      </a:r>
                      <a:r>
                        <a:rPr lang="en-US" sz="1600" b="0" i="0" u="none" strike="noStrike" dirty="0" smtClean="0">
                          <a:solidFill>
                            <a:srgbClr val="000000"/>
                          </a:solidFill>
                          <a:effectLst/>
                          <a:latin typeface="Calibri"/>
                        </a:rPr>
                        <a:t>3,022,418</a:t>
                      </a:r>
                      <a:endParaRPr lang="en-US" sz="1600" b="0" i="0" u="none" strike="noStrike" dirty="0">
                        <a:solidFill>
                          <a:srgbClr val="000000"/>
                        </a:solidFill>
                        <a:effectLst/>
                        <a:latin typeface="Calibri"/>
                      </a:endParaRPr>
                    </a:p>
                  </a:txBody>
                  <a:tcPr marL="9525" marR="9525" marT="9525"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81680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1" name="Rectangle 3"/>
          <p:cNvSpPr>
            <a:spLocks noChangeArrowheads="1"/>
          </p:cNvSpPr>
          <p:nvPr/>
        </p:nvSpPr>
        <p:spPr bwMode="auto">
          <a:xfrm>
            <a:off x="685800" y="2081778"/>
            <a:ext cx="7848600" cy="2246769"/>
          </a:xfrm>
          <a:prstGeom prst="rect">
            <a:avLst/>
          </a:prstGeom>
          <a:noFill/>
          <a:ln w="9525">
            <a:noFill/>
            <a:miter lim="800000"/>
            <a:headEnd/>
            <a:tailEnd/>
          </a:ln>
        </p:spPr>
        <p:txBody>
          <a:bodyPr anchor="ctr">
            <a:spAutoFit/>
          </a:bodyPr>
          <a:lstStyle/>
          <a:p>
            <a:pPr marL="228600" indent="-228600" algn="just" eaLnBrk="0" hangingPunct="0">
              <a:buClr>
                <a:schemeClr val="tx2"/>
              </a:buClr>
              <a:buFont typeface="Wingdings" pitchFamily="2" charset="2"/>
              <a:buChar char="§"/>
            </a:pPr>
            <a:r>
              <a:rPr lang="en-US" sz="2000" dirty="0">
                <a:latin typeface="Arial" panose="020B0604020202020204" pitchFamily="34" charset="0"/>
                <a:cs typeface="Arial" panose="020B0604020202020204" pitchFamily="34" charset="0"/>
              </a:rPr>
              <a:t>NIDDK has custodianship of all samples and data transferred to the Repositories and no IP protections are attached</a:t>
            </a:r>
          </a:p>
          <a:p>
            <a:pPr marL="228600" indent="-228600" algn="just" eaLnBrk="0" hangingPunct="0">
              <a:buClr>
                <a:schemeClr val="tx2"/>
              </a:buClr>
              <a:buFont typeface="Wingdings" pitchFamily="2" charset="2"/>
              <a:buChar char="§"/>
            </a:pPr>
            <a:endParaRPr lang="en-US" sz="2000" dirty="0">
              <a:latin typeface="Arial" panose="020B0604020202020204" pitchFamily="34" charset="0"/>
              <a:cs typeface="Arial" panose="020B0604020202020204" pitchFamily="34" charset="0"/>
            </a:endParaRPr>
          </a:p>
          <a:p>
            <a:pPr marL="228600" indent="-228600" algn="just" eaLnBrk="0" hangingPunct="0">
              <a:buClr>
                <a:schemeClr val="tx2"/>
              </a:buClr>
              <a:buFont typeface="Wingdings" pitchFamily="2" charset="2"/>
              <a:buChar char="§"/>
            </a:pPr>
            <a:r>
              <a:rPr lang="en-US" sz="2000" dirty="0">
                <a:latin typeface="Arial" panose="020B0604020202020204" pitchFamily="34" charset="0"/>
                <a:cs typeface="Arial" panose="020B0604020202020204" pitchFamily="34" charset="0"/>
              </a:rPr>
              <a:t>The Steering Committee of each study or study group has control of the samples and data during a “proprietary period</a:t>
            </a:r>
            <a:r>
              <a:rPr lang="en-US" sz="2000" dirty="0" smtClean="0">
                <a:latin typeface="Arial" panose="020B0604020202020204" pitchFamily="34" charset="0"/>
                <a:cs typeface="Arial" panose="020B0604020202020204" pitchFamily="34" charset="0"/>
              </a:rPr>
              <a:t>”</a:t>
            </a:r>
          </a:p>
          <a:p>
            <a:pPr algn="just" eaLnBrk="0" hangingPunct="0"/>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2 years after the end of the study or study increment)</a:t>
            </a:r>
          </a:p>
          <a:p>
            <a:pPr marL="228600" indent="-228600" algn="just" eaLnBrk="0" hangingPunct="0">
              <a:buFontTx/>
              <a:buChar char="-"/>
            </a:pPr>
            <a:endParaRPr lang="en-US" sz="2000" dirty="0">
              <a:latin typeface="Comic Sans MS" pitchFamily="66" charset="0"/>
            </a:endParaRPr>
          </a:p>
        </p:txBody>
      </p:sp>
      <p:sp>
        <p:nvSpPr>
          <p:cNvPr id="20482" name="Rectangle 7"/>
          <p:cNvSpPr>
            <a:spLocks noChangeArrowheads="1"/>
          </p:cNvSpPr>
          <p:nvPr/>
        </p:nvSpPr>
        <p:spPr bwMode="auto">
          <a:xfrm>
            <a:off x="914400" y="838200"/>
            <a:ext cx="7467600" cy="830997"/>
          </a:xfrm>
          <a:prstGeom prst="rect">
            <a:avLst/>
          </a:prstGeom>
          <a:noFill/>
          <a:ln w="9525">
            <a:noFill/>
            <a:miter lim="800000"/>
            <a:headEnd/>
            <a:tailEnd/>
          </a:ln>
        </p:spPr>
        <p:txBody>
          <a:bodyPr>
            <a:spAutoFit/>
          </a:bodyPr>
          <a:lstStyle/>
          <a:p>
            <a:pPr algn="ctr"/>
            <a:r>
              <a:rPr lang="en-US" sz="2400" b="1" dirty="0">
                <a:latin typeface="Arial" panose="020B0604020202020204" pitchFamily="34" charset="0"/>
                <a:cs typeface="Arial" panose="020B0604020202020204" pitchFamily="34" charset="0"/>
              </a:rPr>
              <a:t>Expensive </a:t>
            </a:r>
            <a:r>
              <a:rPr lang="en-US" sz="2400" b="1" dirty="0" smtClean="0">
                <a:latin typeface="Arial" panose="020B0604020202020204" pitchFamily="34" charset="0"/>
                <a:cs typeface="Arial" panose="020B0604020202020204" pitchFamily="34" charset="0"/>
              </a:rPr>
              <a:t>Resources </a:t>
            </a:r>
            <a:r>
              <a:rPr lang="en-US" sz="2400" b="1" dirty="0">
                <a:latin typeface="Arial" panose="020B0604020202020204" pitchFamily="34" charset="0"/>
                <a:cs typeface="Arial" panose="020B0604020202020204" pitchFamily="34" charset="0"/>
              </a:rPr>
              <a:t>have to be </a:t>
            </a:r>
            <a:r>
              <a:rPr lang="en-US" sz="2400" b="1" dirty="0" smtClean="0">
                <a:latin typeface="Arial" panose="020B0604020202020204" pitchFamily="34" charset="0"/>
                <a:cs typeface="Arial" panose="020B0604020202020204" pitchFamily="34" charset="0"/>
              </a:rPr>
              <a:t>Useful- </a:t>
            </a:r>
            <a:endParaRPr lang="en-US" sz="2400" b="1" i="1" dirty="0">
              <a:latin typeface="Arial" panose="020B0604020202020204" pitchFamily="34" charset="0"/>
              <a:cs typeface="Arial" panose="020B0604020202020204" pitchFamily="34" charset="0"/>
            </a:endParaRPr>
          </a:p>
          <a:p>
            <a:pPr algn="ctr"/>
            <a:r>
              <a:rPr lang="en-US" sz="2400" b="1" i="1" dirty="0">
                <a:latin typeface="Arial" panose="020B0604020202020204" pitchFamily="34" charset="0"/>
                <a:cs typeface="Arial" panose="020B0604020202020204" pitchFamily="34" charset="0"/>
              </a:rPr>
              <a:t>the Repositories’ sharing policies</a:t>
            </a:r>
            <a:endParaRPr lang="en-US" sz="2400" i="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853</TotalTime>
  <Words>1206</Words>
  <Application>Microsoft Office PowerPoint</Application>
  <PresentationFormat>On-screen Show (4:3)</PresentationFormat>
  <Paragraphs>374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Benefits of Data Sharing  </vt:lpstr>
      <vt:lpstr>PowerPoint Presentation</vt:lpstr>
      <vt:lpstr>NIDDK Central Repository</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rasoolyr</dc:creator>
  <cp:lastModifiedBy>Sheehan, Patricia</cp:lastModifiedBy>
  <cp:revision>95</cp:revision>
  <dcterms:created xsi:type="dcterms:W3CDTF">2011-05-09T20:20:10Z</dcterms:created>
  <dcterms:modified xsi:type="dcterms:W3CDTF">2015-11-06T15:43:33Z</dcterms:modified>
</cp:coreProperties>
</file>