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74" r:id="rId1"/>
    <p:sldMasterId id="2147483787" r:id="rId2"/>
  </p:sldMasterIdLst>
  <p:notesMasterIdLst>
    <p:notesMasterId r:id="rId10"/>
  </p:notesMasterIdLst>
  <p:handoutMasterIdLst>
    <p:handoutMasterId r:id="rId11"/>
  </p:handoutMasterIdLst>
  <p:sldIdLst>
    <p:sldId id="1568" r:id="rId3"/>
    <p:sldId id="1569" r:id="rId4"/>
    <p:sldId id="1570" r:id="rId5"/>
    <p:sldId id="1571" r:id="rId6"/>
    <p:sldId id="1572" r:id="rId7"/>
    <p:sldId id="1574" r:id="rId8"/>
    <p:sldId id="1575" r:id="rId9"/>
  </p:sldIdLst>
  <p:sldSz cx="9144000" cy="6858000" type="screen4x3"/>
  <p:notesSz cx="6858000" cy="9144000"/>
  <p:defaultTextStyle>
    <a:defPPr>
      <a:defRPr lang="en-US"/>
    </a:defPPr>
    <a:lvl1pPr algn="l" rtl="0" eaLnBrk="0" fontAlgn="base" hangingPunct="0">
      <a:spcBef>
        <a:spcPct val="0"/>
      </a:spcBef>
      <a:spcAft>
        <a:spcPct val="0"/>
      </a:spcAft>
      <a:defRPr sz="1100" kern="1200">
        <a:solidFill>
          <a:schemeClr val="tx1"/>
        </a:solidFill>
        <a:latin typeface="Times" charset="0"/>
        <a:ea typeface="+mn-ea"/>
        <a:cs typeface="+mn-cs"/>
      </a:defRPr>
    </a:lvl1pPr>
    <a:lvl2pPr marL="457200" algn="l" rtl="0" eaLnBrk="0" fontAlgn="base" hangingPunct="0">
      <a:spcBef>
        <a:spcPct val="0"/>
      </a:spcBef>
      <a:spcAft>
        <a:spcPct val="0"/>
      </a:spcAft>
      <a:defRPr sz="1100" kern="1200">
        <a:solidFill>
          <a:schemeClr val="tx1"/>
        </a:solidFill>
        <a:latin typeface="Times" charset="0"/>
        <a:ea typeface="+mn-ea"/>
        <a:cs typeface="+mn-cs"/>
      </a:defRPr>
    </a:lvl2pPr>
    <a:lvl3pPr marL="914400" algn="l" rtl="0" eaLnBrk="0" fontAlgn="base" hangingPunct="0">
      <a:spcBef>
        <a:spcPct val="0"/>
      </a:spcBef>
      <a:spcAft>
        <a:spcPct val="0"/>
      </a:spcAft>
      <a:defRPr sz="1100" kern="1200">
        <a:solidFill>
          <a:schemeClr val="tx1"/>
        </a:solidFill>
        <a:latin typeface="Times" charset="0"/>
        <a:ea typeface="+mn-ea"/>
        <a:cs typeface="+mn-cs"/>
      </a:defRPr>
    </a:lvl3pPr>
    <a:lvl4pPr marL="1371600" algn="l" rtl="0" eaLnBrk="0" fontAlgn="base" hangingPunct="0">
      <a:spcBef>
        <a:spcPct val="0"/>
      </a:spcBef>
      <a:spcAft>
        <a:spcPct val="0"/>
      </a:spcAft>
      <a:defRPr sz="1100" kern="1200">
        <a:solidFill>
          <a:schemeClr val="tx1"/>
        </a:solidFill>
        <a:latin typeface="Times" charset="0"/>
        <a:ea typeface="+mn-ea"/>
        <a:cs typeface="+mn-cs"/>
      </a:defRPr>
    </a:lvl4pPr>
    <a:lvl5pPr marL="1828800" algn="l" rtl="0" eaLnBrk="0" fontAlgn="base" hangingPunct="0">
      <a:spcBef>
        <a:spcPct val="0"/>
      </a:spcBef>
      <a:spcAft>
        <a:spcPct val="0"/>
      </a:spcAft>
      <a:defRPr sz="1100" kern="1200">
        <a:solidFill>
          <a:schemeClr val="tx1"/>
        </a:solidFill>
        <a:latin typeface="Times" charset="0"/>
        <a:ea typeface="+mn-ea"/>
        <a:cs typeface="+mn-cs"/>
      </a:defRPr>
    </a:lvl5pPr>
    <a:lvl6pPr marL="2286000" algn="l" defTabSz="457200" rtl="0" eaLnBrk="1" latinLnBrk="0" hangingPunct="1">
      <a:defRPr sz="1100" kern="1200">
        <a:solidFill>
          <a:schemeClr val="tx1"/>
        </a:solidFill>
        <a:latin typeface="Times" charset="0"/>
        <a:ea typeface="+mn-ea"/>
        <a:cs typeface="+mn-cs"/>
      </a:defRPr>
    </a:lvl6pPr>
    <a:lvl7pPr marL="2743200" algn="l" defTabSz="457200" rtl="0" eaLnBrk="1" latinLnBrk="0" hangingPunct="1">
      <a:defRPr sz="1100" kern="1200">
        <a:solidFill>
          <a:schemeClr val="tx1"/>
        </a:solidFill>
        <a:latin typeface="Times" charset="0"/>
        <a:ea typeface="+mn-ea"/>
        <a:cs typeface="+mn-cs"/>
      </a:defRPr>
    </a:lvl7pPr>
    <a:lvl8pPr marL="3200400" algn="l" defTabSz="457200" rtl="0" eaLnBrk="1" latinLnBrk="0" hangingPunct="1">
      <a:defRPr sz="1100" kern="1200">
        <a:solidFill>
          <a:schemeClr val="tx1"/>
        </a:solidFill>
        <a:latin typeface="Times" charset="0"/>
        <a:ea typeface="+mn-ea"/>
        <a:cs typeface="+mn-cs"/>
      </a:defRPr>
    </a:lvl8pPr>
    <a:lvl9pPr marL="3657600" algn="l" defTabSz="457200" rtl="0" eaLnBrk="1" latinLnBrk="0" hangingPunct="1">
      <a:defRPr sz="11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CCCCCC"/>
    <a:srgbClr val="F7F7F7"/>
    <a:srgbClr val="004080"/>
    <a:srgbClr val="0080FF"/>
    <a:srgbClr val="800000"/>
    <a:srgbClr val="FF6666"/>
    <a:srgbClr val="FF0000"/>
    <a:srgbClr val="B3B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3" autoAdjust="0"/>
    <p:restoredTop sz="93107" autoAdjust="0"/>
  </p:normalViewPr>
  <p:slideViewPr>
    <p:cSldViewPr>
      <p:cViewPr>
        <p:scale>
          <a:sx n="125" d="100"/>
          <a:sy n="125" d="100"/>
        </p:scale>
        <p:origin x="-1224" y="78"/>
      </p:cViewPr>
      <p:guideLst>
        <p:guide orient="horz" pos="4080"/>
        <p:guide orient="horz" pos="768"/>
        <p:guide orient="horz" pos="2160"/>
        <p:guide pos="2880"/>
        <p:guide pos="288"/>
        <p:guide pos="350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63" d="100"/>
        <a:sy n="16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150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150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150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ABAA0FE-E2F9-DE42-92CD-68EF08B0EDE3}" type="slidenum">
              <a:rPr lang="en-US"/>
              <a:pPr>
                <a:defRPr/>
              </a:pPr>
              <a:t>‹#›</a:t>
            </a:fld>
            <a:endParaRPr lang="en-US"/>
          </a:p>
        </p:txBody>
      </p:sp>
    </p:spTree>
    <p:extLst>
      <p:ext uri="{BB962C8B-B14F-4D97-AF65-F5344CB8AC3E}">
        <p14:creationId xmlns:p14="http://schemas.microsoft.com/office/powerpoint/2010/main" val="6387477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608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608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608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85C25F8-2AF5-9B49-982B-C7B5C187CA14}" type="slidenum">
              <a:rPr lang="en-US"/>
              <a:pPr>
                <a:defRPr/>
              </a:pPr>
              <a:t>‹#›</a:t>
            </a:fld>
            <a:endParaRPr lang="en-US"/>
          </a:p>
        </p:txBody>
      </p:sp>
    </p:spTree>
    <p:extLst>
      <p:ext uri="{BB962C8B-B14F-4D97-AF65-F5344CB8AC3E}">
        <p14:creationId xmlns:p14="http://schemas.microsoft.com/office/powerpoint/2010/main" val="3795829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85C25F8-2AF5-9B49-982B-C7B5C187CA14}" type="slidenum">
              <a:rPr lang="en-US" smtClean="0"/>
              <a:pPr>
                <a:defRPr/>
              </a:pPr>
              <a:t>4</a:t>
            </a:fld>
            <a:endParaRPr lang="en-US"/>
          </a:p>
        </p:txBody>
      </p:sp>
    </p:spTree>
    <p:extLst>
      <p:ext uri="{BB962C8B-B14F-4D97-AF65-F5344CB8AC3E}">
        <p14:creationId xmlns:p14="http://schemas.microsoft.com/office/powerpoint/2010/main" val="3538630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2358858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CA0ED1-1B46-48EB-95B4-C507AD515C8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4135982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CA0ED1-1B46-48EB-95B4-C507AD515C8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1890265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1066800"/>
            <a:ext cx="4419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066800"/>
            <a:ext cx="4343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1"/>
          <p:cNvSpPr>
            <a:spLocks noGrp="1"/>
          </p:cNvSpPr>
          <p:nvPr>
            <p:ph type="title"/>
          </p:nvPr>
        </p:nvSpPr>
        <p:spPr>
          <a:xfrm>
            <a:off x="76200" y="152400"/>
            <a:ext cx="8991600" cy="685800"/>
          </a:xfr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1066800"/>
            <a:ext cx="4419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066800"/>
            <a:ext cx="4343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1"/>
          <p:cNvSpPr>
            <a:spLocks noGrp="1"/>
          </p:cNvSpPr>
          <p:nvPr>
            <p:ph type="title"/>
          </p:nvPr>
        </p:nvSpPr>
        <p:spPr>
          <a:xfrm>
            <a:off x="76200" y="152400"/>
            <a:ext cx="8991600" cy="685800"/>
          </a:xfrm>
        </p:spPr>
        <p:txBody>
          <a:bodyPr/>
          <a:lstStyle/>
          <a:p>
            <a:r>
              <a:rPr lang="en-US" smtClean="0"/>
              <a:t>Click to edit Master title style</a:t>
            </a:r>
            <a:endParaRPr lang="en-US"/>
          </a:p>
        </p:txBody>
      </p:sp>
    </p:spTree>
    <p:extLst>
      <p:ext uri="{BB962C8B-B14F-4D97-AF65-F5344CB8AC3E}">
        <p14:creationId xmlns:p14="http://schemas.microsoft.com/office/powerpoint/2010/main" val="306011366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FAB257-72D1-4835-B5B8-0D8046C5C53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161814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FAB257-72D1-4835-B5B8-0D8046C5C53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1402051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FAB257-72D1-4835-B5B8-0D8046C5C53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2919278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FAB257-72D1-4835-B5B8-0D8046C5C53D}" type="datetimeFigureOut">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1399032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FAB257-72D1-4835-B5B8-0D8046C5C53D}" type="datetimeFigureOut">
              <a:rPr lang="en-US" smtClean="0"/>
              <a:t>11/5/2015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19897520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FAB257-72D1-4835-B5B8-0D8046C5C53D}" type="datetimeFigureOut">
              <a:rPr lang="en-US" smtClean="0"/>
              <a:t>11/5/2015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908674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CA0ED1-1B46-48EB-95B4-C507AD515C8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184705438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AB257-72D1-4835-B5B8-0D8046C5C53D}" type="datetimeFigureOut">
              <a:rPr lang="en-US" smtClean="0"/>
              <a:t>11/5/2015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3237016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AB257-72D1-4835-B5B8-0D8046C5C53D}" type="datetimeFigureOut">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3803539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FAB257-72D1-4835-B5B8-0D8046C5C53D}" type="datetimeFigureOut">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2453660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FAB257-72D1-4835-B5B8-0D8046C5C53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28195617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FAB257-72D1-4835-B5B8-0D8046C5C53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1865D4-7D2A-40AD-B2E7-A86F63284BAF}" type="slidenum">
              <a:rPr lang="en-US" smtClean="0"/>
              <a:t>‹#›</a:t>
            </a:fld>
            <a:endParaRPr lang="en-US"/>
          </a:p>
        </p:txBody>
      </p:sp>
    </p:spTree>
    <p:extLst>
      <p:ext uri="{BB962C8B-B14F-4D97-AF65-F5344CB8AC3E}">
        <p14:creationId xmlns:p14="http://schemas.microsoft.com/office/powerpoint/2010/main" val="3202976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CA0ED1-1B46-48EB-95B4-C507AD515C8D}" type="datetimeFigureOut">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2353327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CA0ED1-1B46-48EB-95B4-C507AD515C8D}" type="datetimeFigureOut">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4159170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CA0ED1-1B46-48EB-95B4-C507AD515C8D}" type="datetimeFigureOut">
              <a:rPr lang="en-US" smtClean="0"/>
              <a:t>11/5/2015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2831742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CA0ED1-1B46-48EB-95B4-C507AD515C8D}" type="datetimeFigureOut">
              <a:rPr lang="en-US" smtClean="0"/>
              <a:t>11/5/2015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2825488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CA0ED1-1B46-48EB-95B4-C507AD515C8D}" type="datetimeFigureOut">
              <a:rPr lang="en-US" smtClean="0"/>
              <a:t>11/5/2015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3933352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785C79D-5118-7C48-9B11-8F238AC8855D}" type="slidenum">
              <a:rPr lang="en-US" smtClean="0"/>
              <a:pPr>
                <a:defRPr/>
              </a:pPr>
              <a:t>‹#›</a:t>
            </a:fld>
            <a:endParaRPr lang="en-US"/>
          </a:p>
        </p:txBody>
      </p:sp>
    </p:spTree>
    <p:extLst>
      <p:ext uri="{BB962C8B-B14F-4D97-AF65-F5344CB8AC3E}">
        <p14:creationId xmlns:p14="http://schemas.microsoft.com/office/powerpoint/2010/main" val="3944577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CA0ED1-1B46-48EB-95B4-C507AD515C8D}" type="datetimeFigureOut">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77DCB4-0272-4CD5-8823-6AA38733731C}" type="slidenum">
              <a:rPr lang="en-US" smtClean="0"/>
              <a:t>‹#›</a:t>
            </a:fld>
            <a:endParaRPr lang="en-US"/>
          </a:p>
        </p:txBody>
      </p:sp>
    </p:spTree>
    <p:extLst>
      <p:ext uri="{BB962C8B-B14F-4D97-AF65-F5344CB8AC3E}">
        <p14:creationId xmlns:p14="http://schemas.microsoft.com/office/powerpoint/2010/main" val="1742239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CA0ED1-1B46-48EB-95B4-C507AD515C8D}" type="datetimeFigureOut">
              <a:rPr lang="en-US" smtClean="0"/>
              <a:t>11/5/2015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77DCB4-0272-4CD5-8823-6AA38733731C}" type="slidenum">
              <a:rPr lang="en-US" smtClean="0"/>
              <a:t>‹#›</a:t>
            </a:fld>
            <a:endParaRPr lang="en-US"/>
          </a:p>
        </p:txBody>
      </p:sp>
      <p:pic>
        <p:nvPicPr>
          <p:cNvPr id="7" name="Picture 6"/>
          <p:cNvPicPr>
            <a:picLocks noChangeAspect="1"/>
          </p:cNvPicPr>
          <p:nvPr userDrawn="1"/>
        </p:nvPicPr>
        <p:blipFill>
          <a:blip r:embed="rId15"/>
          <a:stretch>
            <a:fillRect/>
          </a:stretch>
        </p:blipFill>
        <p:spPr>
          <a:xfrm>
            <a:off x="8138160" y="6390490"/>
            <a:ext cx="990600" cy="439466"/>
          </a:xfrm>
          <a:prstGeom prst="rect">
            <a:avLst/>
          </a:prstGeom>
        </p:spPr>
      </p:pic>
      <p:pic>
        <p:nvPicPr>
          <p:cNvPr id="8" name="Picture 7" descr="Macintosh HD:Users:agp:Desktop:Screen Shot 2013-04-06 at 7.21.32 AM.png"/>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6995159" y="6419723"/>
            <a:ext cx="1219200" cy="381000"/>
          </a:xfrm>
          <a:prstGeom prst="rect">
            <a:avLst/>
          </a:prstGeom>
          <a:noFill/>
          <a:ln>
            <a:noFill/>
          </a:ln>
        </p:spPr>
      </p:pic>
      <p:sp>
        <p:nvSpPr>
          <p:cNvPr id="9" name="Text Box 2"/>
          <p:cNvSpPr txBox="1">
            <a:spLocks noChangeArrowheads="1"/>
          </p:cNvSpPr>
          <p:nvPr userDrawn="1"/>
        </p:nvSpPr>
        <p:spPr bwMode="auto">
          <a:xfrm>
            <a:off x="6004559" y="6533056"/>
            <a:ext cx="1066800" cy="200055"/>
          </a:xfrm>
          <a:prstGeom prst="rect">
            <a:avLst/>
          </a:prstGeom>
          <a:noFill/>
          <a:ln w="9525">
            <a:noFill/>
            <a:miter lim="800000"/>
            <a:headEnd/>
            <a:tailEnd/>
          </a:ln>
        </p:spPr>
        <p:txBody>
          <a:bodyPr wrap="square" lIns="0" tIns="0" rIns="0" bIns="0">
            <a:prstTxWarp prst="textNoShape">
              <a:avLst/>
            </a:prstTxWarp>
            <a:spAutoFit/>
          </a:bodyPr>
          <a:lstStyle/>
          <a:p>
            <a:pPr marL="0" algn="l" defTabSz="822325" eaLnBrk="1" hangingPunct="1">
              <a:lnSpc>
                <a:spcPct val="100000"/>
              </a:lnSpc>
              <a:tabLst>
                <a:tab pos="80963" algn="l"/>
                <a:tab pos="904875" algn="l"/>
                <a:tab pos="1727200" algn="l"/>
                <a:tab pos="2551113" algn="l"/>
                <a:tab pos="3373438" algn="l"/>
                <a:tab pos="4195763" algn="l"/>
                <a:tab pos="5019675" algn="l"/>
                <a:tab pos="5842000" algn="l"/>
                <a:tab pos="6665913" algn="l"/>
                <a:tab pos="7488238" algn="l"/>
              </a:tabLst>
            </a:pPr>
            <a:r>
              <a:rPr lang="en-US" sz="1300" b="1" i="0" dirty="0" smtClean="0">
                <a:solidFill>
                  <a:schemeClr val="accent1"/>
                </a:solidFill>
                <a:latin typeface="Calibri"/>
                <a:cs typeface="Calibri"/>
              </a:rPr>
              <a:t>Sponsored by</a:t>
            </a:r>
            <a:endParaRPr lang="en-US" sz="1300" b="1" i="0" baseline="0" dirty="0" smtClean="0">
              <a:solidFill>
                <a:schemeClr val="accent1"/>
              </a:solidFill>
              <a:latin typeface="Calibri"/>
              <a:cs typeface="Calibri"/>
            </a:endParaRPr>
          </a:p>
        </p:txBody>
      </p:sp>
      <p:sp>
        <p:nvSpPr>
          <p:cNvPr id="10" name="Text Box 2"/>
          <p:cNvSpPr txBox="1">
            <a:spLocks noChangeArrowheads="1"/>
          </p:cNvSpPr>
          <p:nvPr userDrawn="1"/>
        </p:nvSpPr>
        <p:spPr bwMode="auto">
          <a:xfrm>
            <a:off x="1905000" y="6525361"/>
            <a:ext cx="1447800" cy="215444"/>
          </a:xfrm>
          <a:prstGeom prst="rect">
            <a:avLst/>
          </a:prstGeom>
          <a:noFill/>
          <a:ln w="9525">
            <a:noFill/>
            <a:miter lim="800000"/>
            <a:headEnd/>
            <a:tailEnd/>
          </a:ln>
        </p:spPr>
        <p:txBody>
          <a:bodyPr wrap="square" lIns="0" tIns="0" rIns="0" bIns="0">
            <a:prstTxWarp prst="textNoShape">
              <a:avLst/>
            </a:prstTxWarp>
            <a:spAutoFit/>
          </a:bodyPr>
          <a:lstStyle/>
          <a:p>
            <a:pPr marL="0" algn="l" defTabSz="822325" eaLnBrk="1" hangingPunct="1">
              <a:lnSpc>
                <a:spcPct val="100000"/>
              </a:lnSpc>
              <a:tabLst>
                <a:tab pos="80963" algn="l"/>
                <a:tab pos="904875" algn="l"/>
                <a:tab pos="1727200" algn="l"/>
                <a:tab pos="2551113" algn="l"/>
                <a:tab pos="3373438" algn="l"/>
                <a:tab pos="4195763" algn="l"/>
                <a:tab pos="5019675" algn="l"/>
                <a:tab pos="5842000" algn="l"/>
                <a:tab pos="6665913" algn="l"/>
                <a:tab pos="7488238" algn="l"/>
              </a:tabLst>
            </a:pPr>
            <a:r>
              <a:rPr lang="en-US" sz="1400" b="1" i="0" baseline="0" dirty="0" smtClean="0">
                <a:solidFill>
                  <a:srgbClr val="3599CD"/>
                </a:solidFill>
                <a:latin typeface="Calibri"/>
                <a:cs typeface="Calibri"/>
              </a:rPr>
              <a:t>www.d2dstudy.org</a:t>
            </a:r>
            <a:endParaRPr lang="en-US" sz="1100" b="1" i="0" baseline="0" dirty="0">
              <a:solidFill>
                <a:srgbClr val="3599CD"/>
              </a:solidFill>
              <a:latin typeface="Calibri"/>
              <a:cs typeface="Calibri"/>
            </a:endParaRPr>
          </a:p>
        </p:txBody>
      </p:sp>
      <p:pic>
        <p:nvPicPr>
          <p:cNvPr id="11" name="Picture 10" descr="Logo_D2d_600_Slogan_W.pn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6200" y="6370066"/>
            <a:ext cx="1752600" cy="449834"/>
          </a:xfrm>
          <a:prstGeom prst="rect">
            <a:avLst/>
          </a:prstGeom>
        </p:spPr>
      </p:pic>
      <p:sp>
        <p:nvSpPr>
          <p:cNvPr id="12" name="Rectangle 11"/>
          <p:cNvSpPr/>
          <p:nvPr userDrawn="1"/>
        </p:nvSpPr>
        <p:spPr bwMode="auto">
          <a:xfrm>
            <a:off x="0" y="6324600"/>
            <a:ext cx="9144000" cy="533400"/>
          </a:xfrm>
          <a:prstGeom prst="rect">
            <a:avLst/>
          </a:prstGeom>
          <a:solidFill>
            <a:schemeClr val="bg1">
              <a:lumMod val="75000"/>
              <a:alpha val="5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3721807792"/>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665" r:id="rId12"/>
    <p:sldLayoutId id="2147483786" r:id="rId1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FAB257-72D1-4835-B5B8-0D8046C5C53D}" type="datetimeFigureOut">
              <a:rPr lang="en-US" smtClean="0"/>
              <a:t>11/5/2015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1865D4-7D2A-40AD-B2E7-A86F63284BAF}" type="slidenum">
              <a:rPr lang="en-US" smtClean="0"/>
              <a:t>‹#›</a:t>
            </a:fld>
            <a:endParaRPr lang="en-US"/>
          </a:p>
        </p:txBody>
      </p:sp>
    </p:spTree>
    <p:extLst>
      <p:ext uri="{BB962C8B-B14F-4D97-AF65-F5344CB8AC3E}">
        <p14:creationId xmlns:p14="http://schemas.microsoft.com/office/powerpoint/2010/main" val="425941814"/>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hyperlink" Target="#_ENREF_2"/><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en-US" dirty="0">
                <a:ea typeface="ＭＳ Ｐゴシック" pitchFamily="34" charset="-128"/>
              </a:rPr>
              <a:t>D2d Publications and Presentations Subcommittee (PPS)</a:t>
            </a:r>
            <a:endParaRPr lang="en-US" dirty="0"/>
          </a:p>
        </p:txBody>
      </p:sp>
      <p:sp>
        <p:nvSpPr>
          <p:cNvPr id="3" name="Subtitle 2"/>
          <p:cNvSpPr>
            <a:spLocks noGrp="1"/>
          </p:cNvSpPr>
          <p:nvPr>
            <p:ph type="subTitle" idx="1"/>
          </p:nvPr>
        </p:nvSpPr>
        <p:spPr/>
        <p:txBody>
          <a:bodyPr/>
          <a:lstStyle/>
          <a:p>
            <a:r>
              <a:rPr lang="en-US" altLang="en-US" dirty="0">
                <a:ea typeface="ＭＳ Ｐゴシック" pitchFamily="34" charset="-128"/>
              </a:rPr>
              <a:t>D2d Annual Meeting</a:t>
            </a:r>
          </a:p>
          <a:p>
            <a:r>
              <a:rPr lang="en-US" altLang="en-US" dirty="0">
                <a:ea typeface="ＭＳ Ｐゴシック" pitchFamily="34" charset="-128"/>
              </a:rPr>
              <a:t>November 9, </a:t>
            </a:r>
            <a:r>
              <a:rPr lang="en-US" altLang="en-US" dirty="0" smtClean="0">
                <a:ea typeface="ＭＳ Ｐゴシック" pitchFamily="34" charset="-128"/>
              </a:rPr>
              <a:t>2015</a:t>
            </a:r>
            <a:endParaRPr lang="en-US" altLang="en-US" dirty="0">
              <a:ea typeface="ＭＳ Ｐゴシック" pitchFamily="34" charset="-128"/>
            </a:endParaRPr>
          </a:p>
        </p:txBody>
      </p:sp>
    </p:spTree>
    <p:extLst>
      <p:ext uri="{BB962C8B-B14F-4D97-AF65-F5344CB8AC3E}">
        <p14:creationId xmlns:p14="http://schemas.microsoft.com/office/powerpoint/2010/main" val="2858126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ea typeface="ＭＳ Ｐゴシック" pitchFamily="34" charset="-128"/>
              </a:rPr>
              <a:t>Publications and Presentations Subcommittee (PPS): Goals</a:t>
            </a:r>
            <a:endParaRPr lang="en-US" dirty="0"/>
          </a:p>
        </p:txBody>
      </p:sp>
      <p:sp>
        <p:nvSpPr>
          <p:cNvPr id="3" name="Content Placeholder 2"/>
          <p:cNvSpPr>
            <a:spLocks noGrp="1"/>
          </p:cNvSpPr>
          <p:nvPr>
            <p:ph idx="1"/>
          </p:nvPr>
        </p:nvSpPr>
        <p:spPr/>
        <p:txBody>
          <a:bodyPr>
            <a:normAutofit fontScale="92500" lnSpcReduction="10000"/>
          </a:bodyPr>
          <a:lstStyle/>
          <a:p>
            <a:r>
              <a:rPr lang="en-US" altLang="en-US" sz="2400" dirty="0" smtClean="0">
                <a:ea typeface="ＭＳ Ｐゴシック" pitchFamily="34" charset="-128"/>
              </a:rPr>
              <a:t>Encourage </a:t>
            </a:r>
            <a:r>
              <a:rPr lang="en-US" altLang="en-US" sz="2400" dirty="0">
                <a:ea typeface="ＭＳ Ｐゴシック" pitchFamily="34" charset="-128"/>
              </a:rPr>
              <a:t>the development of high-quality peer-reviewed scientific manuscripts and presentations with broad participation by the D2d Research Group</a:t>
            </a:r>
          </a:p>
          <a:p>
            <a:endParaRPr lang="en-US" altLang="en-US" sz="1200" dirty="0">
              <a:ea typeface="ＭＳ Ｐゴシック" pitchFamily="34" charset="-128"/>
            </a:endParaRPr>
          </a:p>
          <a:p>
            <a:r>
              <a:rPr lang="en-US" altLang="en-US" sz="2400" dirty="0">
                <a:ea typeface="ＭＳ Ｐゴシック" pitchFamily="34" charset="-128"/>
              </a:rPr>
              <a:t>Encourage the development of collaborations with investigators outside of the D2d Research Group who will conduct additional research to augment the core research goals and maximize the return of the investment of D2d</a:t>
            </a:r>
          </a:p>
          <a:p>
            <a:endParaRPr lang="en-US" altLang="en-US" sz="1200" dirty="0">
              <a:ea typeface="ＭＳ Ｐゴシック" pitchFamily="34" charset="-128"/>
            </a:endParaRPr>
          </a:p>
          <a:p>
            <a:r>
              <a:rPr lang="en-US" altLang="en-US" sz="2400" dirty="0">
                <a:ea typeface="ＭＳ Ｐゴシック" pitchFamily="34" charset="-128"/>
              </a:rPr>
              <a:t>Preserve the scientific integrity of D2d in publications and presentations</a:t>
            </a:r>
          </a:p>
          <a:p>
            <a:endParaRPr lang="en-US" altLang="en-US" sz="1200" dirty="0">
              <a:ea typeface="ＭＳ Ｐゴシック" pitchFamily="34" charset="-128"/>
            </a:endParaRPr>
          </a:p>
          <a:p>
            <a:r>
              <a:rPr lang="en-US" altLang="en-US" sz="2400" dirty="0">
                <a:ea typeface="ＭＳ Ｐゴシック" pitchFamily="34" charset="-128"/>
              </a:rPr>
              <a:t>Protect the rights and privacy of study participants in publications and presentations</a:t>
            </a:r>
          </a:p>
          <a:p>
            <a:endParaRPr lang="en-US" dirty="0"/>
          </a:p>
        </p:txBody>
      </p:sp>
    </p:spTree>
    <p:extLst>
      <p:ext uri="{BB962C8B-B14F-4D97-AF65-F5344CB8AC3E}">
        <p14:creationId xmlns:p14="http://schemas.microsoft.com/office/powerpoint/2010/main" val="2298940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PPS Members</a:t>
            </a:r>
            <a:endParaRPr lang="en-US" dirty="0"/>
          </a:p>
        </p:txBody>
      </p:sp>
      <p:sp>
        <p:nvSpPr>
          <p:cNvPr id="3" name="Content Placeholder 2"/>
          <p:cNvSpPr>
            <a:spLocks noGrp="1"/>
          </p:cNvSpPr>
          <p:nvPr>
            <p:ph idx="1"/>
          </p:nvPr>
        </p:nvSpPr>
        <p:spPr/>
        <p:txBody>
          <a:bodyPr/>
          <a:lstStyle/>
          <a:p>
            <a:pPr>
              <a:defRPr/>
            </a:pPr>
            <a:r>
              <a:rPr lang="en-US" altLang="en-US" sz="2000" dirty="0"/>
              <a:t>Jim Ware, Co-Chair</a:t>
            </a:r>
          </a:p>
          <a:p>
            <a:pPr>
              <a:defRPr/>
            </a:pPr>
            <a:r>
              <a:rPr lang="en-US" altLang="en-US" sz="2000" dirty="0"/>
              <a:t>Bess Dawson-Hughes, Co-Chair</a:t>
            </a:r>
          </a:p>
          <a:p>
            <a:pPr>
              <a:defRPr/>
            </a:pPr>
            <a:r>
              <a:rPr lang="en-US" altLang="en-US" sz="2000" dirty="0"/>
              <a:t>Karen Johnson</a:t>
            </a:r>
          </a:p>
          <a:p>
            <a:pPr>
              <a:defRPr/>
            </a:pPr>
            <a:r>
              <a:rPr lang="en-US" altLang="en-US" sz="2000" dirty="0"/>
              <a:t>Bill Knowler</a:t>
            </a:r>
          </a:p>
          <a:p>
            <a:pPr>
              <a:defRPr/>
            </a:pPr>
            <a:r>
              <a:rPr lang="en-US" altLang="en-US" sz="2000" dirty="0"/>
              <a:t>Patrick O’Neil</a:t>
            </a:r>
          </a:p>
          <a:p>
            <a:pPr>
              <a:defRPr/>
            </a:pPr>
            <a:r>
              <a:rPr lang="en-US" altLang="en-US" sz="2000" dirty="0"/>
              <a:t>Larry Phillips</a:t>
            </a:r>
          </a:p>
          <a:p>
            <a:pPr>
              <a:defRPr/>
            </a:pPr>
            <a:r>
              <a:rPr lang="en-US" altLang="en-US" sz="2000" dirty="0"/>
              <a:t>Cliff Rosen</a:t>
            </a:r>
          </a:p>
          <a:p>
            <a:pPr>
              <a:defRPr/>
            </a:pPr>
            <a:r>
              <a:rPr lang="en-US" altLang="en-US" sz="2000" dirty="0" err="1"/>
              <a:t>Taso</a:t>
            </a:r>
            <a:r>
              <a:rPr lang="en-US" altLang="en-US" sz="2000" dirty="0"/>
              <a:t> Pittas</a:t>
            </a:r>
          </a:p>
          <a:p>
            <a:pPr>
              <a:defRPr/>
            </a:pPr>
            <a:r>
              <a:rPr lang="en-US" altLang="en-US" sz="2000" dirty="0" err="1"/>
              <a:t>Myrlene</a:t>
            </a:r>
            <a:r>
              <a:rPr lang="en-US" altLang="en-US" sz="2000" dirty="0"/>
              <a:t> Staten</a:t>
            </a:r>
          </a:p>
          <a:p>
            <a:pPr>
              <a:defRPr/>
            </a:pPr>
            <a:r>
              <a:rPr lang="en-US" altLang="en-US" sz="2000" dirty="0"/>
              <a:t>Patricia Sheehan</a:t>
            </a:r>
          </a:p>
          <a:p>
            <a:pPr>
              <a:defRPr/>
            </a:pPr>
            <a:r>
              <a:rPr lang="en-US" altLang="en-US" sz="2000" dirty="0"/>
              <a:t>Erin LeBlanc</a:t>
            </a:r>
          </a:p>
          <a:p>
            <a:pPr>
              <a:defRPr/>
            </a:pPr>
            <a:r>
              <a:rPr lang="en-US" altLang="en-US" sz="2000" dirty="0"/>
              <a:t>Richard Pratley</a:t>
            </a:r>
          </a:p>
          <a:p>
            <a:endParaRPr lang="en-US" dirty="0"/>
          </a:p>
        </p:txBody>
      </p:sp>
    </p:spTree>
    <p:extLst>
      <p:ext uri="{BB962C8B-B14F-4D97-AF65-F5344CB8AC3E}">
        <p14:creationId xmlns:p14="http://schemas.microsoft.com/office/powerpoint/2010/main" val="2751646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457450" y="41275"/>
            <a:ext cx="4148138" cy="600075"/>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Publication/Presentation Lead Author (with member of D2d Study Group) </a:t>
            </a:r>
          </a:p>
          <a:p>
            <a:pPr algn="ctr" fontAlgn="auto">
              <a:spcBef>
                <a:spcPts val="0"/>
              </a:spcBef>
              <a:spcAft>
                <a:spcPts val="0"/>
              </a:spcAft>
              <a:defRPr/>
            </a:pPr>
            <a:r>
              <a:rPr lang="en-US" sz="1100" dirty="0">
                <a:solidFill>
                  <a:schemeClr val="dk1"/>
                </a:solidFill>
                <a:latin typeface="Arial Narrow" pitchFamily="34" charset="0"/>
                <a:ea typeface="+mn-ea"/>
                <a:cs typeface="+mn-cs"/>
              </a:rPr>
              <a:t>submits </a:t>
            </a:r>
            <a:r>
              <a:rPr lang="en-US" sz="1100" b="1" i="1" dirty="0">
                <a:solidFill>
                  <a:schemeClr val="dk1"/>
                </a:solidFill>
                <a:latin typeface="Arial Narrow" pitchFamily="34" charset="0"/>
                <a:ea typeface="+mn-ea"/>
                <a:cs typeface="+mn-cs"/>
              </a:rPr>
              <a:t>D2d Publication and Presentation Proposal </a:t>
            </a:r>
            <a:r>
              <a:rPr lang="en-US" sz="1100" dirty="0">
                <a:solidFill>
                  <a:schemeClr val="dk1"/>
                </a:solidFill>
                <a:latin typeface="Arial Narrow" pitchFamily="34" charset="0"/>
                <a:ea typeface="+mn-ea"/>
                <a:cs typeface="+mn-cs"/>
              </a:rPr>
              <a:t>to </a:t>
            </a:r>
          </a:p>
          <a:p>
            <a:pPr algn="ctr" fontAlgn="auto">
              <a:spcBef>
                <a:spcPts val="0"/>
              </a:spcBef>
              <a:spcAft>
                <a:spcPts val="0"/>
              </a:spcAft>
              <a:defRPr/>
            </a:pPr>
            <a:r>
              <a:rPr lang="en-US" sz="1100" dirty="0">
                <a:solidFill>
                  <a:schemeClr val="dk1"/>
                </a:solidFill>
                <a:latin typeface="Arial Narrow" pitchFamily="34" charset="0"/>
                <a:ea typeface="+mn-ea"/>
                <a:cs typeface="+mn-cs"/>
              </a:rPr>
              <a:t>D2d Publications and Presentations Subcommittee (PPS) for review</a:t>
            </a:r>
          </a:p>
        </p:txBody>
      </p:sp>
      <p:sp>
        <p:nvSpPr>
          <p:cNvPr id="5" name="TextBox 4"/>
          <p:cNvSpPr txBox="1">
            <a:spLocks noChangeArrowheads="1"/>
          </p:cNvSpPr>
          <p:nvPr/>
        </p:nvSpPr>
        <p:spPr bwMode="auto">
          <a:xfrm>
            <a:off x="2457450" y="1485900"/>
            <a:ext cx="4148138" cy="261938"/>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Proposal is designated Tier 1 or Tier 2?</a:t>
            </a:r>
          </a:p>
        </p:txBody>
      </p:sp>
      <p:sp>
        <p:nvSpPr>
          <p:cNvPr id="6" name="TextBox 5"/>
          <p:cNvSpPr txBox="1">
            <a:spLocks noChangeArrowheads="1"/>
          </p:cNvSpPr>
          <p:nvPr/>
        </p:nvSpPr>
        <p:spPr bwMode="auto">
          <a:xfrm>
            <a:off x="2955925" y="1965325"/>
            <a:ext cx="3152775" cy="430213"/>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Application reviewed and approved by </a:t>
            </a:r>
            <a:r>
              <a:rPr lang="en-US" sz="1100" dirty="0">
                <a:solidFill>
                  <a:schemeClr val="dk1"/>
                </a:solidFill>
                <a:latin typeface="Arial Narrow" pitchFamily="34" charset="0"/>
                <a:ea typeface="ＭＳ Ｐゴシック" pitchFamily="-84" charset="-128"/>
                <a:cs typeface="+mn-cs"/>
              </a:rPr>
              <a:t>D2d Steering Committee?</a:t>
            </a:r>
            <a:endParaRPr lang="en-US" sz="1100" b="1" dirty="0">
              <a:solidFill>
                <a:schemeClr val="dk1"/>
              </a:solidFill>
              <a:latin typeface="Arial Narrow" pitchFamily="34" charset="0"/>
              <a:ea typeface="+mn-ea"/>
              <a:cs typeface="+mn-cs"/>
            </a:endParaRPr>
          </a:p>
        </p:txBody>
      </p:sp>
      <p:sp>
        <p:nvSpPr>
          <p:cNvPr id="7" name="TextBox 6"/>
          <p:cNvSpPr txBox="1">
            <a:spLocks noChangeArrowheads="1"/>
          </p:cNvSpPr>
          <p:nvPr/>
        </p:nvSpPr>
        <p:spPr bwMode="auto">
          <a:xfrm>
            <a:off x="7507288" y="1965325"/>
            <a:ext cx="1449387" cy="430213"/>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Publication/presentation proposal not approved</a:t>
            </a:r>
            <a:endParaRPr lang="en-US" sz="1100" b="1" dirty="0">
              <a:solidFill>
                <a:schemeClr val="dk1"/>
              </a:solidFill>
              <a:latin typeface="Arial Narrow" pitchFamily="34" charset="0"/>
              <a:ea typeface="+mn-ea"/>
              <a:cs typeface="+mn-cs"/>
            </a:endParaRPr>
          </a:p>
        </p:txBody>
      </p:sp>
      <p:sp>
        <p:nvSpPr>
          <p:cNvPr id="8" name="TextBox 7"/>
          <p:cNvSpPr txBox="1">
            <a:spLocks noChangeArrowheads="1"/>
          </p:cNvSpPr>
          <p:nvPr/>
        </p:nvSpPr>
        <p:spPr bwMode="auto">
          <a:xfrm>
            <a:off x="2954338" y="3252788"/>
            <a:ext cx="3162300" cy="769937"/>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Completed publication/presentation is approved by working group and submitted to PPS prior to submission due date to meeting/publication (see Publications and Presentations policy for time guidelines)</a:t>
            </a:r>
            <a:endParaRPr lang="en-US" sz="1100" b="1" dirty="0">
              <a:solidFill>
                <a:schemeClr val="dk1"/>
              </a:solidFill>
              <a:latin typeface="Arial Narrow" pitchFamily="34" charset="0"/>
              <a:ea typeface="+mn-ea"/>
              <a:cs typeface="+mn-cs"/>
            </a:endParaRPr>
          </a:p>
        </p:txBody>
      </p:sp>
      <p:sp>
        <p:nvSpPr>
          <p:cNvPr id="9" name="TextBox 8"/>
          <p:cNvSpPr txBox="1">
            <a:spLocks noChangeArrowheads="1"/>
          </p:cNvSpPr>
          <p:nvPr/>
        </p:nvSpPr>
        <p:spPr bwMode="auto">
          <a:xfrm>
            <a:off x="2949575" y="2614613"/>
            <a:ext cx="3165475" cy="431800"/>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Applicant receives </a:t>
            </a:r>
            <a:r>
              <a:rPr lang="en-US" sz="1100" b="1" dirty="0">
                <a:solidFill>
                  <a:schemeClr val="dk1"/>
                </a:solidFill>
                <a:latin typeface="Arial Narrow" pitchFamily="34" charset="0"/>
                <a:ea typeface="+mn-ea"/>
                <a:cs typeface="+mn-cs"/>
              </a:rPr>
              <a:t>Letter of Approval </a:t>
            </a:r>
            <a:r>
              <a:rPr lang="en-US" sz="1100" dirty="0">
                <a:solidFill>
                  <a:schemeClr val="dk1"/>
                </a:solidFill>
                <a:latin typeface="Arial Narrow" pitchFamily="34" charset="0"/>
                <a:ea typeface="+mn-ea"/>
                <a:cs typeface="+mn-cs"/>
              </a:rPr>
              <a:t>for proposal to proceed with publication/presentation</a:t>
            </a:r>
            <a:endParaRPr lang="en-US" sz="1100" b="1" dirty="0">
              <a:solidFill>
                <a:schemeClr val="dk1"/>
              </a:solidFill>
              <a:latin typeface="Arial Narrow" pitchFamily="34" charset="0"/>
              <a:ea typeface="+mn-ea"/>
              <a:cs typeface="+mn-cs"/>
            </a:endParaRPr>
          </a:p>
        </p:txBody>
      </p:sp>
      <p:sp>
        <p:nvSpPr>
          <p:cNvPr id="10" name="TextBox 9"/>
          <p:cNvSpPr txBox="1">
            <a:spLocks noChangeArrowheads="1"/>
          </p:cNvSpPr>
          <p:nvPr/>
        </p:nvSpPr>
        <p:spPr bwMode="auto">
          <a:xfrm>
            <a:off x="2771775" y="4243388"/>
            <a:ext cx="3530600" cy="431800"/>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a:defRPr/>
            </a:pPr>
            <a:r>
              <a:rPr lang="en-US" sz="1100" dirty="0">
                <a:solidFill>
                  <a:srgbClr val="000000"/>
                </a:solidFill>
                <a:latin typeface="Arial Narrow" pitchFamily="34" charset="0"/>
                <a:ea typeface="ＭＳ Ｐゴシック" pitchFamily="-84" charset="-128"/>
                <a:cs typeface="+mn-cs"/>
              </a:rPr>
              <a:t>PPS reviews and approves publication/presentation for submission for external review (e.g. journal)?</a:t>
            </a:r>
          </a:p>
        </p:txBody>
      </p:sp>
      <p:sp>
        <p:nvSpPr>
          <p:cNvPr id="11" name="TextBox 10"/>
          <p:cNvSpPr txBox="1"/>
          <p:nvPr/>
        </p:nvSpPr>
        <p:spPr>
          <a:xfrm>
            <a:off x="3028950" y="5995988"/>
            <a:ext cx="3033713" cy="261937"/>
          </a:xfrm>
          <a:prstGeom prst="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a:spAutoFit/>
          </a:bodyPr>
          <a:lstStyle/>
          <a:p>
            <a:pPr algn="ctr" fontAlgn="auto">
              <a:spcBef>
                <a:spcPts val="0"/>
              </a:spcBef>
              <a:spcAft>
                <a:spcPts val="0"/>
              </a:spcAft>
              <a:defRPr/>
            </a:pPr>
            <a:r>
              <a:rPr lang="en-US" sz="1100" dirty="0">
                <a:latin typeface="Arial Narrow" pitchFamily="34" charset="0"/>
              </a:rPr>
              <a:t>Publication/presentation submitted for external review***</a:t>
            </a:r>
            <a:endParaRPr lang="en-US" sz="1100" b="1" dirty="0">
              <a:latin typeface="Arial Narrow" pitchFamily="34" charset="0"/>
            </a:endParaRPr>
          </a:p>
        </p:txBody>
      </p:sp>
      <p:cxnSp>
        <p:nvCxnSpPr>
          <p:cNvPr id="12" name="Straight Arrow Connector 44"/>
          <p:cNvCxnSpPr>
            <a:cxnSpLocks noChangeShapeType="1"/>
            <a:stCxn id="4" idx="2"/>
            <a:endCxn id="21" idx="0"/>
          </p:cNvCxnSpPr>
          <p:nvPr/>
        </p:nvCxnSpPr>
        <p:spPr bwMode="auto">
          <a:xfrm rot="5400000">
            <a:off x="4429125" y="742950"/>
            <a:ext cx="204788" cy="1588"/>
          </a:xfrm>
          <a:prstGeom prst="straightConnector1">
            <a:avLst/>
          </a:prstGeom>
          <a:noFill/>
          <a:ln w="9525">
            <a:solidFill>
              <a:schemeClr val="tx1"/>
            </a:solidFill>
            <a:round/>
            <a:headEnd/>
            <a:tailEnd type="triangle" w="sm" len="med"/>
          </a:ln>
          <a:extLst>
            <a:ext uri="{909E8E84-426E-40DD-AFC4-6F175D3DCCD1}">
              <a14:hiddenFill xmlns:a14="http://schemas.microsoft.com/office/drawing/2010/main">
                <a:noFill/>
              </a14:hiddenFill>
            </a:ext>
          </a:extLst>
        </p:spPr>
      </p:cxnSp>
      <p:cxnSp>
        <p:nvCxnSpPr>
          <p:cNvPr id="13" name="Straight Arrow Connector 44"/>
          <p:cNvCxnSpPr>
            <a:cxnSpLocks noChangeShapeType="1"/>
            <a:stCxn id="5" idx="2"/>
            <a:endCxn id="6" idx="0"/>
          </p:cNvCxnSpPr>
          <p:nvPr/>
        </p:nvCxnSpPr>
        <p:spPr bwMode="auto">
          <a:xfrm rot="16200000" flipH="1">
            <a:off x="4423569" y="1856582"/>
            <a:ext cx="217487" cy="0"/>
          </a:xfrm>
          <a:prstGeom prst="straightConnector1">
            <a:avLst/>
          </a:prstGeom>
          <a:noFill/>
          <a:ln w="9525">
            <a:solidFill>
              <a:schemeClr val="tx1"/>
            </a:solidFill>
            <a:round/>
            <a:headEnd/>
            <a:tailEnd type="triangle" w="sm" len="med"/>
          </a:ln>
          <a:extLst>
            <a:ext uri="{909E8E84-426E-40DD-AFC4-6F175D3DCCD1}">
              <a14:hiddenFill xmlns:a14="http://schemas.microsoft.com/office/drawing/2010/main">
                <a:noFill/>
              </a14:hiddenFill>
            </a:ext>
          </a:extLst>
        </p:spPr>
      </p:cxnSp>
      <p:cxnSp>
        <p:nvCxnSpPr>
          <p:cNvPr id="14" name="Straight Arrow Connector 44"/>
          <p:cNvCxnSpPr>
            <a:cxnSpLocks noChangeShapeType="1"/>
            <a:stCxn id="21" idx="3"/>
            <a:endCxn id="7" idx="0"/>
          </p:cNvCxnSpPr>
          <p:nvPr/>
        </p:nvCxnSpPr>
        <p:spPr bwMode="auto">
          <a:xfrm>
            <a:off x="5938838" y="1060450"/>
            <a:ext cx="2293937" cy="904875"/>
          </a:xfrm>
          <a:prstGeom prst="bentConnector2">
            <a:avLst/>
          </a:prstGeom>
          <a:noFill/>
          <a:ln w="9525">
            <a:solidFill>
              <a:schemeClr val="tx1"/>
            </a:solidFill>
            <a:round/>
            <a:headEnd/>
            <a:tailEnd type="triangle" w="sm" len="med"/>
          </a:ln>
          <a:extLst>
            <a:ext uri="{909E8E84-426E-40DD-AFC4-6F175D3DCCD1}">
              <a14:hiddenFill xmlns:a14="http://schemas.microsoft.com/office/drawing/2010/main">
                <a:noFill/>
              </a14:hiddenFill>
            </a:ext>
          </a:extLst>
        </p:spPr>
      </p:cxnSp>
      <p:sp>
        <p:nvSpPr>
          <p:cNvPr id="15" name="TextBox 100"/>
          <p:cNvSpPr txBox="1">
            <a:spLocks noChangeArrowheads="1"/>
          </p:cNvSpPr>
          <p:nvPr/>
        </p:nvSpPr>
        <p:spPr bwMode="auto">
          <a:xfrm>
            <a:off x="6694488" y="803275"/>
            <a:ext cx="3810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No</a:t>
            </a:r>
            <a:r>
              <a:rPr lang="en-US" sz="1100" baseline="30000">
                <a:latin typeface="Arial Narrow" charset="0"/>
              </a:rPr>
              <a:t>*</a:t>
            </a:r>
            <a:endParaRPr lang="en-US" sz="1100">
              <a:latin typeface="Arial Narrow" charset="0"/>
            </a:endParaRPr>
          </a:p>
        </p:txBody>
      </p:sp>
      <p:sp>
        <p:nvSpPr>
          <p:cNvPr id="16" name="TextBox 178"/>
          <p:cNvSpPr txBox="1">
            <a:spLocks noChangeArrowheads="1"/>
          </p:cNvSpPr>
          <p:nvPr/>
        </p:nvSpPr>
        <p:spPr bwMode="auto">
          <a:xfrm>
            <a:off x="4540250" y="2374900"/>
            <a:ext cx="4730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Yes</a:t>
            </a:r>
          </a:p>
        </p:txBody>
      </p:sp>
      <p:sp>
        <p:nvSpPr>
          <p:cNvPr id="17" name="TextBox 205"/>
          <p:cNvSpPr txBox="1">
            <a:spLocks noChangeArrowheads="1"/>
          </p:cNvSpPr>
          <p:nvPr/>
        </p:nvSpPr>
        <p:spPr bwMode="auto">
          <a:xfrm>
            <a:off x="1544638" y="1890713"/>
            <a:ext cx="746125"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US" sz="1100">
                <a:latin typeface="Arial Narrow" charset="0"/>
              </a:rPr>
              <a:t>No.</a:t>
            </a:r>
          </a:p>
          <a:p>
            <a:pPr algn="ctr" eaLnBrk="1" hangingPunct="1"/>
            <a:r>
              <a:rPr lang="en-US" sz="1100">
                <a:latin typeface="Arial Narrow" charset="0"/>
              </a:rPr>
              <a:t>Proposal is Tier 3</a:t>
            </a:r>
          </a:p>
        </p:txBody>
      </p:sp>
      <p:sp>
        <p:nvSpPr>
          <p:cNvPr id="18" name="TextBox 64"/>
          <p:cNvSpPr txBox="1">
            <a:spLocks noChangeArrowheads="1"/>
          </p:cNvSpPr>
          <p:nvPr/>
        </p:nvSpPr>
        <p:spPr bwMode="auto">
          <a:xfrm>
            <a:off x="0" y="6257925"/>
            <a:ext cx="91440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dirty="0">
                <a:latin typeface="Arial Narrow" charset="0"/>
              </a:rPr>
              <a:t>*  Lead author may appeal decision to the D2d Steering Committee. </a:t>
            </a:r>
          </a:p>
          <a:p>
            <a:pPr eaLnBrk="1" hangingPunct="1"/>
            <a:r>
              <a:rPr lang="en-US" sz="1100" dirty="0">
                <a:latin typeface="Arial Narrow" charset="0"/>
              </a:rPr>
              <a:t>**  The PPS will accept only a single major resubmission of the original publication/presentation.</a:t>
            </a:r>
          </a:p>
          <a:p>
            <a:pPr eaLnBrk="1" hangingPunct="1"/>
            <a:r>
              <a:rPr lang="en-US" sz="1100" dirty="0">
                <a:latin typeface="Arial Narrow" charset="0"/>
              </a:rPr>
              <a:t>***  Major revisions requested by journal should be reviewed by PPS before resubmission</a:t>
            </a:r>
          </a:p>
        </p:txBody>
      </p:sp>
      <p:cxnSp>
        <p:nvCxnSpPr>
          <p:cNvPr id="19" name="Straight Arrow Connector 44"/>
          <p:cNvCxnSpPr>
            <a:cxnSpLocks noChangeShapeType="1"/>
            <a:stCxn id="6" idx="2"/>
            <a:endCxn id="9" idx="0"/>
          </p:cNvCxnSpPr>
          <p:nvPr/>
        </p:nvCxnSpPr>
        <p:spPr bwMode="auto">
          <a:xfrm rot="5400000">
            <a:off x="4424363" y="2505075"/>
            <a:ext cx="217488" cy="1587"/>
          </a:xfrm>
          <a:prstGeom prst="straightConnector1">
            <a:avLst/>
          </a:prstGeom>
          <a:noFill/>
          <a:ln w="9525">
            <a:solidFill>
              <a:schemeClr val="tx1"/>
            </a:solidFill>
            <a:round/>
            <a:headEnd/>
            <a:tailEnd type="triangle" w="sm" len="med"/>
          </a:ln>
          <a:extLst>
            <a:ext uri="{909E8E84-426E-40DD-AFC4-6F175D3DCCD1}">
              <a14:hiddenFill xmlns:a14="http://schemas.microsoft.com/office/drawing/2010/main">
                <a:noFill/>
              </a14:hiddenFill>
            </a:ext>
          </a:extLst>
        </p:spPr>
      </p:cxnSp>
      <p:cxnSp>
        <p:nvCxnSpPr>
          <p:cNvPr id="20" name="Straight Arrow Connector 44"/>
          <p:cNvCxnSpPr>
            <a:cxnSpLocks noChangeShapeType="1"/>
            <a:stCxn id="8" idx="2"/>
            <a:endCxn id="10" idx="0"/>
          </p:cNvCxnSpPr>
          <p:nvPr/>
        </p:nvCxnSpPr>
        <p:spPr bwMode="auto">
          <a:xfrm rot="16200000" flipH="1">
            <a:off x="4425950" y="4132263"/>
            <a:ext cx="220663" cy="1587"/>
          </a:xfrm>
          <a:prstGeom prst="straightConnector1">
            <a:avLst/>
          </a:prstGeom>
          <a:ln>
            <a:headEnd/>
            <a:tailEnd type="triangle" w="sm" len="med"/>
          </a:ln>
        </p:spPr>
        <p:style>
          <a:lnRef idx="1">
            <a:schemeClr val="dk1"/>
          </a:lnRef>
          <a:fillRef idx="0">
            <a:schemeClr val="dk1"/>
          </a:fillRef>
          <a:effectRef idx="0">
            <a:schemeClr val="dk1"/>
          </a:effectRef>
          <a:fontRef idx="minor">
            <a:schemeClr val="tx1"/>
          </a:fontRef>
        </p:style>
      </p:cxnSp>
      <p:sp>
        <p:nvSpPr>
          <p:cNvPr id="21" name="TextBox 20"/>
          <p:cNvSpPr txBox="1">
            <a:spLocks noChangeArrowheads="1"/>
          </p:cNvSpPr>
          <p:nvPr/>
        </p:nvSpPr>
        <p:spPr bwMode="auto">
          <a:xfrm>
            <a:off x="3124200" y="844550"/>
            <a:ext cx="2814638" cy="430213"/>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rPr>
              <a:t>PPS reviews proposal. </a:t>
            </a:r>
          </a:p>
          <a:p>
            <a:pPr algn="ctr" fontAlgn="auto">
              <a:spcBef>
                <a:spcPts val="0"/>
              </a:spcBef>
              <a:spcAft>
                <a:spcPts val="0"/>
              </a:spcAft>
              <a:defRPr/>
            </a:pPr>
            <a:r>
              <a:rPr lang="en-US" sz="1100" dirty="0">
                <a:solidFill>
                  <a:schemeClr val="dk1"/>
                </a:solidFill>
                <a:latin typeface="Arial Narrow" pitchFamily="34" charset="0"/>
              </a:rPr>
              <a:t>Proposal approved?</a:t>
            </a:r>
          </a:p>
        </p:txBody>
      </p:sp>
      <p:sp>
        <p:nvSpPr>
          <p:cNvPr id="22" name="TextBox 100"/>
          <p:cNvSpPr txBox="1">
            <a:spLocks noChangeArrowheads="1"/>
          </p:cNvSpPr>
          <p:nvPr/>
        </p:nvSpPr>
        <p:spPr bwMode="auto">
          <a:xfrm>
            <a:off x="6686550" y="1917700"/>
            <a:ext cx="3810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No</a:t>
            </a:r>
          </a:p>
        </p:txBody>
      </p:sp>
      <p:cxnSp>
        <p:nvCxnSpPr>
          <p:cNvPr id="23" name="Straight Arrow Connector 44"/>
          <p:cNvCxnSpPr>
            <a:cxnSpLocks noChangeShapeType="1"/>
            <a:stCxn id="21" idx="2"/>
            <a:endCxn id="5" idx="0"/>
          </p:cNvCxnSpPr>
          <p:nvPr/>
        </p:nvCxnSpPr>
        <p:spPr bwMode="auto">
          <a:xfrm rot="5400000">
            <a:off x="4426744" y="1380331"/>
            <a:ext cx="209550" cy="1588"/>
          </a:xfrm>
          <a:prstGeom prst="straightConnector1">
            <a:avLst/>
          </a:prstGeom>
          <a:noFill/>
          <a:ln w="9525">
            <a:solidFill>
              <a:schemeClr val="tx1"/>
            </a:solidFill>
            <a:round/>
            <a:headEnd/>
            <a:tailEnd type="triangle" w="sm" len="med"/>
          </a:ln>
          <a:extLst>
            <a:ext uri="{909E8E84-426E-40DD-AFC4-6F175D3DCCD1}">
              <a14:hiddenFill xmlns:a14="http://schemas.microsoft.com/office/drawing/2010/main">
                <a:noFill/>
              </a14:hiddenFill>
            </a:ext>
          </a:extLst>
        </p:spPr>
      </p:cxnSp>
      <p:sp>
        <p:nvSpPr>
          <p:cNvPr id="24" name="TextBox 178"/>
          <p:cNvSpPr txBox="1">
            <a:spLocks noChangeArrowheads="1"/>
          </p:cNvSpPr>
          <p:nvPr/>
        </p:nvSpPr>
        <p:spPr bwMode="auto">
          <a:xfrm>
            <a:off x="4524375" y="1722438"/>
            <a:ext cx="4730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Yes</a:t>
            </a:r>
          </a:p>
        </p:txBody>
      </p:sp>
      <p:cxnSp>
        <p:nvCxnSpPr>
          <p:cNvPr id="25" name="Shape 57"/>
          <p:cNvCxnSpPr>
            <a:stCxn id="5" idx="1"/>
            <a:endCxn id="9" idx="1"/>
          </p:cNvCxnSpPr>
          <p:nvPr/>
        </p:nvCxnSpPr>
        <p:spPr>
          <a:xfrm rot="10800000" flipH="1" flipV="1">
            <a:off x="2457450" y="1616075"/>
            <a:ext cx="492125" cy="1214438"/>
          </a:xfrm>
          <a:prstGeom prst="bentConnector3">
            <a:avLst>
              <a:gd name="adj1" fmla="val -46452"/>
            </a:avLst>
          </a:prstGeom>
          <a:ln>
            <a:tailEnd type="triangle" w="sm" len="med"/>
          </a:ln>
        </p:spPr>
        <p:style>
          <a:lnRef idx="1">
            <a:schemeClr val="dk1"/>
          </a:lnRef>
          <a:fillRef idx="0">
            <a:schemeClr val="dk1"/>
          </a:fillRef>
          <a:effectRef idx="0">
            <a:schemeClr val="dk1"/>
          </a:effectRef>
          <a:fontRef idx="minor">
            <a:schemeClr val="tx1"/>
          </a:fontRef>
        </p:style>
      </p:cxnSp>
      <p:cxnSp>
        <p:nvCxnSpPr>
          <p:cNvPr id="26" name="Straight Arrow Connector 25"/>
          <p:cNvCxnSpPr>
            <a:stCxn id="9" idx="2"/>
            <a:endCxn id="8" idx="0"/>
          </p:cNvCxnSpPr>
          <p:nvPr/>
        </p:nvCxnSpPr>
        <p:spPr>
          <a:xfrm rot="16200000" flipH="1">
            <a:off x="4430713" y="3148013"/>
            <a:ext cx="206375" cy="3175"/>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sp>
        <p:nvSpPr>
          <p:cNvPr id="27" name="TextBox 178"/>
          <p:cNvSpPr txBox="1">
            <a:spLocks noChangeArrowheads="1"/>
          </p:cNvSpPr>
          <p:nvPr/>
        </p:nvSpPr>
        <p:spPr bwMode="auto">
          <a:xfrm>
            <a:off x="4533900" y="1255713"/>
            <a:ext cx="4730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Yes</a:t>
            </a:r>
          </a:p>
        </p:txBody>
      </p:sp>
      <p:cxnSp>
        <p:nvCxnSpPr>
          <p:cNvPr id="28" name="Shape 86"/>
          <p:cNvCxnSpPr>
            <a:stCxn id="10" idx="3"/>
            <a:endCxn id="7" idx="2"/>
          </p:cNvCxnSpPr>
          <p:nvPr/>
        </p:nvCxnSpPr>
        <p:spPr>
          <a:xfrm flipV="1">
            <a:off x="6302375" y="2395538"/>
            <a:ext cx="1930400" cy="2063750"/>
          </a:xfrm>
          <a:prstGeom prst="bentConnector2">
            <a:avLst/>
          </a:prstGeom>
          <a:ln>
            <a:tailEnd type="triangle" w="sm" len="med"/>
          </a:ln>
        </p:spPr>
        <p:style>
          <a:lnRef idx="1">
            <a:schemeClr val="dk1"/>
          </a:lnRef>
          <a:fillRef idx="0">
            <a:schemeClr val="dk1"/>
          </a:fillRef>
          <a:effectRef idx="0">
            <a:schemeClr val="dk1"/>
          </a:effectRef>
          <a:fontRef idx="minor">
            <a:schemeClr val="tx1"/>
          </a:fontRef>
        </p:style>
      </p:cxnSp>
      <p:sp>
        <p:nvSpPr>
          <p:cNvPr id="29" name="TextBox 99"/>
          <p:cNvSpPr txBox="1">
            <a:spLocks noChangeArrowheads="1"/>
          </p:cNvSpPr>
          <p:nvPr/>
        </p:nvSpPr>
        <p:spPr bwMode="auto">
          <a:xfrm>
            <a:off x="1233488" y="3667125"/>
            <a:ext cx="10922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Resubmission **</a:t>
            </a:r>
          </a:p>
        </p:txBody>
      </p:sp>
      <p:sp>
        <p:nvSpPr>
          <p:cNvPr id="30" name="TextBox 165"/>
          <p:cNvSpPr txBox="1">
            <a:spLocks noChangeArrowheads="1"/>
          </p:cNvSpPr>
          <p:nvPr/>
        </p:nvSpPr>
        <p:spPr bwMode="auto">
          <a:xfrm>
            <a:off x="1223963" y="4202113"/>
            <a:ext cx="13493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i="1">
                <a:latin typeface="Arial Narrow" charset="0"/>
              </a:rPr>
              <a:t>Revisions requested</a:t>
            </a:r>
          </a:p>
        </p:txBody>
      </p:sp>
      <p:sp>
        <p:nvSpPr>
          <p:cNvPr id="31" name="TextBox 30"/>
          <p:cNvSpPr txBox="1">
            <a:spLocks noChangeArrowheads="1"/>
          </p:cNvSpPr>
          <p:nvPr/>
        </p:nvSpPr>
        <p:spPr bwMode="auto">
          <a:xfrm>
            <a:off x="184150" y="4646613"/>
            <a:ext cx="2052638" cy="260350"/>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Publication/presentation withdrawn</a:t>
            </a:r>
            <a:endParaRPr lang="en-US" sz="1100" b="1" dirty="0">
              <a:solidFill>
                <a:schemeClr val="dk1"/>
              </a:solidFill>
              <a:latin typeface="Arial Narrow" pitchFamily="34" charset="0"/>
              <a:ea typeface="+mn-ea"/>
              <a:cs typeface="+mn-cs"/>
            </a:endParaRPr>
          </a:p>
        </p:txBody>
      </p:sp>
      <p:cxnSp>
        <p:nvCxnSpPr>
          <p:cNvPr id="32" name="Straight Arrow Connector 44"/>
          <p:cNvCxnSpPr>
            <a:cxnSpLocks noChangeShapeType="1"/>
            <a:stCxn id="10" idx="1"/>
            <a:endCxn id="31" idx="0"/>
          </p:cNvCxnSpPr>
          <p:nvPr/>
        </p:nvCxnSpPr>
        <p:spPr bwMode="auto">
          <a:xfrm rot="10800000" flipV="1">
            <a:off x="1211263" y="4459288"/>
            <a:ext cx="1560512" cy="187325"/>
          </a:xfrm>
          <a:prstGeom prst="bentConnector2">
            <a:avLst/>
          </a:prstGeom>
          <a:noFill/>
          <a:ln w="9525">
            <a:solidFill>
              <a:schemeClr val="tx1"/>
            </a:solidFill>
            <a:round/>
            <a:headEnd/>
            <a:tailEnd type="triangle" w="sm" len="med"/>
          </a:ln>
          <a:extLst>
            <a:ext uri="{909E8E84-426E-40DD-AFC4-6F175D3DCCD1}">
              <a14:hiddenFill xmlns:a14="http://schemas.microsoft.com/office/drawing/2010/main">
                <a:noFill/>
              </a14:hiddenFill>
            </a:ext>
          </a:extLst>
        </p:spPr>
      </p:cxnSp>
      <p:cxnSp>
        <p:nvCxnSpPr>
          <p:cNvPr id="33" name="Elbow Connector 32"/>
          <p:cNvCxnSpPr>
            <a:stCxn id="10" idx="1"/>
            <a:endCxn id="8" idx="1"/>
          </p:cNvCxnSpPr>
          <p:nvPr/>
        </p:nvCxnSpPr>
        <p:spPr>
          <a:xfrm rot="10800000" flipH="1">
            <a:off x="2771775" y="3638550"/>
            <a:ext cx="182563" cy="820738"/>
          </a:xfrm>
          <a:prstGeom prst="bentConnector3">
            <a:avLst>
              <a:gd name="adj1" fmla="val -850774"/>
            </a:avLst>
          </a:prstGeom>
          <a:ln>
            <a:headEnd type="none"/>
            <a:tailEnd type="triangle" w="sm" len="med"/>
          </a:ln>
        </p:spPr>
        <p:style>
          <a:lnRef idx="1">
            <a:schemeClr val="dk1"/>
          </a:lnRef>
          <a:fillRef idx="0">
            <a:schemeClr val="dk1"/>
          </a:fillRef>
          <a:effectRef idx="0">
            <a:schemeClr val="dk1"/>
          </a:effectRef>
          <a:fontRef idx="minor">
            <a:schemeClr val="tx1"/>
          </a:fontRef>
        </p:style>
      </p:cxnSp>
      <p:cxnSp>
        <p:nvCxnSpPr>
          <p:cNvPr id="34" name="Straight Arrow Connector 33"/>
          <p:cNvCxnSpPr>
            <a:stCxn id="10" idx="2"/>
            <a:endCxn id="38" idx="0"/>
          </p:cNvCxnSpPr>
          <p:nvPr/>
        </p:nvCxnSpPr>
        <p:spPr>
          <a:xfrm rot="16200000" flipH="1">
            <a:off x="4432300" y="4779963"/>
            <a:ext cx="211137" cy="1588"/>
          </a:xfrm>
          <a:prstGeom prst="straightConnector1">
            <a:avLst/>
          </a:prstGeom>
          <a:ln>
            <a:tailEnd type="triangle" w="sm" len="med"/>
          </a:ln>
        </p:spPr>
        <p:style>
          <a:lnRef idx="1">
            <a:schemeClr val="dk1"/>
          </a:lnRef>
          <a:fillRef idx="0">
            <a:schemeClr val="dk1"/>
          </a:fillRef>
          <a:effectRef idx="0">
            <a:schemeClr val="dk1"/>
          </a:effectRef>
          <a:fontRef idx="minor">
            <a:schemeClr val="tx1"/>
          </a:fontRef>
        </p:style>
      </p:cxnSp>
      <p:sp>
        <p:nvSpPr>
          <p:cNvPr id="35" name="TextBox 178"/>
          <p:cNvSpPr txBox="1">
            <a:spLocks noChangeArrowheads="1"/>
          </p:cNvSpPr>
          <p:nvPr/>
        </p:nvSpPr>
        <p:spPr bwMode="auto">
          <a:xfrm>
            <a:off x="4532313" y="5359400"/>
            <a:ext cx="4730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Yes</a:t>
            </a:r>
          </a:p>
        </p:txBody>
      </p:sp>
      <p:sp>
        <p:nvSpPr>
          <p:cNvPr id="36" name="TextBox 100"/>
          <p:cNvSpPr txBox="1">
            <a:spLocks noChangeArrowheads="1"/>
          </p:cNvSpPr>
          <p:nvPr/>
        </p:nvSpPr>
        <p:spPr bwMode="auto">
          <a:xfrm>
            <a:off x="6942138" y="4167188"/>
            <a:ext cx="3810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No</a:t>
            </a:r>
            <a:r>
              <a:rPr lang="en-US" sz="1100" baseline="30000">
                <a:latin typeface="Arial Narrow" charset="0"/>
              </a:rPr>
              <a:t>*</a:t>
            </a:r>
            <a:endParaRPr lang="en-US" sz="1100">
              <a:latin typeface="Arial Narrow" charset="0"/>
            </a:endParaRPr>
          </a:p>
        </p:txBody>
      </p:sp>
      <p:sp>
        <p:nvSpPr>
          <p:cNvPr id="37" name="TextBox 36"/>
          <p:cNvSpPr txBox="1">
            <a:spLocks noChangeArrowheads="1"/>
          </p:cNvSpPr>
          <p:nvPr/>
        </p:nvSpPr>
        <p:spPr bwMode="auto">
          <a:xfrm>
            <a:off x="2962275" y="5357813"/>
            <a:ext cx="3152775" cy="430212"/>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Application reviewed and approved by </a:t>
            </a:r>
            <a:r>
              <a:rPr lang="en-US" sz="1100" dirty="0">
                <a:solidFill>
                  <a:schemeClr val="dk1"/>
                </a:solidFill>
                <a:latin typeface="Arial Narrow" pitchFamily="34" charset="0"/>
                <a:ea typeface="ＭＳ Ｐゴシック" pitchFamily="-84" charset="-128"/>
                <a:cs typeface="+mn-cs"/>
              </a:rPr>
              <a:t>D2d Steering Committee?</a:t>
            </a:r>
            <a:endParaRPr lang="en-US" sz="1100" b="1" dirty="0">
              <a:solidFill>
                <a:schemeClr val="dk1"/>
              </a:solidFill>
              <a:latin typeface="Arial Narrow" pitchFamily="34" charset="0"/>
              <a:ea typeface="+mn-ea"/>
              <a:cs typeface="+mn-cs"/>
            </a:endParaRPr>
          </a:p>
        </p:txBody>
      </p:sp>
      <p:sp>
        <p:nvSpPr>
          <p:cNvPr id="38" name="TextBox 37"/>
          <p:cNvSpPr txBox="1">
            <a:spLocks noChangeArrowheads="1"/>
          </p:cNvSpPr>
          <p:nvPr/>
        </p:nvSpPr>
        <p:spPr bwMode="auto">
          <a:xfrm>
            <a:off x="2463800" y="4886325"/>
            <a:ext cx="4148138" cy="261938"/>
          </a:xfrm>
          <a:prstGeom prst="rect">
            <a:avLst/>
          </a:prstGeom>
          <a:gradFill rotWithShape="1">
            <a:gsLst>
              <a:gs pos="0">
                <a:srgbClr val="A3C4FF"/>
              </a:gs>
              <a:gs pos="35001">
                <a:srgbClr val="BFD5FF"/>
              </a:gs>
              <a:gs pos="100000">
                <a:srgbClr val="E5EEFF"/>
              </a:gs>
            </a:gsLst>
            <a:lin ang="16200000" scaled="1"/>
          </a:gradFill>
          <a:ln w="9525">
            <a:solidFill>
              <a:srgbClr val="4A7EBB"/>
            </a:solidFill>
            <a:miter lim="800000"/>
            <a:headEnd/>
            <a:tailEnd/>
          </a:ln>
          <a:effectLst>
            <a:outerShdw blurRad="63500" dist="20000" dir="5400000" rotWithShape="0">
              <a:srgbClr val="000000">
                <a:alpha val="37999"/>
              </a:srgbClr>
            </a:outerShdw>
          </a:effectLst>
        </p:spPr>
        <p:txBody>
          <a:bodyPr>
            <a:spAutoFit/>
          </a:bodyPr>
          <a:lstStyle/>
          <a:p>
            <a:pPr algn="ctr" fontAlgn="auto">
              <a:spcBef>
                <a:spcPts val="0"/>
              </a:spcBef>
              <a:spcAft>
                <a:spcPts val="0"/>
              </a:spcAft>
              <a:defRPr/>
            </a:pPr>
            <a:r>
              <a:rPr lang="en-US" sz="1100" dirty="0">
                <a:solidFill>
                  <a:schemeClr val="dk1"/>
                </a:solidFill>
                <a:latin typeface="Arial Narrow" pitchFamily="34" charset="0"/>
                <a:ea typeface="+mn-ea"/>
                <a:cs typeface="+mn-cs"/>
              </a:rPr>
              <a:t>Proposal is designated Tier 1 or Tier 2?</a:t>
            </a:r>
          </a:p>
        </p:txBody>
      </p:sp>
      <p:cxnSp>
        <p:nvCxnSpPr>
          <p:cNvPr id="39" name="Straight Arrow Connector 38"/>
          <p:cNvCxnSpPr>
            <a:stCxn id="6" idx="3"/>
            <a:endCxn id="7" idx="1"/>
          </p:cNvCxnSpPr>
          <p:nvPr/>
        </p:nvCxnSpPr>
        <p:spPr>
          <a:xfrm flipV="1">
            <a:off x="6108700" y="2181225"/>
            <a:ext cx="1398588" cy="0"/>
          </a:xfrm>
          <a:prstGeom prst="straightConnector1">
            <a:avLst/>
          </a:prstGeom>
          <a:ln>
            <a:solidFill>
              <a:schemeClr val="tx1"/>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40" name="Shape 48"/>
          <p:cNvCxnSpPr>
            <a:stCxn id="37" idx="3"/>
            <a:endCxn id="7" idx="2"/>
          </p:cNvCxnSpPr>
          <p:nvPr/>
        </p:nvCxnSpPr>
        <p:spPr>
          <a:xfrm flipV="1">
            <a:off x="6115050" y="2395538"/>
            <a:ext cx="2117725" cy="3176587"/>
          </a:xfrm>
          <a:prstGeom prst="bentConnector2">
            <a:avLst/>
          </a:prstGeom>
          <a:ln>
            <a:solidFill>
              <a:schemeClr val="tx1"/>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7" idx="2"/>
            <a:endCxn id="11" idx="0"/>
          </p:cNvCxnSpPr>
          <p:nvPr/>
        </p:nvCxnSpPr>
        <p:spPr>
          <a:xfrm rot="16200000" flipH="1">
            <a:off x="4437856" y="5888832"/>
            <a:ext cx="207963" cy="6350"/>
          </a:xfrm>
          <a:prstGeom prst="straightConnector1">
            <a:avLst/>
          </a:prstGeom>
          <a:ln>
            <a:solidFill>
              <a:schemeClr val="tx1"/>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38" idx="1"/>
            <a:endCxn id="11" idx="1"/>
          </p:cNvCxnSpPr>
          <p:nvPr/>
        </p:nvCxnSpPr>
        <p:spPr>
          <a:xfrm rot="10800000" flipH="1" flipV="1">
            <a:off x="2463800" y="5016500"/>
            <a:ext cx="565150" cy="1109663"/>
          </a:xfrm>
          <a:prstGeom prst="bentConnector3">
            <a:avLst>
              <a:gd name="adj1" fmla="val -64732"/>
            </a:avLst>
          </a:prstGeom>
          <a:ln>
            <a:solidFill>
              <a:schemeClr val="tx1"/>
            </a:solidFill>
            <a:tailEnd type="triangle" w="sm" len="med"/>
          </a:ln>
        </p:spPr>
        <p:style>
          <a:lnRef idx="1">
            <a:schemeClr val="accent1"/>
          </a:lnRef>
          <a:fillRef idx="0">
            <a:schemeClr val="accent1"/>
          </a:fillRef>
          <a:effectRef idx="0">
            <a:schemeClr val="accent1"/>
          </a:effectRef>
          <a:fontRef idx="minor">
            <a:schemeClr val="tx1"/>
          </a:fontRef>
        </p:style>
      </p:cxnSp>
      <p:sp>
        <p:nvSpPr>
          <p:cNvPr id="43" name="TextBox 205"/>
          <p:cNvSpPr txBox="1">
            <a:spLocks noChangeArrowheads="1"/>
          </p:cNvSpPr>
          <p:nvPr/>
        </p:nvSpPr>
        <p:spPr bwMode="auto">
          <a:xfrm>
            <a:off x="2012950" y="5248275"/>
            <a:ext cx="746125"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en-US" sz="1100">
                <a:latin typeface="Arial Narrow" charset="0"/>
              </a:rPr>
              <a:t>No.</a:t>
            </a:r>
          </a:p>
          <a:p>
            <a:pPr algn="ctr" eaLnBrk="1" hangingPunct="1"/>
            <a:r>
              <a:rPr lang="en-US" sz="1100">
                <a:latin typeface="Arial Narrow" charset="0"/>
              </a:rPr>
              <a:t>Proposal is Tier 3</a:t>
            </a:r>
          </a:p>
        </p:txBody>
      </p:sp>
      <p:cxnSp>
        <p:nvCxnSpPr>
          <p:cNvPr id="44" name="Straight Arrow Connector 43"/>
          <p:cNvCxnSpPr>
            <a:stCxn id="38" idx="2"/>
            <a:endCxn id="37" idx="0"/>
          </p:cNvCxnSpPr>
          <p:nvPr/>
        </p:nvCxnSpPr>
        <p:spPr>
          <a:xfrm rot="16200000" flipH="1">
            <a:off x="4433888" y="5253038"/>
            <a:ext cx="209550" cy="0"/>
          </a:xfrm>
          <a:prstGeom prst="straightConnector1">
            <a:avLst/>
          </a:prstGeom>
          <a:ln>
            <a:solidFill>
              <a:schemeClr val="tx1"/>
            </a:solidFill>
            <a:tailEnd type="triangle" w="sm" len="med"/>
          </a:ln>
        </p:spPr>
        <p:style>
          <a:lnRef idx="1">
            <a:schemeClr val="accent1"/>
          </a:lnRef>
          <a:fillRef idx="0">
            <a:schemeClr val="accent1"/>
          </a:fillRef>
          <a:effectRef idx="0">
            <a:schemeClr val="accent1"/>
          </a:effectRef>
          <a:fontRef idx="minor">
            <a:schemeClr val="tx1"/>
          </a:fontRef>
        </p:style>
      </p:cxnSp>
      <p:sp>
        <p:nvSpPr>
          <p:cNvPr id="45" name="TextBox 178"/>
          <p:cNvSpPr txBox="1">
            <a:spLocks noChangeArrowheads="1"/>
          </p:cNvSpPr>
          <p:nvPr/>
        </p:nvSpPr>
        <p:spPr bwMode="auto">
          <a:xfrm>
            <a:off x="4548188" y="5762625"/>
            <a:ext cx="4730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Yes</a:t>
            </a:r>
          </a:p>
        </p:txBody>
      </p:sp>
      <p:sp>
        <p:nvSpPr>
          <p:cNvPr id="46" name="TextBox 100"/>
          <p:cNvSpPr txBox="1">
            <a:spLocks noChangeArrowheads="1"/>
          </p:cNvSpPr>
          <p:nvPr/>
        </p:nvSpPr>
        <p:spPr bwMode="auto">
          <a:xfrm>
            <a:off x="6796088" y="5334000"/>
            <a:ext cx="3810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1100">
                <a:latin typeface="Arial Narrow" charset="0"/>
              </a:rPr>
              <a:t>No</a:t>
            </a:r>
          </a:p>
        </p:txBody>
      </p:sp>
    </p:spTree>
    <p:extLst>
      <p:ext uri="{BB962C8B-B14F-4D97-AF65-F5344CB8AC3E}">
        <p14:creationId xmlns:p14="http://schemas.microsoft.com/office/powerpoint/2010/main" val="25040760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Publications and Authorship Principles</a:t>
            </a:r>
            <a:endParaRPr lang="en-US" dirty="0"/>
          </a:p>
        </p:txBody>
      </p:sp>
      <p:sp>
        <p:nvSpPr>
          <p:cNvPr id="3" name="Content Placeholder 2"/>
          <p:cNvSpPr>
            <a:spLocks noGrp="1"/>
          </p:cNvSpPr>
          <p:nvPr>
            <p:ph idx="1"/>
          </p:nvPr>
        </p:nvSpPr>
        <p:spPr>
          <a:xfrm>
            <a:off x="457200" y="1447800"/>
            <a:ext cx="8229600" cy="4678363"/>
          </a:xfrm>
        </p:spPr>
        <p:txBody>
          <a:bodyPr>
            <a:normAutofit fontScale="70000" lnSpcReduction="20000"/>
          </a:bodyPr>
          <a:lstStyle/>
          <a:p>
            <a:pPr lvl="0"/>
            <a:r>
              <a:rPr lang="en-US" dirty="0" smtClean="0"/>
              <a:t>Reward individuals for their efforts in obtaining funding (e.g. U34 and U01 grant submissions) and organizing the study’s infrastructure (e.g. CC, central laboratory).</a:t>
            </a:r>
          </a:p>
          <a:p>
            <a:pPr lvl="0"/>
            <a:endParaRPr lang="en-US" sz="1700" dirty="0" smtClean="0"/>
          </a:p>
          <a:p>
            <a:pPr lvl="0"/>
            <a:r>
              <a:rPr lang="en-US" dirty="0" smtClean="0"/>
              <a:t>Reward contributors to the successful conduct of the study (e.g. site investigators and research coordinators, active participation in subcommittees).</a:t>
            </a:r>
          </a:p>
          <a:p>
            <a:pPr lvl="0"/>
            <a:endParaRPr lang="en-US" sz="1700" dirty="0" smtClean="0"/>
          </a:p>
          <a:p>
            <a:pPr lvl="0"/>
            <a:r>
              <a:rPr lang="en-US" dirty="0" smtClean="0"/>
              <a:t>Generate new and creative ideas to maximize use of trial data.</a:t>
            </a:r>
          </a:p>
          <a:p>
            <a:pPr lvl="0"/>
            <a:endParaRPr lang="en-US" sz="1900" dirty="0" smtClean="0"/>
          </a:p>
          <a:p>
            <a:pPr lvl="0"/>
            <a:r>
              <a:rPr lang="en-US" dirty="0" smtClean="0"/>
              <a:t>Ensure that all members of the D2d Research Group view the authorship assignment process as fair and equitable and proportional to the investigators’ efforts.</a:t>
            </a:r>
          </a:p>
          <a:p>
            <a:pPr lvl="0"/>
            <a:endParaRPr lang="en-US" sz="1900" dirty="0" smtClean="0"/>
          </a:p>
          <a:p>
            <a:pPr lvl="0"/>
            <a:r>
              <a:rPr lang="en-US" dirty="0" smtClean="0"/>
              <a:t>Ensure compliance with the internationally accepted guidelines for authorship established by the International Committee of Medical Journal Editors guidelines.</a:t>
            </a:r>
            <a:r>
              <a:rPr lang="en-US" baseline="30000" dirty="0" smtClean="0">
                <a:hlinkClick r:id="rId2" action="ppaction://hlinkfile" tooltip=", 2010 #355"/>
              </a:rPr>
              <a:t>2</a:t>
            </a:r>
            <a:r>
              <a:rPr lang="en-US" dirty="0" smtClean="0"/>
              <a:t> </a:t>
            </a:r>
          </a:p>
        </p:txBody>
      </p:sp>
    </p:spTree>
    <p:extLst>
      <p:ext uri="{BB962C8B-B14F-4D97-AF65-F5344CB8AC3E}">
        <p14:creationId xmlns:p14="http://schemas.microsoft.com/office/powerpoint/2010/main" val="3308765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D2d Publications</a:t>
            </a:r>
            <a:endParaRPr lang="en-US" dirty="0"/>
          </a:p>
        </p:txBody>
      </p:sp>
      <p:sp>
        <p:nvSpPr>
          <p:cNvPr id="3" name="Content Placeholder 2"/>
          <p:cNvSpPr>
            <a:spLocks noGrp="1"/>
          </p:cNvSpPr>
          <p:nvPr>
            <p:ph idx="1"/>
          </p:nvPr>
        </p:nvSpPr>
        <p:spPr/>
        <p:txBody>
          <a:bodyPr/>
          <a:lstStyle/>
          <a:p>
            <a:r>
              <a:rPr lang="en-US" dirty="0" smtClean="0"/>
              <a:t>Pittas AG, Dawson-Hughes B, Sheehan PR, Rosen CJ, Ware JH, Knowler WC, Staten MA, D2d Research Group. Rationale and design of the Vitamin D and Type 2 Diabetes (D2d) study: a diabetes prevention trial. </a:t>
            </a:r>
            <a:r>
              <a:rPr lang="pt-BR" i="1" dirty="0" smtClean="0"/>
              <a:t>Diabetes Care</a:t>
            </a:r>
            <a:r>
              <a:rPr lang="pt-BR" dirty="0" smtClean="0"/>
              <a:t>. 2014;37(12):3227-34.</a:t>
            </a:r>
            <a:endParaRPr lang="en-US" dirty="0" smtClean="0"/>
          </a:p>
          <a:p>
            <a:endParaRPr lang="en-US" dirty="0"/>
          </a:p>
        </p:txBody>
      </p:sp>
    </p:spTree>
    <p:extLst>
      <p:ext uri="{BB962C8B-B14F-4D97-AF65-F5344CB8AC3E}">
        <p14:creationId xmlns:p14="http://schemas.microsoft.com/office/powerpoint/2010/main" val="1136138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Active Proposals</a:t>
            </a:r>
            <a:endParaRPr lang="en-US" dirty="0"/>
          </a:p>
        </p:txBody>
      </p:sp>
      <p:sp>
        <p:nvSpPr>
          <p:cNvPr id="3" name="Content Placeholder 2"/>
          <p:cNvSpPr>
            <a:spLocks noGrp="1"/>
          </p:cNvSpPr>
          <p:nvPr>
            <p:ph idx="1"/>
          </p:nvPr>
        </p:nvSpPr>
        <p:spPr/>
        <p:txBody>
          <a:bodyPr/>
          <a:lstStyle/>
          <a:p>
            <a:pPr marL="0" indent="0" algn="ctr">
              <a:buNone/>
            </a:pPr>
            <a:endParaRPr lang="en-US" dirty="0"/>
          </a:p>
          <a:p>
            <a:pPr marL="0" indent="0" algn="ctr">
              <a:buNone/>
            </a:pPr>
            <a:endParaRPr lang="en-US" sz="2000" dirty="0" smtClean="0"/>
          </a:p>
          <a:p>
            <a:pPr marL="0" indent="0" algn="ctr">
              <a:buNone/>
            </a:pPr>
            <a:r>
              <a:rPr lang="en-US" sz="4000" dirty="0"/>
              <a:t>[Your active engagement here]</a:t>
            </a:r>
          </a:p>
          <a:p>
            <a:pPr marL="0" indent="0">
              <a:buNone/>
            </a:pPr>
            <a:endParaRPr lang="en-US" dirty="0"/>
          </a:p>
        </p:txBody>
      </p:sp>
    </p:spTree>
    <p:extLst>
      <p:ext uri="{BB962C8B-B14F-4D97-AF65-F5344CB8AC3E}">
        <p14:creationId xmlns:p14="http://schemas.microsoft.com/office/powerpoint/2010/main" val="60480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30263</TotalTime>
  <Words>508</Words>
  <Application>Microsoft Office PowerPoint</Application>
  <PresentationFormat>On-screen Show (4:3)</PresentationFormat>
  <Paragraphs>74</Paragraphs>
  <Slides>7</Slides>
  <Notes>1</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Office Theme</vt:lpstr>
      <vt:lpstr>Custom Design</vt:lpstr>
      <vt:lpstr>D2d Publications and Presentations Subcommittee (PPS)</vt:lpstr>
      <vt:lpstr>Publications and Presentations Subcommittee (PPS): Goals</vt:lpstr>
      <vt:lpstr>PPS Members</vt:lpstr>
      <vt:lpstr>PowerPoint Presentation</vt:lpstr>
      <vt:lpstr>Publications and Authorship Principles</vt:lpstr>
      <vt:lpstr>D2d Publications</vt:lpstr>
      <vt:lpstr>Active Proposals</vt:lpstr>
    </vt:vector>
  </TitlesOfParts>
  <Company>Anastassios Pittas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Vitamin D in Health and Disease</dc:title>
  <dc:creator>Anastassios Pittas</dc:creator>
  <cp:lastModifiedBy>Vickery, Ellen</cp:lastModifiedBy>
  <cp:revision>1150</cp:revision>
  <cp:lastPrinted>2013-05-23T15:17:50Z</cp:lastPrinted>
  <dcterms:created xsi:type="dcterms:W3CDTF">2011-11-11T15:00:35Z</dcterms:created>
  <dcterms:modified xsi:type="dcterms:W3CDTF">2015-11-05T19:44:41Z</dcterms:modified>
</cp:coreProperties>
</file>