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 id="2147483678" r:id="rId2"/>
  </p:sldMasterIdLst>
  <p:notesMasterIdLst>
    <p:notesMasterId r:id="rId23"/>
  </p:notesMasterIdLst>
  <p:handoutMasterIdLst>
    <p:handoutMasterId r:id="rId24"/>
  </p:handoutMasterIdLst>
  <p:sldIdLst>
    <p:sldId id="1568" r:id="rId3"/>
    <p:sldId id="1569" r:id="rId4"/>
    <p:sldId id="1570" r:id="rId5"/>
    <p:sldId id="1571" r:id="rId6"/>
    <p:sldId id="1572" r:id="rId7"/>
    <p:sldId id="1573" r:id="rId8"/>
    <p:sldId id="1574" r:id="rId9"/>
    <p:sldId id="1575" r:id="rId10"/>
    <p:sldId id="1576" r:id="rId11"/>
    <p:sldId id="1577" r:id="rId12"/>
    <p:sldId id="1578" r:id="rId13"/>
    <p:sldId id="1579" r:id="rId14"/>
    <p:sldId id="1580" r:id="rId15"/>
    <p:sldId id="1581" r:id="rId16"/>
    <p:sldId id="1582" r:id="rId17"/>
    <p:sldId id="1583" r:id="rId18"/>
    <p:sldId id="1584" r:id="rId19"/>
    <p:sldId id="1585" r:id="rId20"/>
    <p:sldId id="1509" r:id="rId21"/>
    <p:sldId id="1567" r:id="rId22"/>
  </p:sldIdLst>
  <p:sldSz cx="9144000" cy="6858000" type="screen4x3"/>
  <p:notesSz cx="6858000" cy="9144000"/>
  <p:defaultTextStyle>
    <a:defPPr>
      <a:defRPr lang="en-US"/>
    </a:defPPr>
    <a:lvl1pPr algn="l" rtl="0" eaLnBrk="0" fontAlgn="base" hangingPunct="0">
      <a:spcBef>
        <a:spcPct val="0"/>
      </a:spcBef>
      <a:spcAft>
        <a:spcPct val="0"/>
      </a:spcAft>
      <a:defRPr sz="1100" kern="1200">
        <a:solidFill>
          <a:schemeClr val="tx1"/>
        </a:solidFill>
        <a:latin typeface="Times" charset="0"/>
        <a:ea typeface="+mn-ea"/>
        <a:cs typeface="+mn-cs"/>
      </a:defRPr>
    </a:lvl1pPr>
    <a:lvl2pPr marL="457200" algn="l" rtl="0" eaLnBrk="0" fontAlgn="base" hangingPunct="0">
      <a:spcBef>
        <a:spcPct val="0"/>
      </a:spcBef>
      <a:spcAft>
        <a:spcPct val="0"/>
      </a:spcAft>
      <a:defRPr sz="1100" kern="1200">
        <a:solidFill>
          <a:schemeClr val="tx1"/>
        </a:solidFill>
        <a:latin typeface="Times" charset="0"/>
        <a:ea typeface="+mn-ea"/>
        <a:cs typeface="+mn-cs"/>
      </a:defRPr>
    </a:lvl2pPr>
    <a:lvl3pPr marL="914400" algn="l" rtl="0" eaLnBrk="0" fontAlgn="base" hangingPunct="0">
      <a:spcBef>
        <a:spcPct val="0"/>
      </a:spcBef>
      <a:spcAft>
        <a:spcPct val="0"/>
      </a:spcAft>
      <a:defRPr sz="1100" kern="1200">
        <a:solidFill>
          <a:schemeClr val="tx1"/>
        </a:solidFill>
        <a:latin typeface="Times" charset="0"/>
        <a:ea typeface="+mn-ea"/>
        <a:cs typeface="+mn-cs"/>
      </a:defRPr>
    </a:lvl3pPr>
    <a:lvl4pPr marL="1371600" algn="l" rtl="0" eaLnBrk="0" fontAlgn="base" hangingPunct="0">
      <a:spcBef>
        <a:spcPct val="0"/>
      </a:spcBef>
      <a:spcAft>
        <a:spcPct val="0"/>
      </a:spcAft>
      <a:defRPr sz="1100" kern="1200">
        <a:solidFill>
          <a:schemeClr val="tx1"/>
        </a:solidFill>
        <a:latin typeface="Times" charset="0"/>
        <a:ea typeface="+mn-ea"/>
        <a:cs typeface="+mn-cs"/>
      </a:defRPr>
    </a:lvl4pPr>
    <a:lvl5pPr marL="1828800" algn="l" rtl="0" eaLnBrk="0" fontAlgn="base" hangingPunct="0">
      <a:spcBef>
        <a:spcPct val="0"/>
      </a:spcBef>
      <a:spcAft>
        <a:spcPct val="0"/>
      </a:spcAft>
      <a:defRPr sz="1100" kern="1200">
        <a:solidFill>
          <a:schemeClr val="tx1"/>
        </a:solidFill>
        <a:latin typeface="Times" charset="0"/>
        <a:ea typeface="+mn-ea"/>
        <a:cs typeface="+mn-cs"/>
      </a:defRPr>
    </a:lvl5pPr>
    <a:lvl6pPr marL="2286000" algn="l" defTabSz="457200" rtl="0" eaLnBrk="1" latinLnBrk="0" hangingPunct="1">
      <a:defRPr sz="1100" kern="1200">
        <a:solidFill>
          <a:schemeClr val="tx1"/>
        </a:solidFill>
        <a:latin typeface="Times" charset="0"/>
        <a:ea typeface="+mn-ea"/>
        <a:cs typeface="+mn-cs"/>
      </a:defRPr>
    </a:lvl6pPr>
    <a:lvl7pPr marL="2743200" algn="l" defTabSz="457200" rtl="0" eaLnBrk="1" latinLnBrk="0" hangingPunct="1">
      <a:defRPr sz="1100" kern="1200">
        <a:solidFill>
          <a:schemeClr val="tx1"/>
        </a:solidFill>
        <a:latin typeface="Times" charset="0"/>
        <a:ea typeface="+mn-ea"/>
        <a:cs typeface="+mn-cs"/>
      </a:defRPr>
    </a:lvl7pPr>
    <a:lvl8pPr marL="3200400" algn="l" defTabSz="457200" rtl="0" eaLnBrk="1" latinLnBrk="0" hangingPunct="1">
      <a:defRPr sz="1100" kern="1200">
        <a:solidFill>
          <a:schemeClr val="tx1"/>
        </a:solidFill>
        <a:latin typeface="Times" charset="0"/>
        <a:ea typeface="+mn-ea"/>
        <a:cs typeface="+mn-cs"/>
      </a:defRPr>
    </a:lvl8pPr>
    <a:lvl9pPr marL="3657600" algn="l" defTabSz="457200" rtl="0" eaLnBrk="1" latinLnBrk="0" hangingPunct="1">
      <a:defRPr sz="1100" kern="1200">
        <a:solidFill>
          <a:schemeClr val="tx1"/>
        </a:solidFill>
        <a:latin typeface="Times"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eehan, Patricia" initials="PR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CC"/>
    <a:srgbClr val="F7F7F7"/>
    <a:srgbClr val="004080"/>
    <a:srgbClr val="0080FF"/>
    <a:srgbClr val="800000"/>
    <a:srgbClr val="FF6666"/>
    <a:srgbClr val="FF0000"/>
    <a:srgbClr val="B3B3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93" autoAdjust="0"/>
    <p:restoredTop sz="84401" autoAdjust="0"/>
  </p:normalViewPr>
  <p:slideViewPr>
    <p:cSldViewPr>
      <p:cViewPr>
        <p:scale>
          <a:sx n="66" d="100"/>
          <a:sy n="66" d="100"/>
        </p:scale>
        <p:origin x="-1100" y="200"/>
      </p:cViewPr>
      <p:guideLst>
        <p:guide orient="horz" pos="4080"/>
        <p:guide orient="horz" pos="768"/>
        <p:guide orient="horz" pos="2160"/>
        <p:guide pos="2880"/>
        <p:guide pos="288"/>
        <p:guide pos="350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63" d="100"/>
        <a:sy n="163"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5-11-03T07:55:56.161" idx="1">
    <p:pos x="5280" y="1506"/>
    <p:text>Not really true- most cases have started Metformin for prediabetes not diabetes/</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150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150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2150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BABAA0FE-E2F9-DE42-92CD-68EF08B0EDE3}" type="slidenum">
              <a:rPr lang="en-US"/>
              <a:pPr>
                <a:defRPr/>
              </a:pPr>
              <a:t>‹#›</a:t>
            </a:fld>
            <a:endParaRPr lang="en-US"/>
          </a:p>
        </p:txBody>
      </p:sp>
    </p:spTree>
    <p:extLst>
      <p:ext uri="{BB962C8B-B14F-4D97-AF65-F5344CB8AC3E}">
        <p14:creationId xmlns:p14="http://schemas.microsoft.com/office/powerpoint/2010/main" val="6387477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608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94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608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608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608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85C25F8-2AF5-9B49-982B-C7B5C187CA14}" type="slidenum">
              <a:rPr lang="en-US"/>
              <a:pPr>
                <a:defRPr/>
              </a:pPr>
              <a:t>‹#›</a:t>
            </a:fld>
            <a:endParaRPr lang="en-US"/>
          </a:p>
        </p:txBody>
      </p:sp>
    </p:spTree>
    <p:extLst>
      <p:ext uri="{BB962C8B-B14F-4D97-AF65-F5344CB8AC3E}">
        <p14:creationId xmlns:p14="http://schemas.microsoft.com/office/powerpoint/2010/main" val="3795829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85C25F8-2AF5-9B49-982B-C7B5C187CA14}" type="slidenum">
              <a:rPr lang="en-US" smtClean="0"/>
              <a:pPr>
                <a:defRPr/>
              </a:pPr>
              <a:t>4</a:t>
            </a:fld>
            <a:endParaRPr lang="en-US"/>
          </a:p>
        </p:txBody>
      </p:sp>
    </p:spTree>
    <p:extLst>
      <p:ext uri="{BB962C8B-B14F-4D97-AF65-F5344CB8AC3E}">
        <p14:creationId xmlns:p14="http://schemas.microsoft.com/office/powerpoint/2010/main" val="3046535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Remember</a:t>
            </a:r>
            <a:r>
              <a:rPr lang="en-US" baseline="0" dirty="0" smtClean="0"/>
              <a:t> to finish with the comment that those tested right before starting meds </a:t>
            </a:r>
            <a:r>
              <a:rPr lang="en-US" u="sng" baseline="0" dirty="0" smtClean="0"/>
              <a:t>are mostly likely </a:t>
            </a:r>
            <a:r>
              <a:rPr lang="en-US" baseline="0" dirty="0" smtClean="0"/>
              <a:t>to not have diabetes by central labs even if they have diabetes by local labs!!</a:t>
            </a:r>
          </a:p>
          <a:p>
            <a:r>
              <a:rPr lang="en-US" b="1" i="1" baseline="0" dirty="0" smtClean="0">
                <a:solidFill>
                  <a:srgbClr val="7030A0"/>
                </a:solidFill>
              </a:rPr>
              <a:t>(most likely is rather strong statement and not completely true- as most participants have not started Metformin for diabetes, but for </a:t>
            </a:r>
            <a:r>
              <a:rPr lang="en-US" b="1" i="1" baseline="0" dirty="0" err="1" smtClean="0">
                <a:solidFill>
                  <a:srgbClr val="7030A0"/>
                </a:solidFill>
              </a:rPr>
              <a:t>prediabetes</a:t>
            </a:r>
            <a:r>
              <a:rPr lang="en-US" b="1" i="1" baseline="0" dirty="0" smtClean="0">
                <a:solidFill>
                  <a:srgbClr val="7030A0"/>
                </a:solidFill>
              </a:rPr>
              <a:t>.</a:t>
            </a:r>
            <a:endParaRPr lang="en-US" b="1" i="1" dirty="0">
              <a:solidFill>
                <a:srgbClr val="7030A0"/>
              </a:solidFill>
            </a:endParaRPr>
          </a:p>
        </p:txBody>
      </p:sp>
      <p:sp>
        <p:nvSpPr>
          <p:cNvPr id="4" name="Slide Number Placeholder 3"/>
          <p:cNvSpPr>
            <a:spLocks noGrp="1"/>
          </p:cNvSpPr>
          <p:nvPr>
            <p:ph type="sldNum" sz="quarter" idx="10"/>
          </p:nvPr>
        </p:nvSpPr>
        <p:spPr/>
        <p:txBody>
          <a:bodyPr/>
          <a:lstStyle/>
          <a:p>
            <a:fld id="{171F65AC-769A-44AA-B59A-46238CC5252A}" type="slidenum">
              <a:rPr lang="en-US" smtClean="0"/>
              <a:t>5</a:t>
            </a:fld>
            <a:endParaRPr lang="en-US"/>
          </a:p>
        </p:txBody>
      </p:sp>
    </p:spTree>
    <p:extLst>
      <p:ext uri="{BB962C8B-B14F-4D97-AF65-F5344CB8AC3E}">
        <p14:creationId xmlns:p14="http://schemas.microsoft.com/office/powerpoint/2010/main" val="2697963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xfrm>
            <a:off x="0" y="6477000"/>
            <a:ext cx="1905000" cy="228600"/>
          </a:xfrm>
          <a:prstGeom prst="rect">
            <a:avLst/>
          </a:prstGeom>
          <a:ln/>
        </p:spPr>
        <p:txBody>
          <a:bodyPr/>
          <a:lstStyle>
            <a:lvl1pPr>
              <a:defRPr/>
            </a:lvl1pPr>
          </a:lstStyle>
          <a:p>
            <a:pPr>
              <a:defRPr/>
            </a:pPr>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19900" y="76200"/>
            <a:ext cx="22479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 y="76200"/>
            <a:ext cx="65913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38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066800"/>
            <a:ext cx="4114800" cy="47244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66800"/>
            <a:ext cx="41148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382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71600"/>
            <a:ext cx="40386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371600"/>
            <a:ext cx="40386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0" y="6477000"/>
            <a:ext cx="1905000" cy="228600"/>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pPr>
              <a:defRPr/>
            </a:pPr>
            <a:fld id="{19CECC62-44DC-3E4A-9031-065101D92D60}"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382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066800"/>
            <a:ext cx="8229600" cy="4724400"/>
          </a:xfrm>
        </p:spPr>
        <p:txBody>
          <a:bodyPr/>
          <a:lstStyle/>
          <a:p>
            <a:pPr lvl="0"/>
            <a:endParaRPr lang="en-US" noProof="0" smtClean="0"/>
          </a:p>
        </p:txBody>
      </p:sp>
      <p:sp>
        <p:nvSpPr>
          <p:cNvPr id="4" name="Rectangle 4"/>
          <p:cNvSpPr>
            <a:spLocks noGrp="1" noChangeArrowheads="1"/>
          </p:cNvSpPr>
          <p:nvPr>
            <p:ph type="dt" sz="half" idx="10"/>
          </p:nvPr>
        </p:nvSpPr>
        <p:spPr>
          <a:xfrm>
            <a:off x="0" y="6477000"/>
            <a:ext cx="1905000" cy="2286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pPr>
              <a:defRPr/>
            </a:pPr>
            <a:fld id="{B2389C9D-8079-7543-887E-B321C5F64E3B}"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382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066800"/>
            <a:ext cx="8229600" cy="2362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3581400"/>
            <a:ext cx="8229600" cy="2438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382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066800"/>
            <a:ext cx="4038600" cy="4953000"/>
          </a:xfrm>
        </p:spPr>
        <p:txBody>
          <a:bodyPr/>
          <a:lstStyle/>
          <a:p>
            <a:pPr lvl="0"/>
            <a:endParaRPr lang="en-US" noProof="0" smtClean="0"/>
          </a:p>
        </p:txBody>
      </p:sp>
      <p:sp>
        <p:nvSpPr>
          <p:cNvPr id="4" name="Text Placeholder 3"/>
          <p:cNvSpPr>
            <a:spLocks noGrp="1"/>
          </p:cNvSpPr>
          <p:nvPr>
            <p:ph type="body" sz="half" idx="2"/>
          </p:nvPr>
        </p:nvSpPr>
        <p:spPr>
          <a:xfrm>
            <a:off x="4648200" y="1066800"/>
            <a:ext cx="40386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CD38C6-6AC7-469E-95BF-AC896BDBA604}" type="datetime1">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32137202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0C9D2A-DF44-47BF-AB82-6B3CB47F5E70}" type="datetime1">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23670523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9D9F078-4B79-4B8D-8109-DAF28AC83CA9}" type="datetime1">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1198789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89A2A0-CDC1-4E69-9C4A-2D21C6FB2D40}" type="datetime1">
              <a:rPr lang="en-US" smtClean="0"/>
              <a:t>11/5/2015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19228474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B489177-9501-4C41-9981-E08CCD8CA11F}" type="datetime1">
              <a:rPr lang="en-US" smtClean="0"/>
              <a:t>11/5/2015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2654630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4D4831A-37DD-4E30-8362-230BA9BBE127}" type="datetime1">
              <a:rPr lang="en-US" smtClean="0"/>
              <a:t>11/5/2015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33025696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1E816B-CA1E-442F-B854-281E204880EE}" type="datetime1">
              <a:rPr lang="en-US" smtClean="0"/>
              <a:t>11/5/2015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31409687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E4992B-D9DB-41D1-B9E1-9FB1F6FA7D85}" type="datetime1">
              <a:rPr lang="en-US" smtClean="0"/>
              <a:t>11/5/2015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15750041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310BF2-ECF8-4ECD-A455-7C33BBD7D5EA}" type="datetime1">
              <a:rPr lang="en-US" smtClean="0"/>
              <a:t>11/5/2015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14655399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1E858D-15E2-47C8-B55D-AEC1A0A6FEE0}" type="datetime1">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1525493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00FC588-742E-4A65-9B3D-1D811C6D1986}" type="datetime1">
              <a:rPr lang="en-US" smtClean="0"/>
              <a:t>11/5/2015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1993489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52400" y="1066800"/>
            <a:ext cx="4419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066800"/>
            <a:ext cx="43434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1"/>
          <p:cNvSpPr>
            <a:spLocks noGrp="1"/>
          </p:cNvSpPr>
          <p:nvPr>
            <p:ph type="title"/>
          </p:nvPr>
        </p:nvSpPr>
        <p:spPr>
          <a:xfrm>
            <a:off x="76200" y="152400"/>
            <a:ext cx="8991600" cy="685800"/>
          </a:xfrm>
        </p:spPr>
        <p:txBody>
          <a:bodyPr/>
          <a:lstStyle/>
          <a:p>
            <a:r>
              <a:rPr lang="en-US"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60375" y="106680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60375" y="1706562"/>
            <a:ext cx="4040188" cy="43132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8200" y="106680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8200" y="1706562"/>
            <a:ext cx="4041775" cy="43132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0" y="6477000"/>
            <a:ext cx="1905000" cy="228600"/>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pPr>
              <a:defRPr/>
            </a:pPr>
            <a:fld id="{C785C79D-5118-7C48-9B11-8F238AC8855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18"/>
          <a:stretch>
            <a:fillRect/>
          </a:stretch>
        </p:blipFill>
        <p:spPr>
          <a:xfrm>
            <a:off x="8138160" y="6390490"/>
            <a:ext cx="990600" cy="439466"/>
          </a:xfrm>
          <a:prstGeom prst="rect">
            <a:avLst/>
          </a:prstGeom>
        </p:spPr>
      </p:pic>
      <p:pic>
        <p:nvPicPr>
          <p:cNvPr id="12" name="Picture 11" descr="Macintosh HD:Users:agp:Desktop:Screen Shot 2013-04-06 at 7.21.32 AM.png"/>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6995159" y="6419723"/>
            <a:ext cx="1219200" cy="381000"/>
          </a:xfrm>
          <a:prstGeom prst="rect">
            <a:avLst/>
          </a:prstGeom>
          <a:noFill/>
          <a:ln>
            <a:noFill/>
          </a:ln>
        </p:spPr>
      </p:pic>
      <p:sp>
        <p:nvSpPr>
          <p:cNvPr id="762882" name="Rectangle 2"/>
          <p:cNvSpPr>
            <a:spLocks noGrp="1" noChangeArrowheads="1"/>
          </p:cNvSpPr>
          <p:nvPr>
            <p:ph type="title"/>
          </p:nvPr>
        </p:nvSpPr>
        <p:spPr bwMode="auto">
          <a:xfrm>
            <a:off x="76200" y="152400"/>
            <a:ext cx="8991600" cy="685800"/>
          </a:xfrm>
          <a:prstGeom prst="rect">
            <a:avLst/>
          </a:prstGeom>
          <a:noFill/>
          <a:ln w="9525">
            <a:noFill/>
            <a:miter lim="800000"/>
            <a:headEnd/>
            <a:tailEnd/>
          </a:ln>
          <a:effectLst>
            <a:outerShdw blurRad="63500" dist="25385" dir="2700000" algn="ctr" rotWithShape="0">
              <a:schemeClr val="bg2">
                <a:alpha val="74998"/>
              </a:schemeClr>
            </a:outerShdw>
          </a:effectLst>
        </p:spPr>
        <p:txBody>
          <a:bodyPr vert="horz" wrap="square" lIns="91440" tIns="45720" rIns="91440" bIns="45720" numCol="1" anchor="ctr" anchorCtr="0" compatLnSpc="1">
            <a:prstTxWarp prst="textNoShape">
              <a:avLst/>
            </a:prstTxWarp>
          </a:bodyPr>
          <a:lstStyle/>
          <a:p>
            <a:pPr lvl="0"/>
            <a:r>
              <a:rPr lang="en-US" dirty="0" smtClean="0"/>
              <a:t>Click </a:t>
            </a:r>
            <a:r>
              <a:rPr lang="en-US" dirty="0"/>
              <a:t>to edit </a:t>
            </a:r>
            <a:r>
              <a:rPr lang="en-US" dirty="0" smtClean="0"/>
              <a:t>Master </a:t>
            </a:r>
            <a:r>
              <a:rPr lang="en-US" dirty="0"/>
              <a:t>title style</a:t>
            </a:r>
          </a:p>
        </p:txBody>
      </p:sp>
      <p:sp>
        <p:nvSpPr>
          <p:cNvPr id="1027" name="Rectangle 3"/>
          <p:cNvSpPr>
            <a:spLocks noGrp="1" noChangeArrowheads="1"/>
          </p:cNvSpPr>
          <p:nvPr>
            <p:ph type="body" idx="1"/>
          </p:nvPr>
        </p:nvSpPr>
        <p:spPr bwMode="auto">
          <a:xfrm>
            <a:off x="457200" y="1066800"/>
            <a:ext cx="86106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62887" name="Line 7"/>
          <p:cNvSpPr>
            <a:spLocks noChangeShapeType="1"/>
          </p:cNvSpPr>
          <p:nvPr/>
        </p:nvSpPr>
        <p:spPr bwMode="auto">
          <a:xfrm>
            <a:off x="76200" y="914400"/>
            <a:ext cx="8991600" cy="0"/>
          </a:xfrm>
          <a:prstGeom prst="line">
            <a:avLst/>
          </a:prstGeom>
          <a:ln w="12700" cmpd="sng">
            <a:solidFill>
              <a:schemeClr val="accent1"/>
            </a:solidFill>
            <a:headEnd/>
            <a:tailEnd/>
          </a:ln>
        </p:spPr>
        <p:style>
          <a:lnRef idx="2">
            <a:schemeClr val="accent1"/>
          </a:lnRef>
          <a:fillRef idx="0">
            <a:schemeClr val="accent1"/>
          </a:fillRef>
          <a:effectRef idx="1">
            <a:schemeClr val="accent1"/>
          </a:effectRef>
          <a:fontRef idx="minor">
            <a:schemeClr val="tx1"/>
          </a:fontRef>
        </p:style>
        <p:txBody>
          <a:bodyPr wrap="none" anchor="ctr">
            <a:prstTxWarp prst="textNoShape">
              <a:avLst/>
            </a:prstTxWarp>
          </a:bodyPr>
          <a:lstStyle/>
          <a:p>
            <a:pPr>
              <a:defRPr/>
            </a:pPr>
            <a:endParaRPr lang="en-US"/>
          </a:p>
        </p:txBody>
      </p:sp>
      <p:sp>
        <p:nvSpPr>
          <p:cNvPr id="13" name="Text Box 2"/>
          <p:cNvSpPr txBox="1">
            <a:spLocks noChangeArrowheads="1"/>
          </p:cNvSpPr>
          <p:nvPr userDrawn="1"/>
        </p:nvSpPr>
        <p:spPr bwMode="auto">
          <a:xfrm>
            <a:off x="6004559" y="6533056"/>
            <a:ext cx="1066800" cy="200055"/>
          </a:xfrm>
          <a:prstGeom prst="rect">
            <a:avLst/>
          </a:prstGeom>
          <a:noFill/>
          <a:ln w="9525">
            <a:noFill/>
            <a:miter lim="800000"/>
            <a:headEnd/>
            <a:tailEnd/>
          </a:ln>
        </p:spPr>
        <p:txBody>
          <a:bodyPr wrap="square" lIns="0" tIns="0" rIns="0" bIns="0">
            <a:prstTxWarp prst="textNoShape">
              <a:avLst/>
            </a:prstTxWarp>
            <a:spAutoFit/>
          </a:bodyPr>
          <a:lstStyle/>
          <a:p>
            <a:pPr marL="0" algn="l" defTabSz="822325" eaLnBrk="1" hangingPunct="1">
              <a:lnSpc>
                <a:spcPct val="100000"/>
              </a:lnSpc>
              <a:tabLst>
                <a:tab pos="80963" algn="l"/>
                <a:tab pos="904875" algn="l"/>
                <a:tab pos="1727200" algn="l"/>
                <a:tab pos="2551113" algn="l"/>
                <a:tab pos="3373438" algn="l"/>
                <a:tab pos="4195763" algn="l"/>
                <a:tab pos="5019675" algn="l"/>
                <a:tab pos="5842000" algn="l"/>
                <a:tab pos="6665913" algn="l"/>
                <a:tab pos="7488238" algn="l"/>
              </a:tabLst>
            </a:pPr>
            <a:r>
              <a:rPr lang="en-US" sz="1300" b="1" i="0" dirty="0" smtClean="0">
                <a:solidFill>
                  <a:schemeClr val="accent1"/>
                </a:solidFill>
                <a:latin typeface="Calibri"/>
                <a:cs typeface="Calibri"/>
              </a:rPr>
              <a:t>Sponsored by</a:t>
            </a:r>
            <a:endParaRPr lang="en-US" sz="1300" b="1" i="0" baseline="0" dirty="0" smtClean="0">
              <a:solidFill>
                <a:schemeClr val="accent1"/>
              </a:solidFill>
              <a:latin typeface="Calibri"/>
              <a:cs typeface="Calibri"/>
            </a:endParaRPr>
          </a:p>
        </p:txBody>
      </p:sp>
      <p:sp>
        <p:nvSpPr>
          <p:cNvPr id="14" name="Text Box 2"/>
          <p:cNvSpPr txBox="1">
            <a:spLocks noChangeArrowheads="1"/>
          </p:cNvSpPr>
          <p:nvPr userDrawn="1"/>
        </p:nvSpPr>
        <p:spPr bwMode="auto">
          <a:xfrm>
            <a:off x="1905000" y="6525361"/>
            <a:ext cx="1447800" cy="215444"/>
          </a:xfrm>
          <a:prstGeom prst="rect">
            <a:avLst/>
          </a:prstGeom>
          <a:noFill/>
          <a:ln w="9525">
            <a:noFill/>
            <a:miter lim="800000"/>
            <a:headEnd/>
            <a:tailEnd/>
          </a:ln>
        </p:spPr>
        <p:txBody>
          <a:bodyPr wrap="square" lIns="0" tIns="0" rIns="0" bIns="0">
            <a:prstTxWarp prst="textNoShape">
              <a:avLst/>
            </a:prstTxWarp>
            <a:spAutoFit/>
          </a:bodyPr>
          <a:lstStyle/>
          <a:p>
            <a:pPr marL="0" algn="l" defTabSz="822325" eaLnBrk="1" hangingPunct="1">
              <a:lnSpc>
                <a:spcPct val="100000"/>
              </a:lnSpc>
              <a:tabLst>
                <a:tab pos="80963" algn="l"/>
                <a:tab pos="904875" algn="l"/>
                <a:tab pos="1727200" algn="l"/>
                <a:tab pos="2551113" algn="l"/>
                <a:tab pos="3373438" algn="l"/>
                <a:tab pos="4195763" algn="l"/>
                <a:tab pos="5019675" algn="l"/>
                <a:tab pos="5842000" algn="l"/>
                <a:tab pos="6665913" algn="l"/>
                <a:tab pos="7488238" algn="l"/>
              </a:tabLst>
            </a:pPr>
            <a:r>
              <a:rPr lang="en-US" sz="1400" b="1" i="0" baseline="0" dirty="0" smtClean="0">
                <a:solidFill>
                  <a:srgbClr val="3599CD"/>
                </a:solidFill>
                <a:latin typeface="Calibri"/>
                <a:cs typeface="Calibri"/>
              </a:rPr>
              <a:t>www.d2dstudy.org</a:t>
            </a:r>
            <a:endParaRPr lang="en-US" sz="1100" b="1" i="0" baseline="0" dirty="0">
              <a:solidFill>
                <a:srgbClr val="3599CD"/>
              </a:solidFill>
              <a:latin typeface="Calibri"/>
              <a:cs typeface="Calibri"/>
            </a:endParaRPr>
          </a:p>
        </p:txBody>
      </p:sp>
      <p:pic>
        <p:nvPicPr>
          <p:cNvPr id="2" name="Picture 1" descr="Logo_D2d_600_Slogan_W.png"/>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6200" y="6370066"/>
            <a:ext cx="1752600" cy="449834"/>
          </a:xfrm>
          <a:prstGeom prst="rect">
            <a:avLst/>
          </a:prstGeom>
        </p:spPr>
      </p:pic>
      <p:sp>
        <p:nvSpPr>
          <p:cNvPr id="11" name="Rectangle 10"/>
          <p:cNvSpPr/>
          <p:nvPr userDrawn="1"/>
        </p:nvSpPr>
        <p:spPr bwMode="auto">
          <a:xfrm>
            <a:off x="0" y="6324600"/>
            <a:ext cx="9144000" cy="533400"/>
          </a:xfrm>
          <a:prstGeom prst="rect">
            <a:avLst/>
          </a:prstGeom>
          <a:solidFill>
            <a:schemeClr val="bg1">
              <a:lumMod val="75000"/>
              <a:alpha val="52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Times" charset="0"/>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Lst>
  <p:timing>
    <p:tnLst>
      <p:par>
        <p:cTn id="1" dur="indefinite" restart="never" nodeType="tmRoot"/>
      </p:par>
    </p:tnLst>
  </p:timing>
  <p:txStyles>
    <p:titleStyle>
      <a:lvl1pPr algn="ctr" rtl="0" eaLnBrk="0" fontAlgn="base" hangingPunct="0">
        <a:spcBef>
          <a:spcPct val="0"/>
        </a:spcBef>
        <a:spcAft>
          <a:spcPct val="0"/>
        </a:spcAft>
        <a:defRPr sz="2800">
          <a:solidFill>
            <a:schemeClr val="accent1">
              <a:lumMod val="75000"/>
            </a:schemeClr>
          </a:solidFill>
          <a:latin typeface="+mj-lt"/>
          <a:ea typeface="ＭＳ Ｐゴシック" charset="-128"/>
          <a:cs typeface="ＭＳ Ｐゴシック" charset="-128"/>
        </a:defRPr>
      </a:lvl1pPr>
      <a:lvl2pPr algn="ctr" rtl="0" eaLnBrk="0" fontAlgn="base" hangingPunct="0">
        <a:spcBef>
          <a:spcPct val="0"/>
        </a:spcBef>
        <a:spcAft>
          <a:spcPct val="0"/>
        </a:spcAft>
        <a:defRPr sz="3200">
          <a:solidFill>
            <a:srgbClr val="800000"/>
          </a:solidFill>
          <a:latin typeface="Gill Sans Light" charset="0"/>
          <a:ea typeface="ＭＳ Ｐゴシック" charset="-128"/>
          <a:cs typeface="ＭＳ Ｐゴシック" charset="-128"/>
        </a:defRPr>
      </a:lvl2pPr>
      <a:lvl3pPr algn="ctr" rtl="0" eaLnBrk="0" fontAlgn="base" hangingPunct="0">
        <a:spcBef>
          <a:spcPct val="0"/>
        </a:spcBef>
        <a:spcAft>
          <a:spcPct val="0"/>
        </a:spcAft>
        <a:defRPr sz="3200">
          <a:solidFill>
            <a:srgbClr val="800000"/>
          </a:solidFill>
          <a:latin typeface="Gill Sans Light" charset="0"/>
          <a:ea typeface="ＭＳ Ｐゴシック" charset="-128"/>
          <a:cs typeface="ＭＳ Ｐゴシック" charset="-128"/>
        </a:defRPr>
      </a:lvl3pPr>
      <a:lvl4pPr algn="ctr" rtl="0" eaLnBrk="0" fontAlgn="base" hangingPunct="0">
        <a:spcBef>
          <a:spcPct val="0"/>
        </a:spcBef>
        <a:spcAft>
          <a:spcPct val="0"/>
        </a:spcAft>
        <a:defRPr sz="3200">
          <a:solidFill>
            <a:srgbClr val="800000"/>
          </a:solidFill>
          <a:latin typeface="Gill Sans Light" charset="0"/>
          <a:ea typeface="ＭＳ Ｐゴシック" charset="-128"/>
          <a:cs typeface="ＭＳ Ｐゴシック" charset="-128"/>
        </a:defRPr>
      </a:lvl4pPr>
      <a:lvl5pPr algn="ctr" rtl="0" eaLnBrk="0" fontAlgn="base" hangingPunct="0">
        <a:spcBef>
          <a:spcPct val="0"/>
        </a:spcBef>
        <a:spcAft>
          <a:spcPct val="0"/>
        </a:spcAft>
        <a:defRPr sz="3200">
          <a:solidFill>
            <a:srgbClr val="800000"/>
          </a:solidFill>
          <a:latin typeface="Gill Sans Light" charset="0"/>
          <a:ea typeface="ＭＳ Ｐゴシック" charset="-128"/>
          <a:cs typeface="ＭＳ Ｐゴシック" charset="-128"/>
        </a:defRPr>
      </a:lvl5pPr>
      <a:lvl6pPr marL="457200" algn="ctr" rtl="0" fontAlgn="base">
        <a:spcBef>
          <a:spcPct val="0"/>
        </a:spcBef>
        <a:spcAft>
          <a:spcPct val="0"/>
        </a:spcAft>
        <a:defRPr sz="3200">
          <a:solidFill>
            <a:srgbClr val="800000"/>
          </a:solidFill>
          <a:latin typeface="Gill Sans Light" charset="0"/>
        </a:defRPr>
      </a:lvl6pPr>
      <a:lvl7pPr marL="914400" algn="ctr" rtl="0" fontAlgn="base">
        <a:spcBef>
          <a:spcPct val="0"/>
        </a:spcBef>
        <a:spcAft>
          <a:spcPct val="0"/>
        </a:spcAft>
        <a:defRPr sz="3200">
          <a:solidFill>
            <a:srgbClr val="800000"/>
          </a:solidFill>
          <a:latin typeface="Gill Sans Light" charset="0"/>
        </a:defRPr>
      </a:lvl7pPr>
      <a:lvl8pPr marL="1371600" algn="ctr" rtl="0" fontAlgn="base">
        <a:spcBef>
          <a:spcPct val="0"/>
        </a:spcBef>
        <a:spcAft>
          <a:spcPct val="0"/>
        </a:spcAft>
        <a:defRPr sz="3200">
          <a:solidFill>
            <a:srgbClr val="800000"/>
          </a:solidFill>
          <a:latin typeface="Gill Sans Light" charset="0"/>
        </a:defRPr>
      </a:lvl8pPr>
      <a:lvl9pPr marL="1828800" algn="ctr" rtl="0" fontAlgn="base">
        <a:spcBef>
          <a:spcPct val="0"/>
        </a:spcBef>
        <a:spcAft>
          <a:spcPct val="0"/>
        </a:spcAft>
        <a:defRPr sz="3200">
          <a:solidFill>
            <a:srgbClr val="800000"/>
          </a:solidFill>
          <a:latin typeface="Gill Sans Light" charset="0"/>
        </a:defRPr>
      </a:lvl9pPr>
    </p:titleStyle>
    <p:bodyStyle>
      <a:lvl1pPr marL="342900" indent="-342900" algn="l" rtl="0" eaLnBrk="0" fontAlgn="base" hangingPunct="0">
        <a:spcBef>
          <a:spcPct val="20000"/>
        </a:spcBef>
        <a:spcAft>
          <a:spcPct val="0"/>
        </a:spcAft>
        <a:buChar char="•"/>
        <a:defRPr sz="3200">
          <a:solidFill>
            <a:schemeClr val="tx1"/>
          </a:solidFill>
          <a:latin typeface="Calibri"/>
          <a:ea typeface="ＭＳ Ｐゴシック" charset="-128"/>
          <a:cs typeface="Calibri"/>
        </a:defRPr>
      </a:lvl1pPr>
      <a:lvl2pPr marL="742950" indent="-285750" algn="l" rtl="0" eaLnBrk="0" fontAlgn="base" hangingPunct="0">
        <a:spcBef>
          <a:spcPct val="20000"/>
        </a:spcBef>
        <a:spcAft>
          <a:spcPct val="0"/>
        </a:spcAft>
        <a:buChar char="–"/>
        <a:defRPr sz="2800">
          <a:solidFill>
            <a:schemeClr val="tx1"/>
          </a:solidFill>
          <a:latin typeface="Calibri"/>
          <a:ea typeface="ＭＳ Ｐゴシック" charset="-128"/>
          <a:cs typeface="Calibri"/>
        </a:defRPr>
      </a:lvl2pPr>
      <a:lvl3pPr marL="1143000" indent="-228600" algn="l" rtl="0" eaLnBrk="0" fontAlgn="base" hangingPunct="0">
        <a:spcBef>
          <a:spcPct val="20000"/>
        </a:spcBef>
        <a:spcAft>
          <a:spcPct val="0"/>
        </a:spcAft>
        <a:buChar char="•"/>
        <a:defRPr sz="2400">
          <a:solidFill>
            <a:schemeClr val="tx1"/>
          </a:solidFill>
          <a:latin typeface="Calibri"/>
          <a:ea typeface="ＭＳ Ｐゴシック" charset="-128"/>
          <a:cs typeface="Calibri"/>
        </a:defRPr>
      </a:lvl3pPr>
      <a:lvl4pPr marL="1600200" indent="-228600" algn="l" rtl="0" eaLnBrk="0" fontAlgn="base" hangingPunct="0">
        <a:spcBef>
          <a:spcPct val="20000"/>
        </a:spcBef>
        <a:spcAft>
          <a:spcPct val="0"/>
        </a:spcAft>
        <a:buChar char="–"/>
        <a:defRPr sz="2000">
          <a:solidFill>
            <a:schemeClr val="tx1"/>
          </a:solidFill>
          <a:latin typeface="Calibri"/>
          <a:ea typeface="ＭＳ Ｐゴシック" charset="-128"/>
          <a:cs typeface="Calibri"/>
        </a:defRPr>
      </a:lvl4pPr>
      <a:lvl5pPr marL="2057400" indent="-228600" algn="l" rtl="0" eaLnBrk="0" fontAlgn="base" hangingPunct="0">
        <a:spcBef>
          <a:spcPct val="20000"/>
        </a:spcBef>
        <a:spcAft>
          <a:spcPct val="0"/>
        </a:spcAft>
        <a:buChar char="»"/>
        <a:defRPr sz="2000">
          <a:solidFill>
            <a:schemeClr val="tx1"/>
          </a:solidFill>
          <a:latin typeface="Calibri"/>
          <a:ea typeface="ＭＳ Ｐゴシック" charset="-128"/>
          <a:cs typeface="Calibri"/>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9FDB50-829D-45D1-BC87-433AD8D425BE}" type="datetime1">
              <a:rPr lang="en-US" smtClean="0"/>
              <a:t>11/5/2015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737055-6B65-4D2F-A40F-6C57BDCEF4B6}" type="slidenum">
              <a:rPr lang="en-US" smtClean="0"/>
              <a:t>‹#›</a:t>
            </a:fld>
            <a:endParaRPr lang="en-US"/>
          </a:p>
        </p:txBody>
      </p:sp>
    </p:spTree>
    <p:extLst>
      <p:ext uri="{BB962C8B-B14F-4D97-AF65-F5344CB8AC3E}">
        <p14:creationId xmlns:p14="http://schemas.microsoft.com/office/powerpoint/2010/main" val="154769606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NULL"/><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500" y="1600200"/>
            <a:ext cx="8001000" cy="1470025"/>
          </a:xfrm>
        </p:spPr>
        <p:txBody>
          <a:bodyPr/>
          <a:lstStyle/>
          <a:p>
            <a:r>
              <a:rPr lang="en-US" sz="3600" dirty="0" smtClean="0"/>
              <a:t>D2d Primary Outcome</a:t>
            </a:r>
            <a:br>
              <a:rPr lang="en-US" sz="3600" dirty="0" smtClean="0"/>
            </a:br>
            <a:r>
              <a:rPr lang="en-US" sz="3600" dirty="0" smtClean="0"/>
              <a:t>Update</a:t>
            </a:r>
            <a:endParaRPr lang="en-US" sz="3600" dirty="0"/>
          </a:p>
        </p:txBody>
      </p:sp>
      <p:sp>
        <p:nvSpPr>
          <p:cNvPr id="3" name="Subtitle 2"/>
          <p:cNvSpPr>
            <a:spLocks noGrp="1"/>
          </p:cNvSpPr>
          <p:nvPr>
            <p:ph type="subTitle" idx="1"/>
          </p:nvPr>
        </p:nvSpPr>
        <p:spPr/>
        <p:txBody>
          <a:bodyPr/>
          <a:lstStyle/>
          <a:p>
            <a:r>
              <a:rPr lang="en-US" dirty="0" smtClean="0"/>
              <a:t>What was it?</a:t>
            </a:r>
          </a:p>
          <a:p>
            <a:r>
              <a:rPr lang="en-US" dirty="0" smtClean="0"/>
              <a:t>Why change?</a:t>
            </a:r>
          </a:p>
          <a:p>
            <a:r>
              <a:rPr lang="en-US" dirty="0" smtClean="0"/>
              <a:t> What is it now?</a:t>
            </a:r>
            <a:endParaRPr lang="en-US"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EE737055-6B65-4D2F-A40F-6C57BDCEF4B6}" type="slidenum">
              <a:rPr lang="en-US" smtClean="0"/>
              <a:t>1</a:t>
            </a:fld>
            <a:endParaRPr lang="en-US"/>
          </a:p>
        </p:txBody>
      </p:sp>
    </p:spTree>
    <p:extLst>
      <p:ext uri="{BB962C8B-B14F-4D97-AF65-F5344CB8AC3E}">
        <p14:creationId xmlns:p14="http://schemas.microsoft.com/office/powerpoint/2010/main" val="294320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4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400"/>
                            </p:stCondLst>
                            <p:childTnLst>
                              <p:par>
                                <p:cTn id="10" presetID="2" presetClass="entr" presetSubtype="4" fill="hold" nodeType="afterEffect">
                                  <p:stCondLst>
                                    <p:cond delay="100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900"/>
                            </p:stCondLst>
                            <p:childTnLst>
                              <p:par>
                                <p:cTn id="15" presetID="42" presetClass="entr" presetSubtype="0" fill="hold"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What can you do? </a:t>
            </a:r>
            <a:r>
              <a:rPr lang="en-US" sz="3200" dirty="0" smtClean="0">
                <a:solidFill>
                  <a:srgbClr val="7030A0"/>
                </a:solidFill>
              </a:rPr>
              <a:t>Prior to Randomization</a:t>
            </a:r>
            <a:endParaRPr lang="en-US" sz="3200" dirty="0">
              <a:solidFill>
                <a:srgbClr val="7030A0"/>
              </a:solidFill>
            </a:endParaRPr>
          </a:p>
        </p:txBody>
      </p:sp>
      <p:sp>
        <p:nvSpPr>
          <p:cNvPr id="3" name="Content Placeholder 2"/>
          <p:cNvSpPr>
            <a:spLocks noGrp="1"/>
          </p:cNvSpPr>
          <p:nvPr>
            <p:ph idx="1"/>
          </p:nvPr>
        </p:nvSpPr>
        <p:spPr>
          <a:xfrm>
            <a:off x="457200" y="1066800"/>
            <a:ext cx="8229600" cy="4953000"/>
          </a:xfrm>
        </p:spPr>
        <p:txBody>
          <a:bodyPr>
            <a:normAutofit/>
          </a:bodyPr>
          <a:lstStyle/>
          <a:p>
            <a:pPr>
              <a:buFont typeface="Wingdings" panose="05000000000000000000" pitchFamily="2" charset="2"/>
              <a:buChar char="Ø"/>
            </a:pPr>
            <a:r>
              <a:rPr lang="en-US" dirty="0" smtClean="0"/>
              <a:t>Assess the participant’s willingness to not start a diabetes medication until diagnosed within D2d.</a:t>
            </a:r>
          </a:p>
          <a:p>
            <a:pPr>
              <a:buFont typeface="Wingdings" panose="05000000000000000000" pitchFamily="2" charset="2"/>
              <a:buChar char="Ø"/>
            </a:pPr>
            <a:r>
              <a:rPr lang="en-US" dirty="0" smtClean="0"/>
              <a:t>Inform PCP that participant has consented to the study, the goals of the study and that </a:t>
            </a:r>
            <a:r>
              <a:rPr lang="en-US" dirty="0"/>
              <a:t>use of diabetes medications in the absence of diagnosis of diabetes (by D2d criteria or adjudication) is against the protocol. </a:t>
            </a:r>
            <a:r>
              <a:rPr lang="en-US" dirty="0" smtClean="0"/>
              <a:t> Open the lines of communication early on.</a:t>
            </a:r>
            <a:endParaRPr lang="en-US"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EE737055-6B65-4D2F-A40F-6C57BDCEF4B6}" type="slidenum">
              <a:rPr lang="en-US" smtClean="0"/>
              <a:t>10</a:t>
            </a:fld>
            <a:endParaRPr lang="en-US"/>
          </a:p>
        </p:txBody>
      </p:sp>
    </p:spTree>
    <p:extLst>
      <p:ext uri="{BB962C8B-B14F-4D97-AF65-F5344CB8AC3E}">
        <p14:creationId xmlns:p14="http://schemas.microsoft.com/office/powerpoint/2010/main" val="2385702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par>
                          <p:cTn id="11" fill="hold">
                            <p:stCondLst>
                              <p:cond delay="1000"/>
                            </p:stCondLst>
                            <p:childTnLst>
                              <p:par>
                                <p:cTn id="12" presetID="10" presetClass="entr" presetSubtype="0" fill="hold" nodeType="after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childTnLst>
                                </p:cTn>
                              </p:par>
                            </p:childTnLst>
                          </p:cTn>
                        </p:par>
                        <p:par>
                          <p:cTn id="15" fill="hold">
                            <p:stCondLst>
                              <p:cond delay="3000"/>
                            </p:stCondLst>
                            <p:childTnLst>
                              <p:par>
                                <p:cTn id="16" presetID="10" presetClass="entr" presetSubtype="0" fill="hold" nodeType="afterEffect">
                                  <p:stCondLst>
                                    <p:cond delay="100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accent4">
                    <a:lumMod val="75000"/>
                  </a:schemeClr>
                </a:solidFill>
              </a:rPr>
              <a:t>What can you do? </a:t>
            </a:r>
            <a:r>
              <a:rPr lang="en-US" dirty="0" smtClean="0"/>
              <a:t>After Randomization</a:t>
            </a:r>
            <a:endParaRPr lang="en-US" dirty="0"/>
          </a:p>
        </p:txBody>
      </p:sp>
      <p:sp>
        <p:nvSpPr>
          <p:cNvPr id="3" name="Content Placeholder 2"/>
          <p:cNvSpPr>
            <a:spLocks noGrp="1"/>
          </p:cNvSpPr>
          <p:nvPr>
            <p:ph idx="1"/>
          </p:nvPr>
        </p:nvSpPr>
        <p:spPr/>
        <p:txBody>
          <a:bodyPr>
            <a:normAutofit lnSpcReduction="10000"/>
          </a:bodyPr>
          <a:lstStyle/>
          <a:p>
            <a:pPr>
              <a:buFont typeface="Wingdings" panose="05000000000000000000" pitchFamily="2" charset="2"/>
              <a:buChar char="Ø"/>
            </a:pPr>
            <a:r>
              <a:rPr lang="en-US" dirty="0" smtClean="0"/>
              <a:t>At every visit, educate participants that the use of diabetes medication conflicts with the goal of the D2d study and they need to be followed for diabetes within D2d. </a:t>
            </a:r>
          </a:p>
          <a:p>
            <a:pPr marL="0" indent="0">
              <a:buNone/>
            </a:pPr>
            <a:endParaRPr lang="en-US" dirty="0" smtClean="0"/>
          </a:p>
          <a:p>
            <a:pPr>
              <a:buFont typeface="Wingdings" panose="05000000000000000000" pitchFamily="2" charset="2"/>
              <a:buChar char="Ø"/>
            </a:pPr>
            <a:r>
              <a:rPr lang="en-US" dirty="0" smtClean="0"/>
              <a:t>After every semi-annual and annual visit, inform PCP of participant’s </a:t>
            </a:r>
            <a:r>
              <a:rPr lang="en-US" dirty="0" err="1" smtClean="0"/>
              <a:t>glycemia</a:t>
            </a:r>
            <a:r>
              <a:rPr lang="en-US" dirty="0" smtClean="0"/>
              <a:t> outcome and reinforce that the use of diabetes medications in the absence of diagnosis of diabetes (by D2d criteria or adjudication) jeopardizes the study</a:t>
            </a:r>
            <a:r>
              <a:rPr lang="en-US" dirty="0" smtClean="0">
                <a:solidFill>
                  <a:srgbClr val="7030A0"/>
                </a:solidFill>
              </a:rPr>
              <a:t>. </a:t>
            </a:r>
            <a:endParaRPr lang="en-US" dirty="0">
              <a:solidFill>
                <a:srgbClr val="7030A0"/>
              </a:solidFill>
            </a:endParaRP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EE737055-6B65-4D2F-A40F-6C57BDCEF4B6}" type="slidenum">
              <a:rPr lang="en-US" smtClean="0"/>
              <a:t>11</a:t>
            </a:fld>
            <a:endParaRPr lang="en-US"/>
          </a:p>
        </p:txBody>
      </p:sp>
    </p:spTree>
    <p:extLst>
      <p:ext uri="{BB962C8B-B14F-4D97-AF65-F5344CB8AC3E}">
        <p14:creationId xmlns:p14="http://schemas.microsoft.com/office/powerpoint/2010/main" val="3944416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250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accent4">
                    <a:lumMod val="75000"/>
                  </a:schemeClr>
                </a:solidFill>
              </a:rPr>
              <a:t>What can you do? </a:t>
            </a:r>
            <a:r>
              <a:rPr lang="en-US" dirty="0" smtClean="0"/>
              <a:t>If Diabetes </a:t>
            </a:r>
            <a:r>
              <a:rPr lang="en-US" dirty="0"/>
              <a:t>M</a:t>
            </a:r>
            <a:r>
              <a:rPr lang="en-US" dirty="0" smtClean="0"/>
              <a:t>eds Are Prescribed</a:t>
            </a:r>
            <a:endParaRPr lang="en-US" dirty="0"/>
          </a:p>
        </p:txBody>
      </p:sp>
      <p:sp>
        <p:nvSpPr>
          <p:cNvPr id="3" name="Content Placeholder 2"/>
          <p:cNvSpPr>
            <a:spLocks noGrp="1"/>
          </p:cNvSpPr>
          <p:nvPr>
            <p:ph idx="1"/>
          </p:nvPr>
        </p:nvSpPr>
        <p:spPr/>
        <p:txBody>
          <a:bodyPr>
            <a:normAutofit fontScale="92500"/>
          </a:bodyPr>
          <a:lstStyle/>
          <a:p>
            <a:r>
              <a:rPr lang="en-US" dirty="0" smtClean="0"/>
              <a:t>Site personnel will inform the site PI/study physician as soon as they become aware of the potential use of diabetes medication.</a:t>
            </a:r>
          </a:p>
          <a:p>
            <a:r>
              <a:rPr lang="en-US" dirty="0" smtClean="0"/>
              <a:t>The site PI/study physician will initiate a discussion with the </a:t>
            </a:r>
            <a:r>
              <a:rPr lang="en-US" u="sng" dirty="0" smtClean="0"/>
              <a:t>prescribing physician </a:t>
            </a:r>
            <a:r>
              <a:rPr lang="en-US" dirty="0" smtClean="0"/>
              <a:t>ASAP on the possibility of not using diabetes medication until diabetes is diagnosed within D2d.  </a:t>
            </a:r>
          </a:p>
          <a:p>
            <a:r>
              <a:rPr lang="en-US" dirty="0" smtClean="0"/>
              <a:t>Reassure the PCP that if diabetes is diagnosed within D2d, they will be promptly notified and the laboratory results will be provided to them.</a:t>
            </a:r>
            <a:endParaRPr lang="en-US"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EE737055-6B65-4D2F-A40F-6C57BDCEF4B6}" type="slidenum">
              <a:rPr lang="en-US" smtClean="0"/>
              <a:t>12</a:t>
            </a:fld>
            <a:endParaRPr lang="en-US"/>
          </a:p>
        </p:txBody>
      </p:sp>
    </p:spTree>
    <p:extLst>
      <p:ext uri="{BB962C8B-B14F-4D97-AF65-F5344CB8AC3E}">
        <p14:creationId xmlns:p14="http://schemas.microsoft.com/office/powerpoint/2010/main" val="3812407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par>
                          <p:cTn id="11" fill="hold">
                            <p:stCondLst>
                              <p:cond delay="1000"/>
                            </p:stCondLst>
                            <p:childTnLst>
                              <p:par>
                                <p:cTn id="12" presetID="2" presetClass="entr" presetSubtype="4" fill="hold"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6" fill="hold">
                            <p:stCondLst>
                              <p:cond delay="2000"/>
                            </p:stCondLst>
                            <p:childTnLst>
                              <p:par>
                                <p:cTn id="17" presetID="2" presetClass="entr" presetSubtype="4" fill="hold"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21" fill="hold">
                            <p:stCondLst>
                              <p:cond delay="3000"/>
                            </p:stCondLst>
                            <p:childTnLst>
                              <p:par>
                                <p:cTn id="22" presetID="2" presetClass="entr" presetSubtype="4" fill="hold" nodeType="after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7030A0"/>
                </a:solidFill>
              </a:rPr>
              <a:t>What can you do? </a:t>
            </a:r>
            <a:r>
              <a:rPr lang="en-US" dirty="0" smtClean="0"/>
              <a:t>If Diabetes </a:t>
            </a:r>
            <a:r>
              <a:rPr lang="en-US" dirty="0"/>
              <a:t>M</a:t>
            </a:r>
            <a:r>
              <a:rPr lang="en-US" dirty="0" smtClean="0"/>
              <a:t>eds are Started</a:t>
            </a:r>
            <a:endParaRPr lang="en-US" dirty="0"/>
          </a:p>
        </p:txBody>
      </p:sp>
      <p:sp>
        <p:nvSpPr>
          <p:cNvPr id="3" name="Content Placeholder 2"/>
          <p:cNvSpPr>
            <a:spLocks noGrp="1"/>
          </p:cNvSpPr>
          <p:nvPr>
            <p:ph idx="1"/>
          </p:nvPr>
        </p:nvSpPr>
        <p:spPr>
          <a:xfrm>
            <a:off x="304800" y="1447800"/>
            <a:ext cx="8305800" cy="4876800"/>
          </a:xfrm>
        </p:spPr>
        <p:txBody>
          <a:bodyPr>
            <a:normAutofit/>
          </a:bodyPr>
          <a:lstStyle/>
          <a:p>
            <a:pPr>
              <a:buFont typeface="Wingdings" panose="05000000000000000000" pitchFamily="2" charset="2"/>
              <a:buChar char="Ø"/>
            </a:pPr>
            <a:r>
              <a:rPr lang="en-US" dirty="0" smtClean="0"/>
              <a:t>If the use is for less than 31 days </a:t>
            </a:r>
            <a:r>
              <a:rPr lang="en-US" u="sng" dirty="0" smtClean="0"/>
              <a:t>and</a:t>
            </a:r>
            <a:r>
              <a:rPr lang="en-US" dirty="0" smtClean="0"/>
              <a:t> there is commitment to not resuming diabetes meds, central laboratory testing should be done to confirm status </a:t>
            </a:r>
            <a:r>
              <a:rPr lang="en-US" dirty="0" smtClean="0">
                <a:solidFill>
                  <a:srgbClr val="7030A0"/>
                </a:solidFill>
              </a:rPr>
              <a:t>(UNCO visit).</a:t>
            </a:r>
          </a:p>
          <a:p>
            <a:r>
              <a:rPr lang="en-US" dirty="0" smtClean="0"/>
              <a:t>If the use is for 31 days or more </a:t>
            </a:r>
            <a:r>
              <a:rPr lang="en-US" u="sng" dirty="0" smtClean="0"/>
              <a:t>or</a:t>
            </a:r>
            <a:r>
              <a:rPr lang="en-US" dirty="0" smtClean="0"/>
              <a:t> if the intent of the participant or PCP is chronic use of diabetes meds, then that case needs to be adjudicated. </a:t>
            </a: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EE737055-6B65-4D2F-A40F-6C57BDCEF4B6}" type="slidenum">
              <a:rPr lang="en-US" smtClean="0"/>
              <a:t>13</a:t>
            </a:fld>
            <a:endParaRPr lang="en-US"/>
          </a:p>
        </p:txBody>
      </p:sp>
    </p:spTree>
    <p:extLst>
      <p:ext uri="{BB962C8B-B14F-4D97-AF65-F5344CB8AC3E}">
        <p14:creationId xmlns:p14="http://schemas.microsoft.com/office/powerpoint/2010/main" val="3436090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15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524000"/>
          </a:xfrm>
        </p:spPr>
        <p:txBody>
          <a:bodyPr>
            <a:normAutofit/>
          </a:bodyPr>
          <a:lstStyle/>
          <a:p>
            <a:r>
              <a:rPr lang="en-US" dirty="0">
                <a:solidFill>
                  <a:srgbClr val="7030A0"/>
                </a:solidFill>
              </a:rPr>
              <a:t>What </a:t>
            </a:r>
            <a:r>
              <a:rPr lang="en-US" dirty="0" smtClean="0">
                <a:solidFill>
                  <a:srgbClr val="7030A0"/>
                </a:solidFill>
              </a:rPr>
              <a:t>follow-up </a:t>
            </a:r>
            <a:r>
              <a:rPr lang="en-US" dirty="0">
                <a:solidFill>
                  <a:srgbClr val="7030A0"/>
                </a:solidFill>
              </a:rPr>
              <a:t>you do? </a:t>
            </a:r>
            <a:br>
              <a:rPr lang="en-US" dirty="0">
                <a:solidFill>
                  <a:srgbClr val="7030A0"/>
                </a:solidFill>
              </a:rPr>
            </a:br>
            <a:r>
              <a:rPr lang="en-US" dirty="0" smtClean="0">
                <a:solidFill>
                  <a:srgbClr val="7030A0"/>
                </a:solidFill>
              </a:rPr>
              <a:t>If Diabetes </a:t>
            </a:r>
            <a:r>
              <a:rPr lang="en-US" dirty="0">
                <a:solidFill>
                  <a:srgbClr val="7030A0"/>
                </a:solidFill>
              </a:rPr>
              <a:t>M</a:t>
            </a:r>
            <a:r>
              <a:rPr lang="en-US" dirty="0" smtClean="0">
                <a:solidFill>
                  <a:srgbClr val="7030A0"/>
                </a:solidFill>
              </a:rPr>
              <a:t>eds are Started and the COC adjudication = No Diabetes</a:t>
            </a:r>
            <a:endParaRPr lang="en-US" dirty="0">
              <a:solidFill>
                <a:srgbClr val="7030A0"/>
              </a:solidFill>
            </a:endParaRPr>
          </a:p>
        </p:txBody>
      </p:sp>
      <p:sp>
        <p:nvSpPr>
          <p:cNvPr id="3" name="Content Placeholder 2"/>
          <p:cNvSpPr>
            <a:spLocks noGrp="1"/>
          </p:cNvSpPr>
          <p:nvPr>
            <p:ph idx="1"/>
          </p:nvPr>
        </p:nvSpPr>
        <p:spPr>
          <a:xfrm>
            <a:off x="304800" y="2362200"/>
            <a:ext cx="8305800" cy="3962400"/>
          </a:xfrm>
        </p:spPr>
        <p:txBody>
          <a:bodyPr>
            <a:normAutofit/>
          </a:bodyPr>
          <a:lstStyle/>
          <a:p>
            <a:pPr>
              <a:buFont typeface="Wingdings" panose="05000000000000000000" pitchFamily="2" charset="2"/>
              <a:buChar char="Ø"/>
            </a:pPr>
            <a:r>
              <a:rPr lang="en-US" dirty="0" smtClean="0"/>
              <a:t>Continue to follow participants for diabetes until diagnosis is made by D2d testing or by COC adjudication. </a:t>
            </a:r>
          </a:p>
          <a:p>
            <a:pPr lvl="1">
              <a:buFont typeface="Wingdings" panose="05000000000000000000" pitchFamily="2" charset="2"/>
              <a:buChar char="Ø"/>
            </a:pPr>
            <a:r>
              <a:rPr lang="en-US" dirty="0" smtClean="0"/>
              <a:t>Semi-annual* FPG, HbA1c</a:t>
            </a:r>
          </a:p>
          <a:p>
            <a:pPr lvl="1">
              <a:buFont typeface="Wingdings" panose="05000000000000000000" pitchFamily="2" charset="2"/>
              <a:buChar char="Ø"/>
            </a:pPr>
            <a:r>
              <a:rPr lang="en-US" dirty="0" smtClean="0"/>
              <a:t>Annual* </a:t>
            </a:r>
            <a:r>
              <a:rPr lang="en-US" dirty="0"/>
              <a:t>FPG, </a:t>
            </a:r>
            <a:r>
              <a:rPr lang="en-US" dirty="0" smtClean="0"/>
              <a:t>HbA1c, </a:t>
            </a:r>
            <a:r>
              <a:rPr lang="en-US" dirty="0" err="1" smtClean="0"/>
              <a:t>2h</a:t>
            </a:r>
            <a:r>
              <a:rPr lang="en-US" dirty="0" smtClean="0"/>
              <a:t> OGTT (</a:t>
            </a:r>
            <a:r>
              <a:rPr lang="en-US" dirty="0" err="1" smtClean="0"/>
              <a:t>2hPG</a:t>
            </a:r>
            <a:r>
              <a:rPr lang="en-US" dirty="0" smtClean="0"/>
              <a:t>)</a:t>
            </a:r>
            <a:endParaRPr lang="en-US" dirty="0"/>
          </a:p>
          <a:p>
            <a:pPr lvl="1">
              <a:buFont typeface="Wingdings" panose="05000000000000000000" pitchFamily="2" charset="2"/>
              <a:buChar char="Ø"/>
            </a:pPr>
            <a:r>
              <a:rPr lang="en-US" sz="2000" i="1" dirty="0"/>
              <a:t>*</a:t>
            </a:r>
            <a:r>
              <a:rPr lang="en-US" sz="2000" i="1" dirty="0" smtClean="0"/>
              <a:t>Participants should not take diabetes medications in morning prior to the visit</a:t>
            </a:r>
            <a:endParaRPr lang="en-US" sz="2000" i="1"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EE737055-6B65-4D2F-A40F-6C57BDCEF4B6}" type="slidenum">
              <a:rPr lang="en-US" smtClean="0"/>
              <a:t>14</a:t>
            </a:fld>
            <a:endParaRPr lang="en-US"/>
          </a:p>
        </p:txBody>
      </p:sp>
    </p:spTree>
    <p:extLst>
      <p:ext uri="{BB962C8B-B14F-4D97-AF65-F5344CB8AC3E}">
        <p14:creationId xmlns:p14="http://schemas.microsoft.com/office/powerpoint/2010/main" val="1229160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100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nodeType="afterEffect">
                                  <p:stCondLst>
                                    <p:cond delay="100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6000"/>
                            </p:stCondLst>
                            <p:childTnLst>
                              <p:par>
                                <p:cTn id="20" presetID="2" presetClass="entr" presetSubtype="4" fill="hold" nodeType="afterEffect">
                                  <p:stCondLst>
                                    <p:cond delay="100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a:t>
            </a:r>
            <a:r>
              <a:rPr lang="en-US" dirty="0" smtClean="0"/>
              <a:t>31 </a:t>
            </a:r>
            <a:r>
              <a:rPr lang="en-US" dirty="0" smtClean="0"/>
              <a:t>days?</a:t>
            </a:r>
            <a:endParaRPr lang="en-US" dirty="0"/>
          </a:p>
        </p:txBody>
      </p:sp>
      <p:sp>
        <p:nvSpPr>
          <p:cNvPr id="3" name="Content Placeholder 2"/>
          <p:cNvSpPr>
            <a:spLocks noGrp="1"/>
          </p:cNvSpPr>
          <p:nvPr>
            <p:ph idx="1"/>
          </p:nvPr>
        </p:nvSpPr>
        <p:spPr/>
        <p:txBody>
          <a:bodyPr/>
          <a:lstStyle/>
          <a:p>
            <a:r>
              <a:rPr lang="en-US" dirty="0" smtClean="0"/>
              <a:t>Needed a defined period for consistent implementation.</a:t>
            </a:r>
          </a:p>
          <a:p>
            <a:r>
              <a:rPr lang="en-US" dirty="0" smtClean="0"/>
              <a:t>Important that it be widely accepted to be a short enough period not to affect the long term trajectory of glycemic risk.</a:t>
            </a:r>
          </a:p>
          <a:p>
            <a:r>
              <a:rPr lang="en-US" dirty="0" smtClean="0"/>
              <a:t>1 week too short, 6 months too long</a:t>
            </a:r>
            <a:endParaRPr lang="en-US"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EE737055-6B65-4D2F-A40F-6C57BDCEF4B6}" type="slidenum">
              <a:rPr lang="en-US" smtClean="0"/>
              <a:t>15</a:t>
            </a:fld>
            <a:endParaRPr lang="en-US"/>
          </a:p>
        </p:txBody>
      </p:sp>
    </p:spTree>
    <p:extLst>
      <p:ext uri="{BB962C8B-B14F-4D97-AF65-F5344CB8AC3E}">
        <p14:creationId xmlns:p14="http://schemas.microsoft.com/office/powerpoint/2010/main" val="1723799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100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100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229600" cy="1143000"/>
          </a:xfrm>
        </p:spPr>
        <p:txBody>
          <a:bodyPr>
            <a:normAutofit/>
          </a:bodyPr>
          <a:lstStyle/>
          <a:p>
            <a:r>
              <a:rPr lang="en-US" dirty="0" smtClean="0"/>
              <a:t>Your Role is Key!</a:t>
            </a:r>
            <a:endParaRPr lang="en-US" dirty="0"/>
          </a:p>
        </p:txBody>
      </p:sp>
      <p:sp>
        <p:nvSpPr>
          <p:cNvPr id="3" name="Content Placeholder 2"/>
          <p:cNvSpPr>
            <a:spLocks noGrp="1"/>
          </p:cNvSpPr>
          <p:nvPr>
            <p:ph idx="1"/>
          </p:nvPr>
        </p:nvSpPr>
        <p:spPr>
          <a:xfrm>
            <a:off x="76200" y="1295400"/>
            <a:ext cx="8534400" cy="4525963"/>
          </a:xfrm>
        </p:spPr>
        <p:txBody>
          <a:bodyPr>
            <a:normAutofit lnSpcReduction="10000"/>
          </a:bodyPr>
          <a:lstStyle/>
          <a:p>
            <a:pPr>
              <a:buFont typeface="Wingdings" panose="05000000000000000000" pitchFamily="2" charset="2"/>
              <a:buChar char="Ø"/>
            </a:pPr>
            <a:r>
              <a:rPr lang="en-US" sz="3400" dirty="0" smtClean="0"/>
              <a:t>To</a:t>
            </a:r>
            <a:r>
              <a:rPr lang="en-US" dirty="0" smtClean="0"/>
              <a:t> minimize the number of participants who start diabetes medications prior to a diagnosis of diabetes within D2d.</a:t>
            </a:r>
          </a:p>
          <a:p>
            <a:pPr>
              <a:buFont typeface="Wingdings" panose="05000000000000000000" pitchFamily="2" charset="2"/>
              <a:buChar char="Ø"/>
            </a:pPr>
            <a:r>
              <a:rPr lang="en-US" dirty="0" smtClean="0"/>
              <a:t>To communicate effectively with the participants’ PCPs both prior to the start of the study  and immediately if diabetes medication is prescribed.</a:t>
            </a:r>
          </a:p>
          <a:p>
            <a:pPr>
              <a:buFont typeface="Wingdings" panose="05000000000000000000" pitchFamily="2" charset="2"/>
              <a:buChar char="Ø"/>
            </a:pPr>
            <a:r>
              <a:rPr lang="en-US" dirty="0" smtClean="0"/>
              <a:t>To recruit, retain and complete D2d successfully.</a:t>
            </a:r>
          </a:p>
          <a:p>
            <a:pPr>
              <a:buFont typeface="Wingdings" panose="05000000000000000000" pitchFamily="2" charset="2"/>
              <a:buChar char="Ø"/>
            </a:pPr>
            <a:endParaRPr lang="en-US" dirty="0" smtClean="0"/>
          </a:p>
          <a:p>
            <a:pPr>
              <a:buFont typeface="Wingdings" panose="05000000000000000000" pitchFamily="2" charset="2"/>
              <a:buChar char="Ø"/>
            </a:pPr>
            <a:endParaRPr lang="en-US" dirty="0" smtClean="0"/>
          </a:p>
          <a:p>
            <a:endParaRPr lang="en-US"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EE737055-6B65-4D2F-A40F-6C57BDCEF4B6}" type="slidenum">
              <a:rPr lang="en-US" smtClean="0"/>
              <a:t>16</a:t>
            </a:fld>
            <a:endParaRPr lang="en-US"/>
          </a:p>
        </p:txBody>
      </p:sp>
      <p:sp>
        <p:nvSpPr>
          <p:cNvPr id="6" name="TextBox 5"/>
          <p:cNvSpPr txBox="1"/>
          <p:nvPr/>
        </p:nvSpPr>
        <p:spPr>
          <a:xfrm>
            <a:off x="533400" y="5715000"/>
            <a:ext cx="8229600" cy="553998"/>
          </a:xfrm>
          <a:prstGeom prst="rect">
            <a:avLst/>
          </a:prstGeom>
          <a:noFill/>
        </p:spPr>
        <p:txBody>
          <a:bodyPr wrap="square" rtlCol="0">
            <a:spAutoFit/>
          </a:bodyPr>
          <a:lstStyle/>
          <a:p>
            <a:r>
              <a:rPr lang="en-US" sz="3000" i="1" dirty="0">
                <a:solidFill>
                  <a:srgbClr val="FF0000"/>
                </a:solidFill>
              </a:rPr>
              <a:t>Thank you for all your hard work and </a:t>
            </a:r>
            <a:r>
              <a:rPr lang="en-US" sz="3000" dirty="0">
                <a:solidFill>
                  <a:srgbClr val="FF0000"/>
                </a:solidFill>
              </a:rPr>
              <a:t>commitment!</a:t>
            </a:r>
          </a:p>
        </p:txBody>
      </p:sp>
    </p:spTree>
    <p:extLst>
      <p:ext uri="{BB962C8B-B14F-4D97-AF65-F5344CB8AC3E}">
        <p14:creationId xmlns:p14="http://schemas.microsoft.com/office/powerpoint/2010/main" val="402856053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100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100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3500"/>
                                </p:stCondLst>
                                <p:childTnLst>
                                  <p:par>
                                    <p:cTn id="20" presetID="2" presetClass="entr" presetSubtype="4" fill="hold" grpId="0" nodeType="afterEffect" p14:presetBounceEnd="4000">
                                      <p:stCondLst>
                                        <p:cond delay="2000"/>
                                      </p:stCondLst>
                                      <p:iterate type="lt">
                                        <p:tmPct val="10000"/>
                                      </p:iterate>
                                      <p:childTnLst>
                                        <p:set>
                                          <p:cBhvr>
                                            <p:cTn id="21" dur="1" fill="hold">
                                              <p:stCondLst>
                                                <p:cond delay="0"/>
                                              </p:stCondLst>
                                            </p:cTn>
                                            <p:tgtEl>
                                              <p:spTgt spid="6"/>
                                            </p:tgtEl>
                                            <p:attrNameLst>
                                              <p:attrName>style.visibility</p:attrName>
                                            </p:attrNameLst>
                                          </p:cBhvr>
                                          <p:to>
                                            <p:strVal val="visible"/>
                                          </p:to>
                                        </p:set>
                                        <p:anim calcmode="lin" valueType="num" p14:bounceEnd="4000">
                                          <p:cBhvr additive="base">
                                            <p:cTn id="22" dur="500" fill="hold"/>
                                            <p:tgtEl>
                                              <p:spTgt spid="6"/>
                                            </p:tgtEl>
                                            <p:attrNameLst>
                                              <p:attrName>ppt_x</p:attrName>
                                            </p:attrNameLst>
                                          </p:cBhvr>
                                          <p:tavLst>
                                            <p:tav tm="0">
                                              <p:val>
                                                <p:strVal val="#ppt_x"/>
                                              </p:val>
                                            </p:tav>
                                            <p:tav tm="100000">
                                              <p:val>
                                                <p:strVal val="#ppt_x"/>
                                              </p:val>
                                            </p:tav>
                                          </p:tavLst>
                                        </p:anim>
                                        <p:anim calcmode="lin" valueType="num" p14:bounceEnd="4000">
                                          <p:cBhvr additive="base">
                                            <p:cTn id="23" dur="50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100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100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3500"/>
                                </p:stCondLst>
                                <p:childTnLst>
                                  <p:par>
                                    <p:cTn id="20" presetID="2" presetClass="entr" presetSubtype="4" fill="hold" grpId="0" nodeType="afterEffect">
                                      <p:stCondLst>
                                        <p:cond delay="2000"/>
                                      </p:stCondLst>
                                      <p:iterate type="lt">
                                        <p:tmPct val="10000"/>
                                      </p:iterate>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40934528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23365007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D2d study</a:t>
            </a:r>
            <a:endParaRPr lang="en-US" dirty="0"/>
          </a:p>
        </p:txBody>
      </p:sp>
      <p:pic>
        <p:nvPicPr>
          <p:cNvPr id="6" name="Picture 5" descr="Screen Shot 2013-07-19 at 4.45.17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990599"/>
            <a:ext cx="6400800" cy="5287073"/>
          </a:xfrm>
          <a:prstGeom prst="rect">
            <a:avLst/>
          </a:prstGeom>
        </p:spPr>
      </p:pic>
    </p:spTree>
    <p:extLst>
      <p:ext uri="{BB962C8B-B14F-4D97-AF65-F5344CB8AC3E}">
        <p14:creationId xmlns:p14="http://schemas.microsoft.com/office/powerpoint/2010/main" val="19799267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D2d Primary Outcome</a:t>
            </a:r>
            <a:br>
              <a:rPr lang="en-US" dirty="0" smtClean="0"/>
            </a:br>
            <a:r>
              <a:rPr lang="en-US" b="1" i="1" dirty="0" smtClean="0"/>
              <a:t>Time to Diagnosis of Diabetes</a:t>
            </a:r>
            <a:endParaRPr lang="en-US" b="1" i="1" dirty="0"/>
          </a:p>
        </p:txBody>
      </p:sp>
      <p:sp>
        <p:nvSpPr>
          <p:cNvPr id="3" name="Content Placeholder 2"/>
          <p:cNvSpPr>
            <a:spLocks noGrp="1"/>
          </p:cNvSpPr>
          <p:nvPr>
            <p:ph idx="1"/>
          </p:nvPr>
        </p:nvSpPr>
        <p:spPr>
          <a:xfrm>
            <a:off x="304800" y="1600200"/>
            <a:ext cx="8229600" cy="4525963"/>
          </a:xfrm>
        </p:spPr>
        <p:txBody>
          <a:bodyPr>
            <a:normAutofit/>
          </a:bodyPr>
          <a:lstStyle/>
          <a:p>
            <a:pPr lvl="1">
              <a:buFont typeface="Wingdings" panose="05000000000000000000" pitchFamily="2" charset="2"/>
              <a:buChar char="Ø"/>
            </a:pPr>
            <a:r>
              <a:rPr lang="en-US" dirty="0" smtClean="0"/>
              <a:t>No change in definition</a:t>
            </a:r>
          </a:p>
          <a:p>
            <a:pPr lvl="1">
              <a:buFont typeface="Wingdings" panose="05000000000000000000" pitchFamily="2" charset="2"/>
              <a:buChar char="Ø"/>
            </a:pPr>
            <a:r>
              <a:rPr lang="en-US" dirty="0" smtClean="0"/>
              <a:t>Two ways to reach the outcome</a:t>
            </a:r>
          </a:p>
          <a:p>
            <a:pPr lvl="2">
              <a:buFont typeface="Wingdings" panose="05000000000000000000" pitchFamily="2" charset="2"/>
              <a:buChar char="ü"/>
            </a:pPr>
            <a:r>
              <a:rPr lang="en-US" i="1" dirty="0"/>
              <a:t>Within D2d</a:t>
            </a:r>
            <a:r>
              <a:rPr lang="en-US" dirty="0"/>
              <a:t>, by central laboratory testing </a:t>
            </a:r>
          </a:p>
          <a:p>
            <a:pPr lvl="2">
              <a:buFont typeface="Wingdings" panose="05000000000000000000" pitchFamily="2" charset="2"/>
              <a:buChar char="ü"/>
            </a:pPr>
            <a:r>
              <a:rPr lang="en-US" i="1" dirty="0" smtClean="0"/>
              <a:t>Outside </a:t>
            </a:r>
            <a:r>
              <a:rPr lang="en-US" i="1" dirty="0"/>
              <a:t>of D2d</a:t>
            </a:r>
            <a:r>
              <a:rPr lang="en-US" dirty="0"/>
              <a:t>, by adjudication of medical records if the participant is started on diabetes </a:t>
            </a:r>
            <a:r>
              <a:rPr lang="en-US" dirty="0" smtClean="0"/>
              <a:t>medications</a:t>
            </a:r>
          </a:p>
          <a:p>
            <a:pPr marL="914400" lvl="2" indent="0">
              <a:buNone/>
            </a:pPr>
            <a:endParaRPr lang="en-US" dirty="0"/>
          </a:p>
          <a:p>
            <a:pPr lvl="1">
              <a:buFont typeface="Wingdings" panose="05000000000000000000" pitchFamily="2" charset="2"/>
              <a:buChar char="Ø"/>
            </a:pPr>
            <a:r>
              <a:rPr lang="en-US" b="1" dirty="0" smtClean="0">
                <a:solidFill>
                  <a:schemeClr val="tx2">
                    <a:lumMod val="75000"/>
                  </a:schemeClr>
                </a:solidFill>
              </a:rPr>
              <a:t>Process for determining outcome is modified</a:t>
            </a:r>
          </a:p>
          <a:p>
            <a:pPr marL="914400" lvl="2" indent="0">
              <a:buNone/>
            </a:pPr>
            <a:endParaRPr lang="en-US" dirty="0"/>
          </a:p>
          <a:p>
            <a:pPr marL="0" indent="0">
              <a:buNone/>
            </a:pPr>
            <a:endParaRPr lang="en-US"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EE737055-6B65-4D2F-A40F-6C57BDCEF4B6}" type="slidenum">
              <a:rPr lang="en-US" smtClean="0"/>
              <a:t>2</a:t>
            </a:fld>
            <a:endParaRPr lang="en-US"/>
          </a:p>
        </p:txBody>
      </p:sp>
    </p:spTree>
    <p:extLst>
      <p:ext uri="{BB962C8B-B14F-4D97-AF65-F5344CB8AC3E}">
        <p14:creationId xmlns:p14="http://schemas.microsoft.com/office/powerpoint/2010/main" val="25977137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D2d collaborating clinical sites</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047749"/>
            <a:ext cx="8305799" cy="53530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4717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Operating Principles for D2d</a:t>
            </a:r>
            <a:endParaRPr lang="en-US" dirty="0"/>
          </a:p>
        </p:txBody>
      </p:sp>
      <p:sp>
        <p:nvSpPr>
          <p:cNvPr id="3" name="Content Placeholder 2"/>
          <p:cNvSpPr>
            <a:spLocks noGrp="1"/>
          </p:cNvSpPr>
          <p:nvPr>
            <p:ph idx="1"/>
          </p:nvPr>
        </p:nvSpPr>
        <p:spPr>
          <a:xfrm>
            <a:off x="190500" y="1234440"/>
            <a:ext cx="8763000" cy="4525963"/>
          </a:xfrm>
        </p:spPr>
        <p:txBody>
          <a:bodyPr>
            <a:normAutofit fontScale="92500"/>
          </a:bodyPr>
          <a:lstStyle/>
          <a:p>
            <a:pPr>
              <a:buFont typeface="Wingdings" panose="05000000000000000000" pitchFamily="2" charset="2"/>
              <a:buChar char="Ø"/>
            </a:pPr>
            <a:r>
              <a:rPr lang="en-US" dirty="0"/>
              <a:t>Central laboratory results are the gold standard for the diagnosis of </a:t>
            </a:r>
            <a:r>
              <a:rPr lang="en-US" dirty="0" smtClean="0"/>
              <a:t>diabetes.</a:t>
            </a:r>
            <a:endParaRPr lang="en-US" dirty="0"/>
          </a:p>
          <a:p>
            <a:pPr>
              <a:buFont typeface="Wingdings" panose="05000000000000000000" pitchFamily="2" charset="2"/>
              <a:buChar char="Ø"/>
            </a:pPr>
            <a:r>
              <a:rPr lang="en-US" dirty="0" smtClean="0"/>
              <a:t>Very few participants will start diabetes medications prior to being diagnosed with diabetes by D2d central laboratory. This is </a:t>
            </a:r>
            <a:r>
              <a:rPr lang="en-US" b="1" i="1" dirty="0" smtClean="0"/>
              <a:t>STILL CRITICAL!</a:t>
            </a:r>
          </a:p>
          <a:p>
            <a:pPr>
              <a:buFont typeface="Wingdings" panose="05000000000000000000" pitchFamily="2" charset="2"/>
              <a:buChar char="Ø"/>
            </a:pPr>
            <a:r>
              <a:rPr lang="en-US" dirty="0" smtClean="0"/>
              <a:t>Participants and their clinician (PCP) need to commit to not starting  diabetes medication while participants are followed for diabetes in D2d.</a:t>
            </a:r>
          </a:p>
          <a:p>
            <a:pPr marL="0" indent="0">
              <a:buNone/>
            </a:pPr>
            <a:endParaRPr lang="en-US" b="1" i="1" dirty="0" smtClean="0"/>
          </a:p>
          <a:p>
            <a:pPr>
              <a:buFont typeface="Wingdings" panose="05000000000000000000" pitchFamily="2" charset="2"/>
              <a:buChar char="Ø"/>
            </a:pPr>
            <a:endParaRPr lang="en-US" b="1" i="1" dirty="0" smtClean="0"/>
          </a:p>
          <a:p>
            <a:endParaRPr lang="en-US" b="1" i="1"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EE737055-6B65-4D2F-A40F-6C57BDCEF4B6}" type="slidenum">
              <a:rPr lang="en-US" smtClean="0"/>
              <a:t>3</a:t>
            </a:fld>
            <a:endParaRPr lang="en-US"/>
          </a:p>
        </p:txBody>
      </p:sp>
    </p:spTree>
    <p:extLst>
      <p:ext uri="{BB962C8B-B14F-4D97-AF65-F5344CB8AC3E}">
        <p14:creationId xmlns:p14="http://schemas.microsoft.com/office/powerpoint/2010/main" val="2713852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100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2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2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700"/>
                            </p:stCondLst>
                            <p:childTnLst>
                              <p:par>
                                <p:cTn id="15" presetID="2" presetClass="entr" presetSubtype="4" fill="hold" nodeType="afterEffect">
                                  <p:stCondLst>
                                    <p:cond delay="100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Original Assumptions </a:t>
            </a:r>
            <a:endParaRPr lang="en-US" dirty="0"/>
          </a:p>
        </p:txBody>
      </p:sp>
      <p:sp>
        <p:nvSpPr>
          <p:cNvPr id="3" name="Content Placeholder 2"/>
          <p:cNvSpPr>
            <a:spLocks noGrp="1"/>
          </p:cNvSpPr>
          <p:nvPr>
            <p:ph idx="1"/>
          </p:nvPr>
        </p:nvSpPr>
        <p:spPr>
          <a:xfrm>
            <a:off x="190500" y="974291"/>
            <a:ext cx="8458200" cy="4525963"/>
          </a:xfrm>
        </p:spPr>
        <p:txBody>
          <a:bodyPr/>
          <a:lstStyle/>
          <a:p>
            <a:pPr>
              <a:buFont typeface="Wingdings" panose="05000000000000000000" pitchFamily="2" charset="2"/>
              <a:buChar char="Ø"/>
            </a:pPr>
            <a:r>
              <a:rPr lang="en-US" dirty="0" smtClean="0"/>
              <a:t>Once diabetes medication was started, it most likely would be chronic. </a:t>
            </a:r>
          </a:p>
          <a:p>
            <a:pPr marL="1257300" lvl="3" indent="0">
              <a:buNone/>
            </a:pPr>
            <a:r>
              <a:rPr lang="en-US" dirty="0" smtClean="0"/>
              <a:t> (thus the case would be adjudicated).</a:t>
            </a:r>
          </a:p>
          <a:p>
            <a:pPr marL="0" indent="0">
              <a:buNone/>
            </a:pPr>
            <a:endParaRPr lang="en-US" dirty="0" smtClean="0"/>
          </a:p>
          <a:p>
            <a:pPr>
              <a:buFont typeface="Wingdings" panose="05000000000000000000" pitchFamily="2" charset="2"/>
              <a:buChar char="Ø"/>
            </a:pPr>
            <a:r>
              <a:rPr lang="en-US" dirty="0" smtClean="0"/>
              <a:t>Local lab results that the PCP reviews to evaluate </a:t>
            </a:r>
            <a:r>
              <a:rPr lang="en-US" dirty="0" err="1" smtClean="0"/>
              <a:t>glycemia</a:t>
            </a:r>
            <a:r>
              <a:rPr lang="en-US" dirty="0" smtClean="0"/>
              <a:t> would be equivalent to the central lab results the D2d investigators see.</a:t>
            </a:r>
          </a:p>
          <a:p>
            <a:pPr marL="0" indent="0">
              <a:buNone/>
            </a:pPr>
            <a:r>
              <a:rPr lang="en-US" dirty="0"/>
              <a:t>	</a:t>
            </a:r>
            <a:r>
              <a:rPr lang="en-US" dirty="0" smtClean="0"/>
              <a:t>		</a:t>
            </a:r>
            <a:endParaRPr lang="en-US" dirty="0"/>
          </a:p>
        </p:txBody>
      </p:sp>
      <p:sp>
        <p:nvSpPr>
          <p:cNvPr id="4" name="Slide Number Placeholder 3"/>
          <p:cNvSpPr>
            <a:spLocks noGrp="1"/>
          </p:cNvSpPr>
          <p:nvPr>
            <p:ph type="sldNum" sz="quarter" idx="4294967295"/>
          </p:nvPr>
        </p:nvSpPr>
        <p:spPr>
          <a:xfrm>
            <a:off x="852055" y="5664139"/>
            <a:ext cx="2133600" cy="365125"/>
          </a:xfrm>
          <a:prstGeom prst="rect">
            <a:avLst/>
          </a:prstGeom>
        </p:spPr>
        <p:txBody>
          <a:bodyPr/>
          <a:lstStyle/>
          <a:p>
            <a:fld id="{EE737055-6B65-4D2F-A40F-6C57BDCEF4B6}" type="slidenum">
              <a:rPr lang="en-US" smtClean="0"/>
              <a:t>4</a:t>
            </a:fld>
            <a:endParaRPr lang="en-US"/>
          </a:p>
        </p:txBody>
      </p:sp>
      <p:sp>
        <p:nvSpPr>
          <p:cNvPr id="6" name="TextBox 5"/>
          <p:cNvSpPr txBox="1"/>
          <p:nvPr/>
        </p:nvSpPr>
        <p:spPr>
          <a:xfrm>
            <a:off x="944880" y="4924961"/>
            <a:ext cx="6934200" cy="1323439"/>
          </a:xfrm>
          <a:prstGeom prst="rect">
            <a:avLst/>
          </a:prstGeom>
          <a:noFill/>
        </p:spPr>
        <p:txBody>
          <a:bodyPr wrap="square" rtlCol="0">
            <a:spAutoFit/>
          </a:bodyPr>
          <a:lstStyle/>
          <a:p>
            <a:pPr algn="ctr"/>
            <a:r>
              <a:rPr lang="en-US" sz="4000" i="1" dirty="0">
                <a:solidFill>
                  <a:srgbClr val="FF0000"/>
                </a:solidFill>
              </a:rPr>
              <a:t>However </a:t>
            </a:r>
            <a:r>
              <a:rPr lang="en-US" sz="4000" i="1" dirty="0" smtClean="0">
                <a:solidFill>
                  <a:srgbClr val="FF0000"/>
                </a:solidFill>
              </a:rPr>
              <a:t>often these assumptions were  not true.</a:t>
            </a:r>
            <a:endParaRPr lang="en-US" sz="4000" i="1" dirty="0">
              <a:solidFill>
                <a:srgbClr val="FF0000"/>
              </a:solidFill>
            </a:endParaRPr>
          </a:p>
        </p:txBody>
      </p:sp>
    </p:spTree>
    <p:extLst>
      <p:ext uri="{BB962C8B-B14F-4D97-AF65-F5344CB8AC3E}">
        <p14:creationId xmlns:p14="http://schemas.microsoft.com/office/powerpoint/2010/main" val="4007689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grpId="0" nodeType="withEffect">
                                  <p:stCondLst>
                                    <p:cond delay="100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childTnLst>
                          </p:cTn>
                        </p:par>
                        <p:par>
                          <p:cTn id="11" fill="hold">
                            <p:stCondLst>
                              <p:cond delay="3000"/>
                            </p:stCondLst>
                            <p:childTnLst>
                              <p:par>
                                <p:cTn id="12" presetID="6" presetClass="entr" presetSubtype="16" fill="hold" grpId="0" nodeType="afterEffect">
                                  <p:stCondLst>
                                    <p:cond delay="100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circle(in)">
                                      <p:cBhvr>
                                        <p:cTn id="14" dur="2000"/>
                                        <p:tgtEl>
                                          <p:spTgt spid="3">
                                            <p:txEl>
                                              <p:pRg st="3" end="3"/>
                                            </p:txEl>
                                          </p:spTgt>
                                        </p:tgtEl>
                                      </p:cBhvr>
                                    </p:animEffect>
                                  </p:childTnLst>
                                </p:cTn>
                              </p:par>
                            </p:childTnLst>
                          </p:cTn>
                        </p:par>
                        <p:par>
                          <p:cTn id="15" fill="hold">
                            <p:stCondLst>
                              <p:cond delay="6000"/>
                            </p:stCondLst>
                            <p:childTnLst>
                              <p:par>
                                <p:cTn id="16" presetID="2" presetClass="entr" presetSubtype="4" fill="hold" grpId="0" nodeType="afterEffect">
                                  <p:stCondLst>
                                    <p:cond delay="100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1000" fill="hold"/>
                                        <p:tgtEl>
                                          <p:spTgt spid="6"/>
                                        </p:tgtEl>
                                        <p:attrNameLst>
                                          <p:attrName>ppt_x</p:attrName>
                                        </p:attrNameLst>
                                      </p:cBhvr>
                                      <p:tavLst>
                                        <p:tav tm="0">
                                          <p:val>
                                            <p:strVal val="#ppt_x"/>
                                          </p:val>
                                        </p:tav>
                                        <p:tav tm="100000">
                                          <p:val>
                                            <p:strVal val="#ppt_x"/>
                                          </p:val>
                                        </p:tav>
                                      </p:tavLst>
                                    </p:anim>
                                    <p:anim calcmode="lin" valueType="num">
                                      <p:cBhvr additive="base">
                                        <p:cTn id="19"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691" y="76200"/>
            <a:ext cx="8229600" cy="1143000"/>
          </a:xfrm>
        </p:spPr>
        <p:txBody>
          <a:bodyPr/>
          <a:lstStyle/>
          <a:p>
            <a:r>
              <a:rPr lang="en-US" sz="3600" dirty="0" smtClean="0"/>
              <a:t>D2d life is complicated</a:t>
            </a:r>
            <a:endParaRPr lang="en-US" sz="3600" dirty="0"/>
          </a:p>
        </p:txBody>
      </p:sp>
      <p:sp>
        <p:nvSpPr>
          <p:cNvPr id="3" name="Content Placeholder 2"/>
          <p:cNvSpPr>
            <a:spLocks noGrp="1"/>
          </p:cNvSpPr>
          <p:nvPr>
            <p:ph idx="1"/>
          </p:nvPr>
        </p:nvSpPr>
        <p:spPr>
          <a:xfrm>
            <a:off x="457200" y="3520440"/>
            <a:ext cx="8305800" cy="3200400"/>
          </a:xfrm>
        </p:spPr>
        <p:txBody>
          <a:bodyPr>
            <a:normAutofit fontScale="92500"/>
          </a:bodyPr>
          <a:lstStyle/>
          <a:p>
            <a:pPr>
              <a:buFont typeface="Wingdings" panose="05000000000000000000" pitchFamily="2" charset="2"/>
              <a:buChar char="Ø"/>
            </a:pPr>
            <a:r>
              <a:rPr lang="en-US" dirty="0" smtClean="0"/>
              <a:t>Up until now, D2d central laboratory testing was being done </a:t>
            </a:r>
            <a:r>
              <a:rPr lang="en-US" u="sng" dirty="0" smtClean="0"/>
              <a:t>prior to starting </a:t>
            </a:r>
            <a:r>
              <a:rPr lang="en-US" dirty="0" smtClean="0"/>
              <a:t>or during a </a:t>
            </a:r>
            <a:r>
              <a:rPr lang="en-US" u="sng" dirty="0" smtClean="0"/>
              <a:t>temporary stoppage</a:t>
            </a:r>
            <a:r>
              <a:rPr lang="en-US" dirty="0" smtClean="0"/>
              <a:t> of diabetes medication, when there was the clear intent to start/resume chronic diabetes medication immediately after testing </a:t>
            </a:r>
          </a:p>
          <a:p>
            <a:pPr marL="0" indent="0">
              <a:buNone/>
            </a:pPr>
            <a:r>
              <a:rPr lang="en-US" dirty="0" smtClean="0"/>
              <a:t>  </a:t>
            </a:r>
            <a:endParaRPr lang="en-US"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EE737055-6B65-4D2F-A40F-6C57BDCEF4B6}" type="slidenum">
              <a:rPr lang="en-US" smtClean="0"/>
              <a:t>5</a:t>
            </a:fld>
            <a:endParaRPr lang="en-US"/>
          </a:p>
        </p:txBody>
      </p:sp>
      <p:sp>
        <p:nvSpPr>
          <p:cNvPr id="5" name="TextBox 4"/>
          <p:cNvSpPr txBox="1"/>
          <p:nvPr/>
        </p:nvSpPr>
        <p:spPr>
          <a:xfrm>
            <a:off x="505691" y="1366897"/>
            <a:ext cx="8382000" cy="2062103"/>
          </a:xfrm>
          <a:prstGeom prst="rect">
            <a:avLst/>
          </a:prstGeom>
          <a:noFill/>
        </p:spPr>
        <p:txBody>
          <a:bodyPr wrap="square" rtlCol="0">
            <a:spAutoFit/>
          </a:bodyPr>
          <a:lstStyle/>
          <a:p>
            <a:pPr marL="285750" indent="-285750">
              <a:buFont typeface="Wingdings" panose="05000000000000000000" pitchFamily="2" charset="2"/>
              <a:buChar char="Ø"/>
            </a:pPr>
            <a:r>
              <a:rPr lang="en-US" sz="3200" dirty="0">
                <a:latin typeface="Calibri" panose="020F0502020204030204" pitchFamily="34" charset="0"/>
              </a:rPr>
              <a:t>Local lab results have been on average higher than results from the D2d central </a:t>
            </a:r>
            <a:r>
              <a:rPr lang="en-US" sz="3200" dirty="0" smtClean="0">
                <a:latin typeface="Calibri" panose="020F0502020204030204" pitchFamily="34" charset="0"/>
              </a:rPr>
              <a:t>laboratory.</a:t>
            </a:r>
          </a:p>
          <a:p>
            <a:pPr marL="742950" lvl="1" indent="-285750">
              <a:buFont typeface="Wingdings" panose="05000000000000000000" pitchFamily="2" charset="2"/>
              <a:buChar char="Ø"/>
            </a:pPr>
            <a:r>
              <a:rPr lang="en-US" sz="3200" dirty="0" smtClean="0">
                <a:latin typeface="Calibri" panose="020F0502020204030204" pitchFamily="34" charset="0"/>
              </a:rPr>
              <a:t>Result is that the </a:t>
            </a:r>
            <a:r>
              <a:rPr lang="en-US" sz="3200" dirty="0">
                <a:latin typeface="Calibri" panose="020F0502020204030204" pitchFamily="34" charset="0"/>
              </a:rPr>
              <a:t>PCP diagnosing diabetes earlier than within D2d.</a:t>
            </a:r>
          </a:p>
        </p:txBody>
      </p:sp>
    </p:spTree>
    <p:extLst>
      <p:ext uri="{BB962C8B-B14F-4D97-AF65-F5344CB8AC3E}">
        <p14:creationId xmlns:p14="http://schemas.microsoft.com/office/powerpoint/2010/main" val="533336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100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1000"/>
                                  </p:stCondLst>
                                  <p:childTnLst>
                                    <p:set>
                                      <p:cBhvr>
                                        <p:cTn id="11" dur="1" fill="hold">
                                          <p:stCondLst>
                                            <p:cond delay="0"/>
                                          </p:stCondLst>
                                        </p:cTn>
                                        <p:tgtEl>
                                          <p:spTgt spid="5">
                                            <p:txEl>
                                              <p:pRg st="1" end="1"/>
                                            </p:txEl>
                                          </p:spTgt>
                                        </p:tgtEl>
                                        <p:attrNameLst>
                                          <p:attrName>style.visibility</p:attrName>
                                        </p:attrNameLst>
                                      </p:cBhvr>
                                      <p:to>
                                        <p:strVal val="visible"/>
                                      </p:to>
                                    </p:set>
                                    <p:anim calcmode="lin" valueType="num">
                                      <p:cBhvr additive="base">
                                        <p:cTn id="1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nodeType="afterEffect">
                                  <p:stCondLst>
                                    <p:cond delay="150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600"/>
            <a:ext cx="8991600" cy="685800"/>
          </a:xfrm>
        </p:spPr>
        <p:txBody>
          <a:bodyPr>
            <a:normAutofit fontScale="90000"/>
          </a:bodyPr>
          <a:lstStyle/>
          <a:p>
            <a:pPr lvl="1" algn="ctr" rtl="0">
              <a:spcBef>
                <a:spcPct val="0"/>
              </a:spcBef>
            </a:pPr>
            <a:r>
              <a:rPr lang="en-US" sz="4000" dirty="0" smtClean="0">
                <a:solidFill>
                  <a:schemeClr val="accent1">
                    <a:lumMod val="75000"/>
                  </a:schemeClr>
                </a:solidFill>
              </a:rPr>
              <a:t>D2d is jeopardized!</a:t>
            </a:r>
            <a:endParaRPr lang="en-US" sz="3200" dirty="0">
              <a:solidFill>
                <a:schemeClr val="accent1">
                  <a:lumMod val="75000"/>
                </a:schemeClr>
              </a:solidFill>
            </a:endParaRPr>
          </a:p>
        </p:txBody>
      </p:sp>
      <p:sp>
        <p:nvSpPr>
          <p:cNvPr id="3" name="Content Placeholder 2"/>
          <p:cNvSpPr>
            <a:spLocks noGrp="1"/>
          </p:cNvSpPr>
          <p:nvPr>
            <p:ph idx="1"/>
          </p:nvPr>
        </p:nvSpPr>
        <p:spPr>
          <a:xfrm>
            <a:off x="266700" y="1219200"/>
            <a:ext cx="8610600" cy="4953000"/>
          </a:xfrm>
        </p:spPr>
        <p:txBody>
          <a:bodyPr>
            <a:normAutofit fontScale="92500" lnSpcReduction="10000"/>
          </a:bodyPr>
          <a:lstStyle/>
          <a:p>
            <a:pPr>
              <a:buFont typeface="Wingdings" panose="05000000000000000000" pitchFamily="2" charset="2"/>
              <a:buChar char="Ø"/>
            </a:pPr>
            <a:r>
              <a:rPr lang="en-US" dirty="0"/>
              <a:t>P</a:t>
            </a:r>
            <a:r>
              <a:rPr lang="en-US" dirty="0" smtClean="0"/>
              <a:t>articipants with rising </a:t>
            </a:r>
            <a:r>
              <a:rPr lang="en-US" dirty="0" err="1" smtClean="0"/>
              <a:t>glycemia</a:t>
            </a:r>
            <a:r>
              <a:rPr lang="en-US" dirty="0" smtClean="0"/>
              <a:t> are the ones for whom PCP will want to start diabetes medications</a:t>
            </a:r>
            <a:r>
              <a:rPr lang="en-US" dirty="0" smtClean="0">
                <a:solidFill>
                  <a:srgbClr val="7030A0"/>
                </a:solidFill>
              </a:rPr>
              <a:t>. </a:t>
            </a:r>
          </a:p>
          <a:p>
            <a:pPr>
              <a:buFont typeface="Wingdings" panose="05000000000000000000" pitchFamily="2" charset="2"/>
              <a:buChar char="Ø"/>
            </a:pPr>
            <a:r>
              <a:rPr lang="en-US" dirty="0" smtClean="0"/>
              <a:t>Use of diabetes medications will delay or may even </a:t>
            </a:r>
            <a:r>
              <a:rPr lang="en-US" u="sng" dirty="0" smtClean="0"/>
              <a:t>eliminate</a:t>
            </a:r>
            <a:r>
              <a:rPr lang="en-US" dirty="0" smtClean="0"/>
              <a:t> the development of diabetes during the timeframe of the trial (which is practically limited by participant consent, site commitment and available funds).  </a:t>
            </a:r>
          </a:p>
          <a:p>
            <a:pPr>
              <a:buFont typeface="Wingdings" panose="05000000000000000000" pitchFamily="2" charset="2"/>
              <a:buChar char="Ø"/>
            </a:pPr>
            <a:r>
              <a:rPr lang="en-US" b="1" i="1" dirty="0" smtClean="0"/>
              <a:t>Danger of having too few diabetes cases and have insufficient power to conclude anything </a:t>
            </a:r>
          </a:p>
          <a:p>
            <a:pPr marL="457200" lvl="1" indent="0" algn="ctr">
              <a:buNone/>
            </a:pPr>
            <a:r>
              <a:rPr lang="en-US" sz="3500" b="1" i="1" dirty="0" smtClean="0">
                <a:solidFill>
                  <a:srgbClr val="FF0000"/>
                </a:solidFill>
              </a:rPr>
              <a:t>586 diabetes cases are required</a:t>
            </a: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EE737055-6B65-4D2F-A40F-6C57BDCEF4B6}" type="slidenum">
              <a:rPr lang="en-US" smtClean="0"/>
              <a:t>6</a:t>
            </a:fld>
            <a:endParaRPr lang="en-US"/>
          </a:p>
        </p:txBody>
      </p:sp>
    </p:spTree>
    <p:extLst>
      <p:ext uri="{BB962C8B-B14F-4D97-AF65-F5344CB8AC3E}">
        <p14:creationId xmlns:p14="http://schemas.microsoft.com/office/powerpoint/2010/main" val="2287188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nodeType="afterEffect">
                                  <p:stCondLst>
                                    <p:cond delay="100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nodeType="afterEffect">
                                  <p:stCondLst>
                                    <p:cond delay="100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6000"/>
                            </p:stCondLst>
                            <p:childTnLst>
                              <p:par>
                                <p:cTn id="20" presetID="2" presetClass="entr" presetSubtype="4" fill="hold" nodeType="afterEffect">
                                  <p:stCondLst>
                                    <p:cond delay="100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685800"/>
          </a:xfrm>
        </p:spPr>
        <p:txBody>
          <a:bodyPr>
            <a:noAutofit/>
          </a:bodyPr>
          <a:lstStyle/>
          <a:p>
            <a:r>
              <a:rPr lang="en-US" sz="4000" i="1" dirty="0" smtClean="0">
                <a:solidFill>
                  <a:srgbClr val="FF0000"/>
                </a:solidFill>
                <a:latin typeface="Calibri" panose="020F0502020204030204" pitchFamily="34" charset="0"/>
              </a:rPr>
              <a:t>Bias!</a:t>
            </a:r>
            <a:endParaRPr lang="en-US" sz="4000" i="1" dirty="0">
              <a:solidFill>
                <a:srgbClr val="FF0000"/>
              </a:solidFill>
              <a:latin typeface="Calibri" panose="020F0502020204030204" pitchFamily="34" charset="0"/>
            </a:endParaRPr>
          </a:p>
        </p:txBody>
      </p:sp>
      <p:sp>
        <p:nvSpPr>
          <p:cNvPr id="3" name="Content Placeholder 2"/>
          <p:cNvSpPr>
            <a:spLocks noGrp="1"/>
          </p:cNvSpPr>
          <p:nvPr>
            <p:ph idx="1"/>
          </p:nvPr>
        </p:nvSpPr>
        <p:spPr/>
        <p:txBody>
          <a:bodyPr>
            <a:normAutofit lnSpcReduction="10000"/>
          </a:bodyPr>
          <a:lstStyle/>
          <a:p>
            <a:pPr marL="0" indent="0">
              <a:buNone/>
            </a:pPr>
            <a:r>
              <a:rPr lang="en-US" dirty="0" smtClean="0"/>
              <a:t>If a participant is placed on diabetes medication after testing by </a:t>
            </a:r>
            <a:r>
              <a:rPr lang="en-US" dirty="0"/>
              <a:t>Central </a:t>
            </a:r>
            <a:r>
              <a:rPr lang="en-US" dirty="0" smtClean="0"/>
              <a:t>laboratory is negative,  bias is introduced because:</a:t>
            </a:r>
          </a:p>
          <a:p>
            <a:pPr>
              <a:buFont typeface="Wingdings" panose="05000000000000000000" pitchFamily="2" charset="2"/>
              <a:buChar char="Ø"/>
            </a:pPr>
            <a:r>
              <a:rPr lang="en-US" dirty="0" smtClean="0"/>
              <a:t>If Vitamin D does reduce the risk of diabetes, then </a:t>
            </a:r>
            <a:r>
              <a:rPr lang="en-US" u="sng" dirty="0" smtClean="0"/>
              <a:t>more participants in the placebo group</a:t>
            </a:r>
            <a:r>
              <a:rPr lang="en-US" dirty="0" smtClean="0"/>
              <a:t> will have gradual increases in A1c and glucose, prompting the PCP to prescribe diabetes meds lowering their risk of developing diabetes, thereby </a:t>
            </a:r>
            <a:r>
              <a:rPr lang="en-US" i="1" dirty="0" smtClean="0"/>
              <a:t>reducing the likelihood of detecting a difference between the two arms</a:t>
            </a:r>
            <a:r>
              <a:rPr lang="en-US" dirty="0" smtClean="0"/>
              <a:t>. </a:t>
            </a:r>
            <a:endParaRPr lang="en-US"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EE737055-6B65-4D2F-A40F-6C57BDCEF4B6}" type="slidenum">
              <a:rPr lang="en-US" smtClean="0"/>
              <a:t>7</a:t>
            </a:fld>
            <a:endParaRPr lang="en-US"/>
          </a:p>
        </p:txBody>
      </p:sp>
    </p:spTree>
    <p:extLst>
      <p:ext uri="{BB962C8B-B14F-4D97-AF65-F5344CB8AC3E}">
        <p14:creationId xmlns:p14="http://schemas.microsoft.com/office/powerpoint/2010/main" val="33812728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i="1" dirty="0" smtClean="0">
                <a:solidFill>
                  <a:srgbClr val="FF0000"/>
                </a:solidFill>
                <a:latin typeface="Calibri" panose="020F0502020204030204" pitchFamily="34" charset="0"/>
              </a:rPr>
              <a:t>Intent is Crucial!</a:t>
            </a:r>
            <a:endParaRPr lang="en-US" sz="3600" b="1" i="1" dirty="0">
              <a:solidFill>
                <a:srgbClr val="FF0000"/>
              </a:solidFill>
              <a:latin typeface="Calibri" panose="020F0502020204030204" pitchFamily="34" charset="0"/>
            </a:endParaRPr>
          </a:p>
        </p:txBody>
      </p:sp>
      <p:sp>
        <p:nvSpPr>
          <p:cNvPr id="3" name="Content Placeholder 2"/>
          <p:cNvSpPr>
            <a:spLocks noGrp="1"/>
          </p:cNvSpPr>
          <p:nvPr>
            <p:ph idx="1"/>
          </p:nvPr>
        </p:nvSpPr>
        <p:spPr/>
        <p:txBody>
          <a:bodyPr>
            <a:normAutofit/>
          </a:bodyPr>
          <a:lstStyle/>
          <a:p>
            <a:pPr>
              <a:buFont typeface="Wingdings" panose="05000000000000000000" pitchFamily="2" charset="2"/>
              <a:buChar char="Ø"/>
            </a:pPr>
            <a:r>
              <a:rPr lang="en-US" dirty="0" smtClean="0"/>
              <a:t>If either the PCP or the participant intends to take diabetes medications regardless of D2d glycemic results, then testing by central laboratory prior to starting diabetes  medications may reduce the number of cases of diabetes</a:t>
            </a:r>
          </a:p>
          <a:p>
            <a:pPr lvl="1">
              <a:buFont typeface="Wingdings" panose="05000000000000000000" pitchFamily="2" charset="2"/>
              <a:buChar char="ü"/>
            </a:pPr>
            <a:r>
              <a:rPr lang="en-US" dirty="0" smtClean="0"/>
              <a:t>Lower results by central lab results in diabetes NOT being diagnosed</a:t>
            </a:r>
          </a:p>
          <a:p>
            <a:pPr lvl="1">
              <a:buFont typeface="Wingdings" panose="05000000000000000000" pitchFamily="2" charset="2"/>
              <a:buChar char="ü"/>
            </a:pPr>
            <a:r>
              <a:rPr lang="en-US" dirty="0" smtClean="0"/>
              <a:t>Use of diabetes meds reduces/eliminates future development of diabetes</a:t>
            </a: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EE737055-6B65-4D2F-A40F-6C57BDCEF4B6}" type="slidenum">
              <a:rPr lang="en-US" smtClean="0"/>
              <a:t>8</a:t>
            </a:fld>
            <a:endParaRPr lang="en-US"/>
          </a:p>
        </p:txBody>
      </p:sp>
    </p:spTree>
    <p:extLst>
      <p:ext uri="{BB962C8B-B14F-4D97-AF65-F5344CB8AC3E}">
        <p14:creationId xmlns:p14="http://schemas.microsoft.com/office/powerpoint/2010/main" val="12328987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Going Forward </a:t>
            </a:r>
            <a:r>
              <a:rPr lang="en-US" sz="3200" dirty="0"/>
              <a:t/>
            </a:r>
            <a:br>
              <a:rPr lang="en-US" sz="3200" dirty="0"/>
            </a:br>
            <a:r>
              <a:rPr lang="en-US" sz="3200" i="1" dirty="0" smtClean="0">
                <a:solidFill>
                  <a:srgbClr val="7030A0"/>
                </a:solidFill>
              </a:rPr>
              <a:t>Protocol v 1.8</a:t>
            </a:r>
            <a:endParaRPr lang="en-US" sz="3200" i="1" dirty="0">
              <a:solidFill>
                <a:srgbClr val="7030A0"/>
              </a:solidFill>
            </a:endParaRPr>
          </a:p>
        </p:txBody>
      </p:sp>
      <p:sp>
        <p:nvSpPr>
          <p:cNvPr id="3" name="Content Placeholder 2"/>
          <p:cNvSpPr>
            <a:spLocks noGrp="1"/>
          </p:cNvSpPr>
          <p:nvPr>
            <p:ph idx="1"/>
          </p:nvPr>
        </p:nvSpPr>
        <p:spPr>
          <a:xfrm>
            <a:off x="457200" y="1447800"/>
            <a:ext cx="8229600" cy="4876800"/>
          </a:xfrm>
        </p:spPr>
        <p:txBody>
          <a:bodyPr>
            <a:normAutofit fontScale="77500" lnSpcReduction="20000"/>
          </a:bodyPr>
          <a:lstStyle/>
          <a:p>
            <a:pPr>
              <a:buFont typeface="Wingdings" panose="05000000000000000000" pitchFamily="2" charset="2"/>
              <a:buChar char="Ø"/>
            </a:pPr>
            <a:r>
              <a:rPr lang="en-US" dirty="0" smtClean="0"/>
              <a:t>It is absolutely </a:t>
            </a:r>
            <a:r>
              <a:rPr lang="en-US" b="1" i="1" dirty="0" smtClean="0"/>
              <a:t>ESSENTIAL </a:t>
            </a:r>
            <a:r>
              <a:rPr lang="en-US" dirty="0" smtClean="0"/>
              <a:t>that very few participants start diabetes medications prior to being diagnosed with diabetes by D2d criteria. </a:t>
            </a:r>
          </a:p>
          <a:p>
            <a:pPr marL="0" indent="0" algn="ctr">
              <a:buNone/>
            </a:pPr>
            <a:r>
              <a:rPr lang="en-US" sz="4100" b="1" i="1" dirty="0">
                <a:solidFill>
                  <a:srgbClr val="FF0000"/>
                </a:solidFill>
              </a:rPr>
              <a:t>THIS IS CRITICAL!!!</a:t>
            </a:r>
          </a:p>
          <a:p>
            <a:pPr marL="0" indent="0">
              <a:buNone/>
            </a:pPr>
            <a:endParaRPr lang="en-US" sz="1500" dirty="0"/>
          </a:p>
          <a:p>
            <a:pPr>
              <a:buFont typeface="Wingdings" panose="05000000000000000000" pitchFamily="2" charset="2"/>
              <a:buChar char="Ø"/>
            </a:pPr>
            <a:r>
              <a:rPr lang="en-US" sz="3400" dirty="0" smtClean="0"/>
              <a:t>Effective communication with the PCP must happen so that participants and their PCP commit to </a:t>
            </a:r>
            <a:r>
              <a:rPr lang="en-US" sz="3400" i="1" dirty="0" smtClean="0"/>
              <a:t>not starting  diabetes medication before diabetes is diagnosed in D2d.  </a:t>
            </a:r>
          </a:p>
          <a:p>
            <a:pPr>
              <a:buFont typeface="Wingdings" panose="05000000000000000000" pitchFamily="2" charset="2"/>
              <a:buChar char="Ø"/>
            </a:pPr>
            <a:r>
              <a:rPr lang="en-US" sz="3400" dirty="0" smtClean="0"/>
              <a:t>To reduce bias, when there is intent for chronic use of diabetes medications, PCP records and local laboratory test results should be sent to the CC for adjudication.  </a:t>
            </a:r>
          </a:p>
          <a:p>
            <a:pPr lvl="1">
              <a:buFont typeface="Wingdings" panose="05000000000000000000" pitchFamily="2" charset="2"/>
              <a:buChar char="Ø"/>
            </a:pPr>
            <a:r>
              <a:rPr lang="en-US" sz="3400" i="1" dirty="0" smtClean="0"/>
              <a:t>lab testing during temporary withholding of diabetes medications </a:t>
            </a:r>
            <a:r>
              <a:rPr lang="en-US" sz="3400" b="1" i="1" u="sng" dirty="0" smtClean="0"/>
              <a:t>will not be done.    </a:t>
            </a:r>
          </a:p>
          <a:p>
            <a:endParaRPr lang="en-US" b="1" i="1" dirty="0" smtClean="0"/>
          </a:p>
          <a:p>
            <a:pPr marL="0" indent="0">
              <a:buNone/>
            </a:pPr>
            <a:endParaRPr lang="en-US" b="1" i="1"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EE737055-6B65-4D2F-A40F-6C57BDCEF4B6}" type="slidenum">
              <a:rPr lang="en-US" smtClean="0"/>
              <a:t>9</a:t>
            </a:fld>
            <a:endParaRPr lang="en-US"/>
          </a:p>
        </p:txBody>
      </p:sp>
    </p:spTree>
    <p:extLst>
      <p:ext uri="{BB962C8B-B14F-4D97-AF65-F5344CB8AC3E}">
        <p14:creationId xmlns:p14="http://schemas.microsoft.com/office/powerpoint/2010/main" val="765609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10" presetClass="entr" presetSubtype="0" fill="hold" grpId="0" nodeType="afterEffect">
                                  <p:stCondLst>
                                    <p:cond delay="100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bomb.wav"/>
                                        </p:tgtEl>
                                      </p:cMediaNode>
                                    </p:audio>
                                  </p:subTnLst>
                                </p:cTn>
                              </p:par>
                            </p:childTnLst>
                          </p:cTn>
                        </p:par>
                        <p:par>
                          <p:cTn id="13" fill="hold">
                            <p:stCondLst>
                              <p:cond delay="4000"/>
                            </p:stCondLst>
                            <p:childTnLst>
                              <p:par>
                                <p:cTn id="14" presetID="2" presetClass="entr" presetSubtype="4" fill="hold" grpId="0" nodeType="afterEffect">
                                  <p:stCondLst>
                                    <p:cond delay="1000"/>
                                  </p:stCondLst>
                                  <p:childTnLst>
                                    <p:set>
                                      <p:cBhvr>
                                        <p:cTn id="15" dur="1" fill="hold">
                                          <p:stCondLst>
                                            <p:cond delay="0"/>
                                          </p:stCondLst>
                                        </p:cTn>
                                        <p:tgtEl>
                                          <p:spTgt spid="3">
                                            <p:txEl>
                                              <p:pRg st="3" end="3"/>
                                            </p:txEl>
                                          </p:spTgt>
                                        </p:tgtEl>
                                        <p:attrNameLst>
                                          <p:attrName>style.visibility</p:attrName>
                                        </p:attrNameLst>
                                      </p:cBhvr>
                                      <p:to>
                                        <p:strVal val="visible"/>
                                      </p:to>
                                    </p:set>
                                    <p:anim calcmode="lin" valueType="num">
                                      <p:cBhvr additive="base">
                                        <p:cTn id="1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7" dur="1000" fill="hold"/>
                                        <p:tgtEl>
                                          <p:spTgt spid="3">
                                            <p:txEl>
                                              <p:pRg st="3" end="3"/>
                                            </p:txEl>
                                          </p:spTgt>
                                        </p:tgtEl>
                                        <p:attrNameLst>
                                          <p:attrName>ppt_y</p:attrName>
                                        </p:attrNameLst>
                                      </p:cBhvr>
                                      <p:tavLst>
                                        <p:tav tm="0">
                                          <p:val>
                                            <p:strVal val="1+#ppt_h/2"/>
                                          </p:val>
                                        </p:tav>
                                        <p:tav tm="100000">
                                          <p:val>
                                            <p:strVal val="#ppt_y"/>
                                          </p:val>
                                        </p:tav>
                                      </p:tavLst>
                                    </p:anim>
                                  </p:childTnLst>
                                  <p:subTnLst>
                                    <p:cmd type="evt" cmd="onstopaudio">
                                      <p:cBhvr>
                                        <p:cTn display="0" masterRel="sameClick">
                                          <p:stCondLst>
                                            <p:cond evt="begin" delay="0">
                                              <p:tn val="14"/>
                                            </p:cond>
                                          </p:stCondLst>
                                        </p:cTn>
                                        <p:tgtEl>
                                          <p:sldTgt/>
                                        </p:tgtEl>
                                      </p:cBhvr>
                                    </p:cmd>
                                  </p:subTnLst>
                                </p:cTn>
                              </p:par>
                            </p:childTnLst>
                          </p:cTn>
                        </p:par>
                        <p:par>
                          <p:cTn id="18" fill="hold">
                            <p:stCondLst>
                              <p:cond delay="6000"/>
                            </p:stCondLst>
                            <p:childTnLst>
                              <p:par>
                                <p:cTn id="19" presetID="2" presetClass="entr" presetSubtype="4" fill="hold" grpId="0" nodeType="afterEffect">
                                  <p:stCondLst>
                                    <p:cond delay="100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23" fill="hold">
                            <p:stCondLst>
                              <p:cond delay="8000"/>
                            </p:stCondLst>
                            <p:childTnLst>
                              <p:par>
                                <p:cTn id="24" presetID="2" presetClass="entr" presetSubtype="4" fill="hold" grpId="0" nodeType="afterEffect">
                                  <p:stCondLst>
                                    <p:cond delay="1000"/>
                                  </p:stCondLst>
                                  <p:childTnLst>
                                    <p:set>
                                      <p:cBhvr>
                                        <p:cTn id="25" dur="1" fill="hold">
                                          <p:stCondLst>
                                            <p:cond delay="0"/>
                                          </p:stCondLst>
                                        </p:cTn>
                                        <p:tgtEl>
                                          <p:spTgt spid="3">
                                            <p:txEl>
                                              <p:pRg st="5" end="5"/>
                                            </p:txEl>
                                          </p:spTgt>
                                        </p:tgtEl>
                                        <p:attrNameLst>
                                          <p:attrName>style.visibility</p:attrName>
                                        </p:attrNameLst>
                                      </p:cBhvr>
                                      <p:to>
                                        <p:strVal val="visible"/>
                                      </p:to>
                                    </p:set>
                                    <p:anim calcmode="lin" valueType="num">
                                      <p:cBhvr additive="base">
                                        <p:cTn id="2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7"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dvAuto="2000"/>
    </p:bldLst>
  </p:timing>
</p:sld>
</file>

<file path=ppt/theme/theme1.xml><?xml version="1.0" encoding="utf-8"?>
<a:theme xmlns:a="http://schemas.openxmlformats.org/drawingml/2006/main" name="Blank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lankBlank">
      <a:majorFont>
        <a:latin typeface="Gill Sans Light"/>
        <a:ea typeface=""/>
        <a:cs typeface=""/>
      </a:majorFont>
      <a:minorFont>
        <a:latin typeface="Gill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1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100" b="0" i="0" u="none" strike="noStrike" cap="none" normalizeH="0" baseline="0">
            <a:ln>
              <a:noFill/>
            </a:ln>
            <a:solidFill>
              <a:schemeClr val="tx1"/>
            </a:solidFill>
            <a:effectLst/>
            <a:latin typeface="Times" charset="0"/>
          </a:defRPr>
        </a:defPPr>
      </a:lstStyle>
    </a:lnDef>
  </a:objectDefaults>
  <a:extraClrSchemeLst>
    <a:extraClrScheme>
      <a:clrScheme name="Blank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30353</TotalTime>
  <Words>1110</Words>
  <Application>Microsoft Office PowerPoint</Application>
  <PresentationFormat>On-screen Show (4:3)</PresentationFormat>
  <Paragraphs>98</Paragraphs>
  <Slides>20</Slides>
  <Notes>2</Notes>
  <HiddenSlides>0</HiddenSlides>
  <MMClips>0</MMClip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BlankBlank</vt:lpstr>
      <vt:lpstr>Office Theme</vt:lpstr>
      <vt:lpstr>D2d Primary Outcome Update</vt:lpstr>
      <vt:lpstr>D2d Primary Outcome Time to Diagnosis of Diabetes</vt:lpstr>
      <vt:lpstr>Key Operating Principles for D2d</vt:lpstr>
      <vt:lpstr>Original Assumptions </vt:lpstr>
      <vt:lpstr>D2d life is complicated</vt:lpstr>
      <vt:lpstr>D2d is jeopardized!</vt:lpstr>
      <vt:lpstr>Bias!</vt:lpstr>
      <vt:lpstr>Intent is Crucial!</vt:lpstr>
      <vt:lpstr>Going Forward  Protocol v 1.8</vt:lpstr>
      <vt:lpstr>What can you do? Prior to Randomization</vt:lpstr>
      <vt:lpstr>What can you do? After Randomization</vt:lpstr>
      <vt:lpstr>What can you do? If Diabetes Meds Are Prescribed</vt:lpstr>
      <vt:lpstr>What can you do? If Diabetes Meds are Started</vt:lpstr>
      <vt:lpstr>What follow-up you do?  If Diabetes Meds are Started and the COC adjudication = No Diabetes</vt:lpstr>
      <vt:lpstr>Why 31 days?</vt:lpstr>
      <vt:lpstr>Your Role is Key!</vt:lpstr>
      <vt:lpstr>PowerPoint Presentation</vt:lpstr>
      <vt:lpstr>PowerPoint Presentation</vt:lpstr>
      <vt:lpstr>D2d study</vt:lpstr>
      <vt:lpstr>D2d collaborating clinical sites</vt:lpstr>
    </vt:vector>
  </TitlesOfParts>
  <Company>Anastassios Pittas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Vitamin D in Health and Disease</dc:title>
  <dc:creator>Anastassios Pittas</dc:creator>
  <cp:lastModifiedBy>Sheehan, Patricia</cp:lastModifiedBy>
  <cp:revision>1160</cp:revision>
  <cp:lastPrinted>2013-05-23T15:17:50Z</cp:lastPrinted>
  <dcterms:created xsi:type="dcterms:W3CDTF">2011-11-11T15:00:35Z</dcterms:created>
  <dcterms:modified xsi:type="dcterms:W3CDTF">2015-11-05T19:16:16Z</dcterms:modified>
</cp:coreProperties>
</file>