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9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08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2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2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7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9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5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5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2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6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4469C-8E92-4D09-92D3-37F80556100C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1FA27-5F86-46C5-A520-54259A8A7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4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D2d glucose testing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475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/ UVMMC difference plot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315200" cy="440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25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UVMMC glucose &lt; LCBR </a:t>
            </a:r>
            <a:r>
              <a:rPr lang="en-US" dirty="0" smtClean="0"/>
              <a:t>glucose</a:t>
            </a:r>
            <a:endParaRPr lang="en-US" dirty="0" smtClean="0"/>
          </a:p>
          <a:p>
            <a:r>
              <a:rPr lang="en-US" dirty="0" smtClean="0"/>
              <a:t>Magnitude of difference = 2.7 - 4.5%</a:t>
            </a:r>
          </a:p>
          <a:p>
            <a:r>
              <a:rPr lang="en-US" dirty="0" smtClean="0"/>
              <a:t>LCBR’s Roche remains down</a:t>
            </a:r>
          </a:p>
          <a:p>
            <a:r>
              <a:rPr lang="en-US" dirty="0" smtClean="0"/>
              <a:t>LCBR is working with EC, CC to address this issue in a manner that best supports D2d.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97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D2d glucose testing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36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D2d glucose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start of study: performed at LCBR with exception of New York State samples</a:t>
            </a:r>
          </a:p>
          <a:p>
            <a:pPr lvl="1"/>
            <a:r>
              <a:rPr lang="en-US" dirty="0" smtClean="0"/>
              <a:t>NYS samples tested at our affiliated hospital (University of Vermont Medical Center (UVMMC))</a:t>
            </a:r>
          </a:p>
          <a:p>
            <a:r>
              <a:rPr lang="en-US" dirty="0" smtClean="0"/>
              <a:t>Testing performed on LCBR’s Roche Integra</a:t>
            </a:r>
          </a:p>
          <a:p>
            <a:pPr lvl="1"/>
            <a:r>
              <a:rPr lang="en-US" dirty="0" smtClean="0"/>
              <a:t>Backup plan: UVMMC (Ortho </a:t>
            </a:r>
            <a:r>
              <a:rPr lang="en-US" dirty="0" err="1" smtClean="0"/>
              <a:t>Vitros</a:t>
            </a:r>
            <a:r>
              <a:rPr lang="en-US" dirty="0" smtClean="0"/>
              <a:t>)</a:t>
            </a:r>
          </a:p>
          <a:p>
            <a:r>
              <a:rPr lang="en-US" dirty="0" smtClean="0"/>
              <a:t>Summer 2015: Changes in Roche performance led to multiple service visits</a:t>
            </a:r>
          </a:p>
        </p:txBody>
      </p:sp>
    </p:spTree>
    <p:extLst>
      <p:ext uri="{BB962C8B-B14F-4D97-AF65-F5344CB8AC3E}">
        <p14:creationId xmlns:p14="http://schemas.microsoft.com/office/powerpoint/2010/main" val="744207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QC / QA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Quality control (QC) at LCBR includes vendor-supplied controls and additional controls.</a:t>
            </a:r>
          </a:p>
          <a:p>
            <a:r>
              <a:rPr lang="en-US" sz="2800" dirty="0" smtClean="0"/>
              <a:t>Additional quality assurance (QA) measures include:</a:t>
            </a:r>
          </a:p>
          <a:p>
            <a:pPr lvl="1"/>
            <a:r>
              <a:rPr lang="en-US" sz="2400" dirty="0" smtClean="0"/>
              <a:t>Periodic testing of aliquots of 20 serum lots to monitor assay performance longitudinally (serum set)</a:t>
            </a:r>
          </a:p>
          <a:p>
            <a:pPr lvl="1"/>
            <a:r>
              <a:rPr lang="en-US" sz="2400" dirty="0" smtClean="0"/>
              <a:t>CLIA-certified; CAP proficiency testing (PT)</a:t>
            </a:r>
          </a:p>
          <a:p>
            <a:pPr lvl="1"/>
            <a:r>
              <a:rPr lang="en-US" sz="2400" dirty="0" smtClean="0"/>
              <a:t>NGSP Level I certification for HbA1c</a:t>
            </a:r>
          </a:p>
          <a:p>
            <a:r>
              <a:rPr lang="en-US" sz="2800" dirty="0" smtClean="0"/>
              <a:t>Glucose testing at our affiliated hospital</a:t>
            </a:r>
          </a:p>
          <a:p>
            <a:pPr lvl="1"/>
            <a:r>
              <a:rPr lang="en-US" sz="2400" dirty="0" smtClean="0"/>
              <a:t>CLIA- and NYS-certified; CAP PT; standard QC/QA</a:t>
            </a:r>
            <a:endParaRPr lang="en-US" dirty="0" smtClean="0"/>
          </a:p>
          <a:p>
            <a:pPr lvl="1"/>
            <a:r>
              <a:rPr lang="en-US" sz="2400" dirty="0" smtClean="0"/>
              <a:t>LCBR sends aliquots from the serum set</a:t>
            </a:r>
          </a:p>
        </p:txBody>
      </p:sp>
    </p:spTree>
    <p:extLst>
      <p:ext uri="{BB962C8B-B14F-4D97-AF65-F5344CB8AC3E}">
        <p14:creationId xmlns:p14="http://schemas.microsoft.com/office/powerpoint/2010/main" val="2984366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set data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08667" cy="463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26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Serum set data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4752"/>
            <a:ext cx="7306056" cy="463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30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/ UVMMC correlation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4484"/>
            <a:ext cx="6400800" cy="484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315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/ UVMMC correlation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600"/>
            <a:ext cx="7315200" cy="440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0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serum, plasma controls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7315200" cy="2138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54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LCBR / UVMMC correlation: NYS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600"/>
            <a:ext cx="7315200" cy="440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18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223</Words>
  <Application>Microsoft Office PowerPoint</Application>
  <PresentationFormat>On-screen Show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D2d glucose testing update</vt:lpstr>
      <vt:lpstr>D2d glucose testing</vt:lpstr>
      <vt:lpstr>LCBR QC / QA</vt:lpstr>
      <vt:lpstr>Serum set data</vt:lpstr>
      <vt:lpstr>Serum set data</vt:lpstr>
      <vt:lpstr>LCBR / UVMMC correlation</vt:lpstr>
      <vt:lpstr>LCBR / UVMMC correlation</vt:lpstr>
      <vt:lpstr>LCBR serum, plasma controls</vt:lpstr>
      <vt:lpstr>LCBR / UVMMC correlation: NYS</vt:lpstr>
      <vt:lpstr>LCBR / UVMMC difference plot</vt:lpstr>
      <vt:lpstr>Summary</vt:lpstr>
      <vt:lpstr>D2d glucose testing update</vt:lpstr>
    </vt:vector>
  </TitlesOfParts>
  <Company>University of Vermont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D2d glucose testing update</dc:title>
  <dc:creator>Lewis, Michael R</dc:creator>
  <cp:lastModifiedBy>Lewis, Michael R</cp:lastModifiedBy>
  <cp:revision>8</cp:revision>
  <dcterms:created xsi:type="dcterms:W3CDTF">2015-11-09T03:53:28Z</dcterms:created>
  <dcterms:modified xsi:type="dcterms:W3CDTF">2015-11-09T13:12:25Z</dcterms:modified>
</cp:coreProperties>
</file>