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51" r:id="rId1"/>
  </p:sldMasterIdLst>
  <p:notesMasterIdLst>
    <p:notesMasterId r:id="rId32"/>
  </p:notesMasterIdLst>
  <p:handoutMasterIdLst>
    <p:handoutMasterId r:id="rId33"/>
  </p:handoutMasterIdLst>
  <p:sldIdLst>
    <p:sldId id="500" r:id="rId2"/>
    <p:sldId id="499" r:id="rId3"/>
    <p:sldId id="505" r:id="rId4"/>
    <p:sldId id="344" r:id="rId5"/>
    <p:sldId id="504" r:id="rId6"/>
    <p:sldId id="585" r:id="rId7"/>
    <p:sldId id="591" r:id="rId8"/>
    <p:sldId id="541" r:id="rId9"/>
    <p:sldId id="571" r:id="rId10"/>
    <p:sldId id="572" r:id="rId11"/>
    <p:sldId id="547" r:id="rId12"/>
    <p:sldId id="579" r:id="rId13"/>
    <p:sldId id="577" r:id="rId14"/>
    <p:sldId id="555" r:id="rId15"/>
    <p:sldId id="574" r:id="rId16"/>
    <p:sldId id="542" r:id="rId17"/>
    <p:sldId id="565" r:id="rId18"/>
    <p:sldId id="543" r:id="rId19"/>
    <p:sldId id="587" r:id="rId20"/>
    <p:sldId id="549" r:id="rId21"/>
    <p:sldId id="540" r:id="rId22"/>
    <p:sldId id="556" r:id="rId23"/>
    <p:sldId id="472" r:id="rId24"/>
    <p:sldId id="561" r:id="rId25"/>
    <p:sldId id="562" r:id="rId26"/>
    <p:sldId id="557" r:id="rId27"/>
    <p:sldId id="589" r:id="rId28"/>
    <p:sldId id="569" r:id="rId29"/>
    <p:sldId id="448" r:id="rId30"/>
    <p:sldId id="588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bruin, Lyndelle T" initials="LLT" lastIdx="1" clrIdx="0">
    <p:extLst/>
  </p:cmAuthor>
  <p:cmAuthor id="2" name="Sheehan, Patricia" initials="PRS" lastIdx="17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25" autoAdjust="0"/>
    <p:restoredTop sz="96433" autoAdjust="0"/>
  </p:normalViewPr>
  <p:slideViewPr>
    <p:cSldViewPr>
      <p:cViewPr varScale="1">
        <p:scale>
          <a:sx n="75" d="100"/>
          <a:sy n="75" d="100"/>
        </p:scale>
        <p:origin x="-13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6" d="100"/>
        <a:sy n="7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04" y="-96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6E07F-3D85-4E66-9C41-5FD5D73AF796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57FA1-F7A3-4E7E-902C-9CF51157D9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305236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9A0FB02-6A4D-4471-9D19-ED70287C07D5}" type="datetimeFigureOut">
              <a:rPr lang="en-US" smtClean="0"/>
              <a:pPr/>
              <a:t>11/9/2015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637A39B-14DC-4A0C-AAE7-0413964E82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231242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197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5910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1E424C1-2DA9-4D26-8808-543FD062EE5A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7549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7FEF4-2C7D-4AC7-9975-6ADD188C4A81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418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218E-E0E1-48A4-9772-AFD0856A32F2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62878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740E3-7FBD-40B9-8CC9-743283060051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303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93E72-7024-41AA-A281-DC2646F51EE5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9571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6D13-3AAC-48CA-B24F-6451541F8853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43359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92C23-094D-4A5F-A78F-DFD486DB8CF4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101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D4CF913E-939B-42FA-A830-E95DDFD076E8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7479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06CE-EA78-407F-8C13-6FCECB71FAD9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394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3A2CB-F7A4-4A3E-A9C6-465565808CA1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897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2817-55F0-4A9C-A2C5-86D6E3269B52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1944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99AA5-7327-404A-8337-4F7DEB35CA9B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567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B4B93-5207-46C6-BF6A-2B0E0AB4883F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3889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8E569-1BEA-4B85-BF5E-45EB18F36678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168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33FB3-5DA0-4D0B-8778-3598214666E1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845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0CB4C-D484-41C1-B970-A3AE160DE7F6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325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50270-FEE5-4390-9329-874282529739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0881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2682311D-E5A7-4C33-A311-7C262B65BE99}" type="datetime1">
              <a:rPr lang="en-US" smtClean="0"/>
              <a:pPr/>
              <a:t>11/9/2015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2F4448D7-3A58-4F27-A203-A2E90D5002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684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  <p:sldLayoutId id="2147484463" r:id="rId12"/>
    <p:sldLayoutId id="2147484464" r:id="rId13"/>
    <p:sldLayoutId id="2147484465" r:id="rId14"/>
    <p:sldLayoutId id="2147484466" r:id="rId15"/>
    <p:sldLayoutId id="2147484467" r:id="rId16"/>
    <p:sldLayoutId id="2147484468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cid:799f0c48-55b3-4ebf-b5d6-b793c546d987@med.uvm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8854" y="845462"/>
            <a:ext cx="6429204" cy="115972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dirty="0" smtClean="0"/>
              <a:t>D2d Study at</a:t>
            </a:r>
            <a:br>
              <a:rPr lang="en-US" dirty="0" smtClean="0"/>
            </a:br>
            <a:r>
              <a:rPr lang="en-US" dirty="0" smtClean="0"/>
              <a:t>The Central Laboratory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4" descr="Picture 05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023762" y="2918496"/>
            <a:ext cx="3687587" cy="2265051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3009274"/>
            <a:ext cx="2667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endParaRPr lang="en-US" sz="1400" dirty="0" smtClean="0"/>
          </a:p>
          <a:p>
            <a:pPr algn="ctr">
              <a:lnSpc>
                <a:spcPct val="80000"/>
              </a:lnSpc>
            </a:pPr>
            <a:r>
              <a:rPr lang="en-US" sz="1400" dirty="0" smtClean="0"/>
              <a:t>Lab Coordinator: </a:t>
            </a:r>
          </a:p>
          <a:p>
            <a:pPr algn="ctr">
              <a:lnSpc>
                <a:spcPct val="80000"/>
              </a:lnSpc>
            </a:pPr>
            <a:r>
              <a:rPr lang="en-US" sz="1400" b="1" dirty="0" smtClean="0"/>
              <a:t>Elaine Cornell</a:t>
            </a:r>
          </a:p>
          <a:p>
            <a:pPr algn="ctr">
              <a:lnSpc>
                <a:spcPct val="80000"/>
              </a:lnSpc>
            </a:pPr>
            <a:r>
              <a:rPr lang="en-US" sz="1400" dirty="0" smtClean="0"/>
              <a:t> </a:t>
            </a:r>
          </a:p>
          <a:p>
            <a:pPr algn="ctr">
              <a:lnSpc>
                <a:spcPct val="80000"/>
              </a:lnSpc>
            </a:pPr>
            <a:r>
              <a:rPr lang="en-US" sz="1400" dirty="0" smtClean="0"/>
              <a:t> Lab/Project Manager: </a:t>
            </a:r>
          </a:p>
          <a:p>
            <a:pPr algn="ctr">
              <a:lnSpc>
                <a:spcPct val="80000"/>
              </a:lnSpc>
            </a:pPr>
            <a:r>
              <a:rPr lang="en-US" sz="1400" b="1" dirty="0" smtClean="0"/>
              <a:t>Rebekah Boyle</a:t>
            </a:r>
          </a:p>
          <a:p>
            <a:pPr algn="ctr">
              <a:lnSpc>
                <a:spcPct val="80000"/>
              </a:lnSpc>
            </a:pPr>
            <a:endParaRPr lang="en-US" sz="1400" dirty="0" smtClean="0"/>
          </a:p>
          <a:p>
            <a:pPr algn="ctr">
              <a:lnSpc>
                <a:spcPct val="80000"/>
              </a:lnSpc>
            </a:pPr>
            <a:r>
              <a:rPr lang="en-US" sz="1400" dirty="0" smtClean="0"/>
              <a:t>D2d Coordinator: </a:t>
            </a:r>
          </a:p>
          <a:p>
            <a:pPr algn="ctr">
              <a:lnSpc>
                <a:spcPct val="80000"/>
              </a:lnSpc>
            </a:pPr>
            <a:r>
              <a:rPr lang="en-US" sz="1400" b="1" dirty="0" smtClean="0"/>
              <a:t>Lyndelle LeBruin</a:t>
            </a:r>
          </a:p>
          <a:p>
            <a:pPr algn="ctr">
              <a:lnSpc>
                <a:spcPct val="80000"/>
              </a:lnSpc>
            </a:pPr>
            <a:endParaRPr lang="en-US" sz="1400" dirty="0"/>
          </a:p>
        </p:txBody>
      </p:sp>
      <p:pic>
        <p:nvPicPr>
          <p:cNvPr id="1026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6400" cy="49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6592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7842" y="6113845"/>
            <a:ext cx="2126158" cy="7441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5867400"/>
            <a:ext cx="2057400" cy="86822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754073" y="3025418"/>
            <a:ext cx="221250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spcBef>
                <a:spcPts val="1000"/>
              </a:spcBef>
              <a:buClr>
                <a:srgbClr val="B31166"/>
              </a:buClr>
              <a:buSzPct val="80000"/>
            </a:pPr>
            <a:r>
              <a:rPr lang="en-US" sz="1400" dirty="0" smtClean="0"/>
              <a:t>There </a:t>
            </a:r>
            <a:r>
              <a:rPr lang="en-US" sz="1400" dirty="0"/>
              <a:t>are approximately </a:t>
            </a:r>
            <a:r>
              <a:rPr lang="en-US" sz="1400" b="1" dirty="0"/>
              <a:t>23</a:t>
            </a:r>
            <a:r>
              <a:rPr lang="en-US" sz="1400" dirty="0"/>
              <a:t> </a:t>
            </a:r>
            <a:r>
              <a:rPr lang="en-US" sz="1400" b="1" dirty="0"/>
              <a:t>Technical staff, </a:t>
            </a:r>
            <a:r>
              <a:rPr lang="en-US" sz="1400" dirty="0"/>
              <a:t>plus </a:t>
            </a:r>
            <a:r>
              <a:rPr lang="en-US" sz="1400" b="1" dirty="0"/>
              <a:t>students</a:t>
            </a:r>
            <a:r>
              <a:rPr lang="en-US" sz="1400" dirty="0"/>
              <a:t>, </a:t>
            </a:r>
            <a:r>
              <a:rPr lang="en-US" sz="1400" b="1" dirty="0"/>
              <a:t>post-doctoral fellows</a:t>
            </a:r>
            <a:r>
              <a:rPr lang="en-US" sz="1400" dirty="0"/>
              <a:t> and </a:t>
            </a:r>
            <a:r>
              <a:rPr lang="en-US" sz="1400" b="1" dirty="0"/>
              <a:t>visiting scientists </a:t>
            </a:r>
            <a:r>
              <a:rPr lang="en-US" sz="1400" dirty="0"/>
              <a:t>at the LCBR </a:t>
            </a:r>
            <a:r>
              <a:rPr lang="en-US" sz="1400" dirty="0" smtClean="0"/>
              <a:t>at any point in time</a:t>
            </a:r>
            <a:endParaRPr lang="en-US" sz="1400" dirty="0"/>
          </a:p>
        </p:txBody>
      </p:sp>
      <p:sp>
        <p:nvSpPr>
          <p:cNvPr id="10" name="Rectangle 9"/>
          <p:cNvSpPr/>
          <p:nvPr/>
        </p:nvSpPr>
        <p:spPr>
          <a:xfrm>
            <a:off x="2057400" y="5279364"/>
            <a:ext cx="58029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FF0000"/>
                </a:solidFill>
              </a:rPr>
              <a:t>Russell P. Tracy, Ph.D.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smtClean="0"/>
              <a:t>is </a:t>
            </a:r>
            <a:r>
              <a:rPr lang="en-US" sz="1400" dirty="0"/>
              <a:t>the Director of the Laboratory for Clinical Biochemistry Research (LCBR) established in 1986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2264988"/>
            <a:ext cx="440111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en-US" b="1" dirty="0">
                <a:solidFill>
                  <a:srgbClr val="FF0000"/>
                </a:solidFill>
              </a:rPr>
              <a:t>Dr. Michael Lewis</a:t>
            </a:r>
          </a:p>
          <a:p>
            <a:pPr algn="ctr">
              <a:lnSpc>
                <a:spcPct val="80000"/>
              </a:lnSpc>
            </a:pPr>
            <a:r>
              <a:rPr lang="en-US" b="1" dirty="0" smtClean="0"/>
              <a:t>Medical Director of CLIA Laboratory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404802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2839" y="854253"/>
            <a:ext cx="5646283" cy="972860"/>
          </a:xfrm>
        </p:spPr>
        <p:txBody>
          <a:bodyPr/>
          <a:lstStyle/>
          <a:p>
            <a:r>
              <a:rPr lang="en-US" dirty="0" smtClean="0"/>
              <a:t>Tube Identifiers by Visit Type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9647577"/>
              </p:ext>
            </p:extLst>
          </p:nvPr>
        </p:nvGraphicFramePr>
        <p:xfrm>
          <a:off x="533401" y="2971800"/>
          <a:ext cx="4989482" cy="2666998"/>
        </p:xfrm>
        <a:graphic>
          <a:graphicData uri="http://schemas.openxmlformats.org/drawingml/2006/table">
            <a:tbl>
              <a:tblPr firstRow="1" firstCol="1" bandRow="1"/>
              <a:tblGrid>
                <a:gridCol w="2835265"/>
                <a:gridCol w="2154217"/>
              </a:tblGrid>
              <a:tr h="277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D2d Visit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81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6-digit Kit ID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8183"/>
                    </a:solidFill>
                  </a:tcPr>
                </a:tc>
              </a:tr>
              <a:tr h="2186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277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Screening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200000 - 299999</a:t>
                      </a:r>
                      <a:endParaRPr lang="en-US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3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Baseline/Annual (BAS/Annual)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700000 - 799999</a:t>
                      </a:r>
                      <a:endParaRPr lang="en-US" sz="1100" b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277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300000 - 399999</a:t>
                      </a:r>
                      <a:endParaRPr lang="en-US" sz="11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M06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600000 - 699999</a:t>
                      </a:r>
                      <a:endParaRPr lang="en-US" sz="1100" b="1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3063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Semi-annual(M18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M30, M42)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500000 - 599999</a:t>
                      </a:r>
                      <a:endParaRPr lang="en-US" sz="11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Unscheduled/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Confirmatory (UNCO)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400000 - 499999</a:t>
                      </a:r>
                      <a:endParaRPr lang="en-US" sz="1100" b="1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2773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End of Study (EOS)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900000 - 999999</a:t>
                      </a:r>
                      <a:endParaRPr lang="en-US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10" descr="E:\D2d work\pics-092013\label sheet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70" r="18879"/>
          <a:stretch/>
        </p:blipFill>
        <p:spPr bwMode="auto">
          <a:xfrm>
            <a:off x="6019800" y="2439286"/>
            <a:ext cx="3036276" cy="382710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113029" y="6517876"/>
            <a:ext cx="1211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eCFR</a:t>
            </a:r>
            <a:r>
              <a:rPr lang="en-US" sz="1400" b="1" dirty="0" smtClean="0"/>
              <a:t> label</a:t>
            </a:r>
            <a:endParaRPr lang="en-US" sz="1400" b="1" dirty="0"/>
          </a:p>
        </p:txBody>
      </p:sp>
      <p:sp>
        <p:nvSpPr>
          <p:cNvPr id="5" name="Oval 4"/>
          <p:cNvSpPr/>
          <p:nvPr/>
        </p:nvSpPr>
        <p:spPr>
          <a:xfrm>
            <a:off x="6324599" y="4035622"/>
            <a:ext cx="2325719" cy="612577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796904" y="4419600"/>
            <a:ext cx="984896" cy="2098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210002" y="4343400"/>
            <a:ext cx="943398" cy="2133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322683" y="6466276"/>
            <a:ext cx="19122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Sample box label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413943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9241" y="981185"/>
            <a:ext cx="6096000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/>
              <a:t>Sample Shipment to LCBR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382000" cy="388620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000" dirty="0" smtClean="0"/>
          </a:p>
          <a:p>
            <a:pPr marL="308610" indent="-285750"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Refrigerated Shipments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(3 mL EDTA whole blood and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PaxGene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DNA):</a:t>
            </a:r>
          </a:p>
          <a:p>
            <a:pPr marL="365760" indent="0"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</a:t>
            </a:r>
            <a:r>
              <a:rPr lang="en-US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Collection 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</a:t>
            </a:r>
            <a:r>
              <a:rPr lang="en-US" sz="2000" b="1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Ship Day </a:t>
            </a:r>
            <a:endParaRPr lang="en-US" sz="2000" b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576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Monday                               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Monday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576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Tuesday, Wednesday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Wednesday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6576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Thursday, Friday	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Monday</a:t>
            </a:r>
          </a:p>
          <a:p>
            <a:pPr marL="651510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Frozen Shipments of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blood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and urine specimens are shipped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Monday, Tuesday, Wednesday weekly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" y="76200"/>
            <a:ext cx="1639824" cy="43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3312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149" y="1098904"/>
            <a:ext cx="6056456" cy="762000"/>
          </a:xfrm>
        </p:spPr>
        <p:txBody>
          <a:bodyPr/>
          <a:lstStyle/>
          <a:p>
            <a:pPr algn="ctr"/>
            <a:r>
              <a:rPr lang="en-US" sz="2800" dirty="0" smtClean="0"/>
              <a:t>Shipments </a:t>
            </a:r>
            <a:r>
              <a:rPr lang="en-US" sz="2800" dirty="0"/>
              <a:t>to LCBR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" name="Picture 6" descr="IMG_61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352" y="2639806"/>
            <a:ext cx="2895600" cy="20676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Rectangle 7"/>
          <p:cNvSpPr/>
          <p:nvPr/>
        </p:nvSpPr>
        <p:spPr>
          <a:xfrm>
            <a:off x="152400" y="4781339"/>
            <a:ext cx="4572000" cy="213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i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Ship 3 </a:t>
            </a:r>
            <a:r>
              <a:rPr lang="en-US" sz="1200" b="1" i="1" dirty="0">
                <a:solidFill>
                  <a:prstClr val="black"/>
                </a:solidFill>
                <a:ea typeface="Times New Roman" panose="02020603050405020304" pitchFamily="18" charset="0"/>
              </a:rPr>
              <a:t>mL </a:t>
            </a:r>
            <a:r>
              <a:rPr lang="en-US" sz="1200" b="1" i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EDTA for HbA1c &amp; </a:t>
            </a:r>
            <a:r>
              <a:rPr lang="en-US" sz="1200" b="1" i="1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PaxGene</a:t>
            </a:r>
            <a:r>
              <a:rPr lang="en-US" sz="1200" b="1" i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DNA tubes</a:t>
            </a: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    within 5 </a:t>
            </a:r>
            <a:r>
              <a:rPr lang="en-US" sz="1200" b="1" dirty="0">
                <a:solidFill>
                  <a:prstClr val="black"/>
                </a:solidFill>
                <a:ea typeface="Times New Roman" panose="02020603050405020304" pitchFamily="18" charset="0"/>
              </a:rPr>
              <a:t>days of being </a:t>
            </a: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drawn</a:t>
            </a:r>
          </a:p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Samples should be tested within 7 days of collection</a:t>
            </a:r>
          </a:p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Use two ice packs (minimum) per shipment</a:t>
            </a:r>
          </a:p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Add </a:t>
            </a:r>
            <a:r>
              <a:rPr lang="en-US" sz="1200" b="1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eCRF</a:t>
            </a: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(s) in </a:t>
            </a:r>
            <a:r>
              <a:rPr lang="en-US" sz="1200" b="1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ziploc</a:t>
            </a: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to top of Styrofoam box</a:t>
            </a:r>
            <a:endParaRPr lang="en-US" sz="1200" b="1" dirty="0">
              <a:solidFill>
                <a:prstClr val="black"/>
              </a:solidFill>
              <a:ea typeface="Times New Roman" panose="02020603050405020304" pitchFamily="18" charset="0"/>
            </a:endParaRPr>
          </a:p>
        </p:txBody>
      </p:sp>
      <p:pic>
        <p:nvPicPr>
          <p:cNvPr id="9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D2d replacement picture page 43-MOP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10200" y="2639806"/>
            <a:ext cx="3124200" cy="212105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TextBox 2"/>
          <p:cNvSpPr txBox="1"/>
          <p:nvPr/>
        </p:nvSpPr>
        <p:spPr>
          <a:xfrm>
            <a:off x="937623" y="2270474"/>
            <a:ext cx="2793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Refrigerated shipments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19800" y="2270474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Frozen shipments</a:t>
            </a:r>
            <a:endParaRPr lang="en-US" b="1" dirty="0"/>
          </a:p>
        </p:txBody>
      </p:sp>
      <p:sp>
        <p:nvSpPr>
          <p:cNvPr id="12" name="Rectangle 11"/>
          <p:cNvSpPr/>
          <p:nvPr/>
        </p:nvSpPr>
        <p:spPr>
          <a:xfrm>
            <a:off x="4994305" y="4882490"/>
            <a:ext cx="411480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i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Add sufficient dry ice to last 2 days of transit at minimum (</a:t>
            </a:r>
            <a:r>
              <a:rPr lang="en-US" sz="1200" b="1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be generous if possible </a:t>
            </a:r>
            <a:r>
              <a:rPr lang="en-US" sz="1200" b="1" i="1" dirty="0" smtClean="0">
                <a:solidFill>
                  <a:srgbClr val="FF0000"/>
                </a:solidFill>
                <a:ea typeface="Times New Roman" panose="02020603050405020304" pitchFamily="18" charset="0"/>
                <a:sym typeface="Wingdings" panose="05000000000000000000" pitchFamily="2" charset="2"/>
              </a:rPr>
              <a:t></a:t>
            </a:r>
            <a:r>
              <a:rPr lang="en-US" sz="1200" b="1" i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en-US" sz="1200" b="1" i="1" dirty="0" smtClean="0">
                <a:solidFill>
                  <a:srgbClr val="FF0000"/>
                </a:solidFill>
                <a:ea typeface="Times New Roman" panose="02020603050405020304" pitchFamily="18" charset="0"/>
                <a:sym typeface="Wingdings" panose="05000000000000000000" pitchFamily="2" charset="2"/>
              </a:rPr>
              <a:t> </a:t>
            </a:r>
            <a:r>
              <a:rPr lang="en-US" sz="1200" b="1" i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)</a:t>
            </a:r>
            <a:endParaRPr lang="en-US" sz="1200" b="1" dirty="0" smtClean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Use a </a:t>
            </a:r>
            <a:r>
              <a:rPr lang="en-US" sz="1200" b="1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rubberband</a:t>
            </a: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 to secure box contents</a:t>
            </a:r>
          </a:p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Add </a:t>
            </a:r>
            <a:r>
              <a:rPr lang="en-US" sz="1200" b="1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eCRF</a:t>
            </a: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(s) in </a:t>
            </a:r>
            <a:r>
              <a:rPr lang="en-US" sz="1200" b="1" dirty="0" err="1" smtClean="0">
                <a:solidFill>
                  <a:prstClr val="black"/>
                </a:solidFill>
                <a:ea typeface="Times New Roman" panose="02020603050405020304" pitchFamily="18" charset="0"/>
              </a:rPr>
              <a:t>ziploc</a:t>
            </a:r>
            <a:r>
              <a:rPr lang="en-US" sz="1200" b="1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 to top of Styrofoam box</a:t>
            </a:r>
          </a:p>
          <a:p>
            <a:pPr marL="171450" marR="365760" lvl="0" indent="-171450" algn="just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Samples not tested if received thawed</a:t>
            </a:r>
          </a:p>
        </p:txBody>
      </p:sp>
    </p:spTree>
    <p:extLst>
      <p:ext uri="{BB962C8B-B14F-4D97-AF65-F5344CB8AC3E}">
        <p14:creationId xmlns:p14="http://schemas.microsoft.com/office/powerpoint/2010/main" xmlns="" val="253591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6652" y="1041043"/>
            <a:ext cx="6343672" cy="709865"/>
          </a:xfrm>
        </p:spPr>
        <p:txBody>
          <a:bodyPr/>
          <a:lstStyle/>
          <a:p>
            <a:pPr algn="ctr"/>
            <a:r>
              <a:rPr lang="en-US" dirty="0"/>
              <a:t>Sample shipments to LCBR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5" name="Picture 2" descr="68a6b2f8-0742-49a4-b9b3-56ce5f9ee21b@me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5" t="11836" r="1288" b="28164"/>
          <a:stretch/>
        </p:blipFill>
        <p:spPr bwMode="auto">
          <a:xfrm>
            <a:off x="304485" y="2293678"/>
            <a:ext cx="6040518" cy="36935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37092" y="6146385"/>
            <a:ext cx="17266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Third party</a:t>
            </a:r>
          </a:p>
          <a:p>
            <a:pPr algn="ctr"/>
            <a:r>
              <a:rPr lang="en-US" sz="1400" b="1" dirty="0" smtClean="0"/>
              <a:t>&amp;</a:t>
            </a:r>
          </a:p>
          <a:p>
            <a:pPr algn="ctr"/>
            <a:r>
              <a:rPr lang="en-US" sz="1400" b="1" dirty="0" smtClean="0"/>
              <a:t>Account #</a:t>
            </a:r>
            <a:endParaRPr lang="en-US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65753" y="6172815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Address</a:t>
            </a:r>
            <a:endParaRPr lang="en-US" sz="1400" b="1" dirty="0"/>
          </a:p>
        </p:txBody>
      </p:sp>
      <p:cxnSp>
        <p:nvCxnSpPr>
          <p:cNvPr id="12" name="Straight Arrow Connector 11"/>
          <p:cNvCxnSpPr>
            <a:stCxn id="8" idx="0"/>
          </p:cNvCxnSpPr>
          <p:nvPr/>
        </p:nvCxnSpPr>
        <p:spPr>
          <a:xfrm flipV="1">
            <a:off x="761053" y="4876800"/>
            <a:ext cx="491848" cy="12960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4021907" y="5007976"/>
            <a:ext cx="1333161" cy="5758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5023880" y="5573057"/>
            <a:ext cx="527429" cy="555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3" descr="048251fc-f4e1-4749-ada8-b4b79af758ca@me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00" t="14375" r="12500" b="5625"/>
          <a:stretch/>
        </p:blipFill>
        <p:spPr bwMode="auto">
          <a:xfrm>
            <a:off x="6463708" y="2293678"/>
            <a:ext cx="1992924" cy="19929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3708" y="4343401"/>
            <a:ext cx="2006733" cy="1905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1788750" y="3962400"/>
            <a:ext cx="34485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057400" y="4191000"/>
            <a:ext cx="194905" cy="2105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41492" y="629622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Reference#</a:t>
            </a:r>
            <a:endParaRPr lang="en-US" sz="1400" b="1" dirty="0"/>
          </a:p>
        </p:txBody>
      </p:sp>
      <p:sp>
        <p:nvSpPr>
          <p:cNvPr id="6" name="Oval 5"/>
          <p:cNvSpPr/>
          <p:nvPr/>
        </p:nvSpPr>
        <p:spPr>
          <a:xfrm>
            <a:off x="3733800" y="3276600"/>
            <a:ext cx="1129708" cy="2772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3810000" y="3546313"/>
            <a:ext cx="211907" cy="2855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90650" y="6296220"/>
            <a:ext cx="1422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Fedex</a:t>
            </a:r>
            <a:r>
              <a:rPr lang="en-US" sz="1400" b="1" dirty="0" smtClean="0"/>
              <a:t> priority overnight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363118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Section 2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3429000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Sample Receipt</a:t>
            </a:r>
            <a:endParaRPr lang="en-US" sz="4000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30810"/>
            <a:ext cx="1794389" cy="42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7495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990600"/>
            <a:ext cx="3784636" cy="711359"/>
          </a:xfrm>
        </p:spPr>
        <p:txBody>
          <a:bodyPr/>
          <a:lstStyle/>
          <a:p>
            <a:r>
              <a:rPr lang="en-US" dirty="0" smtClean="0"/>
              <a:t>Sample Receipt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34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7999" y="2624908"/>
            <a:ext cx="8096938" cy="388970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5355537" y="5094006"/>
            <a:ext cx="6858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88659" y="4355082"/>
            <a:ext cx="12573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 smtClean="0"/>
              <a:t>Fedex</a:t>
            </a:r>
            <a:r>
              <a:rPr lang="en-US" sz="1000" b="1" dirty="0" smtClean="0"/>
              <a:t> tracking #</a:t>
            </a:r>
            <a:endParaRPr lang="en-US" sz="1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352859" y="4512115"/>
            <a:ext cx="952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Visit date</a:t>
            </a:r>
            <a:endParaRPr lang="en-US" sz="10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861774" y="4635225"/>
            <a:ext cx="653770" cy="422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14" idx="7"/>
          </p:cNvCxnSpPr>
          <p:nvPr/>
        </p:nvCxnSpPr>
        <p:spPr>
          <a:xfrm flipH="1">
            <a:off x="4179037" y="4701733"/>
            <a:ext cx="240564" cy="347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723752" y="5009118"/>
            <a:ext cx="533400" cy="27721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837404" y="5147728"/>
            <a:ext cx="462348" cy="267386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48490" y="5446559"/>
            <a:ext cx="2263586" cy="511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5338" y="5984656"/>
            <a:ext cx="8217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Subject ID</a:t>
            </a:r>
            <a:endParaRPr lang="en-US" sz="1000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15200" y="2826283"/>
            <a:ext cx="990600" cy="275858"/>
          </a:xfrm>
          <a:prstGeom prst="rect">
            <a:avLst/>
          </a:prstGeom>
        </p:spPr>
      </p:pic>
      <p:cxnSp>
        <p:nvCxnSpPr>
          <p:cNvPr id="21" name="Straight Arrow Connector 20"/>
          <p:cNvCxnSpPr>
            <a:stCxn id="19" idx="0"/>
          </p:cNvCxnSpPr>
          <p:nvPr/>
        </p:nvCxnSpPr>
        <p:spPr>
          <a:xfrm flipH="1" flipV="1">
            <a:off x="7606743" y="2432080"/>
            <a:ext cx="203757" cy="394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898511" y="2067766"/>
            <a:ext cx="1447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C</a:t>
            </a:r>
            <a:r>
              <a:rPr lang="en-US" sz="1000" b="1" dirty="0" smtClean="0"/>
              <a:t>onsent information from </a:t>
            </a:r>
            <a:r>
              <a:rPr lang="en-US" sz="1000" b="1" dirty="0" err="1" smtClean="0"/>
              <a:t>Medidata</a:t>
            </a:r>
            <a:endParaRPr lang="en-US" sz="1000" b="1" dirty="0"/>
          </a:p>
        </p:txBody>
      </p:sp>
      <p:sp>
        <p:nvSpPr>
          <p:cNvPr id="10" name="Oval 9"/>
          <p:cNvSpPr/>
          <p:nvPr/>
        </p:nvSpPr>
        <p:spPr>
          <a:xfrm>
            <a:off x="4710234" y="2878847"/>
            <a:ext cx="533400" cy="295642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106468" y="2189069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Kit ID</a:t>
            </a:r>
            <a:endParaRPr lang="en-US" sz="1000" b="1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106468" y="2391137"/>
            <a:ext cx="175011" cy="4877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595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1066800"/>
            <a:ext cx="7543800" cy="67056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Sample </a:t>
            </a:r>
            <a:r>
              <a:rPr lang="en-US" dirty="0"/>
              <a:t>Receipt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0972" y="4343400"/>
            <a:ext cx="2362200" cy="2448616"/>
          </a:xfrm>
          <a:ln>
            <a:solidFill>
              <a:schemeClr val="tx1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8285" y="2294904"/>
            <a:ext cx="4077789" cy="44971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5" t="27969"/>
          <a:stretch/>
        </p:blipFill>
        <p:spPr bwMode="auto">
          <a:xfrm>
            <a:off x="375672" y="2294904"/>
            <a:ext cx="3352800" cy="2033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9288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73980" y="914400"/>
            <a:ext cx="6346078" cy="71135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Sample Processing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79"/>
          <a:stretch/>
        </p:blipFill>
        <p:spPr>
          <a:xfrm>
            <a:off x="762000" y="2971800"/>
            <a:ext cx="3784694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6592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5867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Station 2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426570" y="249732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Station 1</a:t>
            </a:r>
            <a:endParaRPr lang="en-US" b="1" dirty="0"/>
          </a:p>
        </p:txBody>
      </p:sp>
      <p:pic>
        <p:nvPicPr>
          <p:cNvPr id="9" name="Content Placeholder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797"/>
          <a:stretch/>
        </p:blipFill>
        <p:spPr>
          <a:xfrm>
            <a:off x="5294728" y="2949979"/>
            <a:ext cx="3175196" cy="356594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Arrow Connector 9"/>
          <p:cNvCxnSpPr/>
          <p:nvPr/>
        </p:nvCxnSpPr>
        <p:spPr>
          <a:xfrm flipV="1">
            <a:off x="912835" y="4495800"/>
            <a:ext cx="915965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7102720" y="2866658"/>
            <a:ext cx="669680" cy="12100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5517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5772" y="898674"/>
            <a:ext cx="6580563" cy="764957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Sample Processing: </a:t>
            </a:r>
            <a:br>
              <a:rPr lang="en-US" sz="2800" dirty="0" smtClean="0"/>
            </a:br>
            <a:r>
              <a:rPr lang="en-US" sz="2800" dirty="0" err="1" smtClean="0"/>
              <a:t>eCRFs</a:t>
            </a:r>
            <a:r>
              <a:rPr lang="en-US" sz="2800" dirty="0" smtClean="0"/>
              <a:t> &amp; Database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143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187" y="2453530"/>
            <a:ext cx="3774916" cy="4372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4600" y="3124200"/>
            <a:ext cx="381000" cy="4572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14700" y="3010256"/>
            <a:ext cx="419100" cy="4949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484166" y="2202167"/>
            <a:ext cx="572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Kit ID</a:t>
            </a:r>
            <a:endParaRPr lang="en-US" sz="1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598893" y="2159922"/>
            <a:ext cx="10074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Subject ID</a:t>
            </a:r>
            <a:endParaRPr 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317917" y="6534663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Visit date</a:t>
            </a:r>
            <a:endParaRPr lang="en-US" sz="1200" b="1" dirty="0"/>
          </a:p>
        </p:txBody>
      </p:sp>
      <p:sp>
        <p:nvSpPr>
          <p:cNvPr id="1031" name="Rectangle 1030"/>
          <p:cNvSpPr/>
          <p:nvPr/>
        </p:nvSpPr>
        <p:spPr>
          <a:xfrm>
            <a:off x="2705100" y="3010256"/>
            <a:ext cx="572127" cy="4187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657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56" t="14931" r="24166" b="46902"/>
          <a:stretch/>
        </p:blipFill>
        <p:spPr bwMode="auto">
          <a:xfrm>
            <a:off x="4098298" y="3517852"/>
            <a:ext cx="4777195" cy="266166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Elbow Connector 25"/>
          <p:cNvCxnSpPr/>
          <p:nvPr/>
        </p:nvCxnSpPr>
        <p:spPr>
          <a:xfrm rot="5400000">
            <a:off x="3354503" y="3613739"/>
            <a:ext cx="2560651" cy="24023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Straight Arrow Connector 1038"/>
          <p:cNvCxnSpPr/>
          <p:nvPr/>
        </p:nvCxnSpPr>
        <p:spPr>
          <a:xfrm flipH="1">
            <a:off x="4648200" y="2376273"/>
            <a:ext cx="1361645" cy="2805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Straight Arrow Connector 1042"/>
          <p:cNvCxnSpPr>
            <a:stCxn id="25" idx="0"/>
          </p:cNvCxnSpPr>
          <p:nvPr/>
        </p:nvCxnSpPr>
        <p:spPr>
          <a:xfrm flipV="1">
            <a:off x="4813217" y="5233481"/>
            <a:ext cx="767141" cy="12598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4" name="Oval 1043"/>
          <p:cNvSpPr/>
          <p:nvPr/>
        </p:nvSpPr>
        <p:spPr>
          <a:xfrm>
            <a:off x="1219199" y="2895600"/>
            <a:ext cx="968245" cy="30480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Oval 1044"/>
          <p:cNvSpPr/>
          <p:nvPr/>
        </p:nvSpPr>
        <p:spPr>
          <a:xfrm>
            <a:off x="2533963" y="4066499"/>
            <a:ext cx="9144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Oval 1045"/>
          <p:cNvSpPr/>
          <p:nvPr/>
        </p:nvSpPr>
        <p:spPr>
          <a:xfrm>
            <a:off x="449052" y="2743200"/>
            <a:ext cx="688952" cy="838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62000" y="2286000"/>
            <a:ext cx="10668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1838990" y="2340666"/>
            <a:ext cx="142210" cy="7835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973328" y="2346267"/>
            <a:ext cx="1066800" cy="1890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107894" y="2065272"/>
            <a:ext cx="2206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Entered into a database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xmlns="" val="70946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62681"/>
            <a:ext cx="7696200" cy="930408"/>
          </a:xfrm>
        </p:spPr>
        <p:txBody>
          <a:bodyPr/>
          <a:lstStyle/>
          <a:p>
            <a:pPr algn="ctr"/>
            <a:r>
              <a:rPr lang="en-US" sz="2800" dirty="0"/>
              <a:t>Sample Processing: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eCRFs</a:t>
            </a:r>
            <a:r>
              <a:rPr lang="en-US" sz="2800" dirty="0" smtClean="0"/>
              <a:t> </a:t>
            </a:r>
            <a:r>
              <a:rPr lang="en-US" sz="2800" dirty="0"/>
              <a:t>&amp; Database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769" t="31233" r="34219" b="32507"/>
          <a:stretch>
            <a:fillRect/>
          </a:stretch>
        </p:blipFill>
        <p:spPr bwMode="auto">
          <a:xfrm>
            <a:off x="381000" y="3505200"/>
            <a:ext cx="4414152" cy="295770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35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09800"/>
            <a:ext cx="3581400" cy="409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76600" y="2514600"/>
            <a:ext cx="1269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Collected for biorepository</a:t>
            </a:r>
            <a:endParaRPr lang="en-US" sz="1200" b="1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429000" y="2971800"/>
            <a:ext cx="304800" cy="175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795152" y="2743200"/>
            <a:ext cx="2883464" cy="76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81000" y="2209800"/>
            <a:ext cx="2364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rgbClr val="FF0000"/>
                </a:solidFill>
              </a:rPr>
              <a:t>Note on lab form WHEN someone consented, but repository sample NOT OBTAINED</a:t>
            </a:r>
            <a:endParaRPr lang="en-US" sz="1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3393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286604"/>
            <a:ext cx="7543800" cy="1450757"/>
          </a:xfrm>
        </p:spPr>
        <p:txBody>
          <a:bodyPr/>
          <a:lstStyle/>
          <a:p>
            <a:pPr algn="ctr"/>
            <a:r>
              <a:rPr lang="en-US" dirty="0" smtClean="0"/>
              <a:t>   Table of Contents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11924" y="2438400"/>
            <a:ext cx="6858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sz="2800" dirty="0" smtClean="0"/>
          </a:p>
          <a:p>
            <a:pPr marL="342900" indent="-342900">
              <a:buAutoNum type="arabicPeriod"/>
            </a:pPr>
            <a:r>
              <a:rPr lang="en-US" sz="2400" dirty="0" smtClean="0"/>
              <a:t>LCBR Overview and Background</a:t>
            </a:r>
          </a:p>
          <a:p>
            <a:pPr marL="342900" indent="-342900">
              <a:buAutoNum type="arabicPeriod"/>
            </a:pPr>
            <a:endParaRPr lang="en-US" sz="2400" dirty="0" smtClean="0"/>
          </a:p>
          <a:p>
            <a:pPr marL="342900" indent="-342900">
              <a:buAutoNum type="arabicPeriod"/>
            </a:pPr>
            <a:r>
              <a:rPr lang="en-US" sz="2400" dirty="0" smtClean="0"/>
              <a:t>Sample Receipt</a:t>
            </a:r>
          </a:p>
          <a:p>
            <a:pPr marL="342900" indent="-342900">
              <a:buAutoNum type="arabicPeriod"/>
            </a:pPr>
            <a:endParaRPr lang="en-US" sz="2400" dirty="0" smtClean="0"/>
          </a:p>
          <a:p>
            <a:pPr marL="342900" indent="-342900">
              <a:buAutoNum type="arabicPeriod"/>
            </a:pPr>
            <a:r>
              <a:rPr lang="en-US" sz="2400" dirty="0" smtClean="0"/>
              <a:t>Sample </a:t>
            </a:r>
            <a:r>
              <a:rPr lang="en-US" sz="2400" dirty="0" err="1" smtClean="0"/>
              <a:t>Aliquoting</a:t>
            </a:r>
            <a:r>
              <a:rPr lang="en-US" sz="2400" dirty="0" smtClean="0"/>
              <a:t> &amp; Repository Storage</a:t>
            </a:r>
          </a:p>
          <a:p>
            <a:pPr marL="342900" indent="-342900">
              <a:buAutoNum type="arabicPeriod"/>
            </a:pPr>
            <a:endParaRPr lang="en-US" sz="2400" dirty="0" smtClean="0"/>
          </a:p>
          <a:p>
            <a:pPr marL="342900" indent="-342900">
              <a:buAutoNum type="arabicPeriod"/>
            </a:pPr>
            <a:r>
              <a:rPr lang="en-US" sz="2400" dirty="0" smtClean="0"/>
              <a:t>Data and Reporting</a:t>
            </a:r>
          </a:p>
          <a:p>
            <a:endParaRPr lang="en-US" sz="2400" b="1" dirty="0" smtClean="0"/>
          </a:p>
          <a:p>
            <a:endParaRPr lang="en-US" sz="2400" dirty="0" smtClean="0"/>
          </a:p>
        </p:txBody>
      </p:sp>
      <p:pic>
        <p:nvPicPr>
          <p:cNvPr id="6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2819"/>
            <a:ext cx="1904999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940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199" y="825321"/>
            <a:ext cx="6705600" cy="963688"/>
          </a:xfrm>
        </p:spPr>
        <p:txBody>
          <a:bodyPr/>
          <a:lstStyle/>
          <a:p>
            <a:pPr algn="ctr"/>
            <a:r>
              <a:rPr lang="en-US" sz="2800" dirty="0" smtClean="0"/>
              <a:t>Sample Processing</a:t>
            </a:r>
            <a:br>
              <a:rPr lang="en-US" sz="2800" dirty="0" smtClean="0"/>
            </a:br>
            <a:r>
              <a:rPr lang="en-US" sz="2800" dirty="0" smtClean="0"/>
              <a:t>Refrigerated shipments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3866" y="3037488"/>
            <a:ext cx="2013279" cy="145908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6" descr="C:\Users\Lyndelle\Downloads\photo 2 (3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928" b="33835"/>
          <a:stretch/>
        </p:blipFill>
        <p:spPr bwMode="auto">
          <a:xfrm>
            <a:off x="5410201" y="4544245"/>
            <a:ext cx="2362200" cy="220243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57523" y="2963791"/>
            <a:ext cx="14150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EDTA WB tube</a:t>
            </a:r>
            <a:endParaRPr lang="en-US" sz="1400" b="1" dirty="0"/>
          </a:p>
        </p:txBody>
      </p:sp>
      <p:pic>
        <p:nvPicPr>
          <p:cNvPr id="11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6592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42348" y="2109985"/>
            <a:ext cx="30510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/>
              <a:t>PaxGene</a:t>
            </a:r>
            <a:r>
              <a:rPr lang="en-US" sz="1400" b="1" dirty="0" smtClean="0"/>
              <a:t> DNA (911 tube extension) 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ONLY collected at BASELINE visit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</a:rPr>
              <a:t>No M12 or other ANNUAL collection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291004" y="3337494"/>
            <a:ext cx="1693863" cy="594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4040300"/>
              </p:ext>
            </p:extLst>
          </p:nvPr>
        </p:nvGraphicFramePr>
        <p:xfrm>
          <a:off x="342900" y="3768129"/>
          <a:ext cx="3467100" cy="1565872"/>
        </p:xfrm>
        <a:graphic>
          <a:graphicData uri="http://schemas.openxmlformats.org/drawingml/2006/table">
            <a:tbl>
              <a:tblPr firstRow="1" firstCol="1" bandRow="1"/>
              <a:tblGrid>
                <a:gridCol w="2234353"/>
                <a:gridCol w="1232747"/>
              </a:tblGrid>
              <a:tr h="224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Visit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81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Tube extension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8183"/>
                    </a:solidFill>
                  </a:tcPr>
                </a:tc>
              </a:tr>
              <a:tr h="224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BAS/Annual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224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Month 6 (M06)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0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Semi-Annual (M18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M30, M42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224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UNCO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4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2244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Screening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</a:tbl>
          </a:graphicData>
        </a:graphic>
      </p:graphicFrame>
      <p:cxnSp>
        <p:nvCxnSpPr>
          <p:cNvPr id="13" name="Straight Arrow Connector 12"/>
          <p:cNvCxnSpPr/>
          <p:nvPr/>
        </p:nvCxnSpPr>
        <p:spPr>
          <a:xfrm>
            <a:off x="2926946" y="3197871"/>
            <a:ext cx="1644321" cy="619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6200" y="5904259"/>
            <a:ext cx="5026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Place label(Kit ID) on each </a:t>
            </a:r>
            <a:r>
              <a:rPr lang="en-US" b="1" i="1" dirty="0" err="1" smtClean="0">
                <a:solidFill>
                  <a:srgbClr val="FF0000"/>
                </a:solidFill>
              </a:rPr>
              <a:t>vacutainer</a:t>
            </a:r>
            <a:r>
              <a:rPr lang="en-US" b="1" i="1" dirty="0" smtClean="0">
                <a:solidFill>
                  <a:srgbClr val="FF0000"/>
                </a:solidFill>
              </a:rPr>
              <a:t> tube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1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63417"/>
            <a:ext cx="6346078" cy="711359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Sample Testing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1026" name="Picture 2" descr="85d16766-7b2c-49c8-9b68-6fd0f9ed8c1b@me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39" t="600" r="14854" b="5010"/>
          <a:stretch/>
        </p:blipFill>
        <p:spPr bwMode="auto">
          <a:xfrm>
            <a:off x="4697655" y="2438400"/>
            <a:ext cx="3733800" cy="38045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6592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3586143" y="4150159"/>
            <a:ext cx="9906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22" r="8889"/>
          <a:stretch/>
        </p:blipFill>
        <p:spPr>
          <a:xfrm rot="5400000">
            <a:off x="356530" y="2650531"/>
            <a:ext cx="3022441" cy="3207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042441" y="63246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Tosoh G8 for HbA1c testing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4087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022313" y="925605"/>
            <a:ext cx="6604036" cy="926431"/>
          </a:xfrm>
        </p:spPr>
        <p:txBody>
          <a:bodyPr/>
          <a:lstStyle/>
          <a:p>
            <a:pPr algn="ctr"/>
            <a:r>
              <a:rPr lang="en-US" dirty="0" smtClean="0"/>
              <a:t>Sample Receipt</a:t>
            </a:r>
            <a:br>
              <a:rPr lang="en-US" dirty="0" smtClean="0"/>
            </a:br>
            <a:r>
              <a:rPr lang="en-US" dirty="0" smtClean="0"/>
              <a:t>Frozen shipments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1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94" t="3646" r="17159" b="2918"/>
          <a:stretch/>
        </p:blipFill>
        <p:spPr bwMode="auto">
          <a:xfrm>
            <a:off x="4633298" y="2268384"/>
            <a:ext cx="1841699" cy="16178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1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80" t="6269" r="5675" b="4415"/>
          <a:stretch/>
        </p:blipFill>
        <p:spPr bwMode="auto">
          <a:xfrm>
            <a:off x="6474997" y="2268384"/>
            <a:ext cx="2051868" cy="16178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85410459"/>
              </p:ext>
            </p:extLst>
          </p:nvPr>
        </p:nvGraphicFramePr>
        <p:xfrm>
          <a:off x="84400" y="2280678"/>
          <a:ext cx="4487600" cy="4398461"/>
        </p:xfrm>
        <a:graphic>
          <a:graphicData uri="http://schemas.openxmlformats.org/drawingml/2006/table">
            <a:tbl>
              <a:tblPr firstRow="1" firstCol="1" bandRow="1"/>
              <a:tblGrid>
                <a:gridCol w="3344600"/>
                <a:gridCol w="1143000"/>
              </a:tblGrid>
              <a:tr h="542606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Sample Type ( tube extension)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81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b="1" dirty="0" smtClean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Expected </a:t>
                      </a:r>
                      <a:r>
                        <a:rPr lang="en-US" sz="12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approximate volume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8183"/>
                    </a:solidFill>
                  </a:tcPr>
                </a:tc>
              </a:tr>
              <a:tr h="338028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Screening  Fasting Fluoride Plasma (928)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F8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299373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M03 plain urine (912)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327766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M06 Fasting Fluoride Plasma (913)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M06 Fasting SST (914)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M06 Fasting EDTA(915)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514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UNCO Fasting Fluoride (919)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349883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UNCO 120 min Fluoride Plasma (920)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453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UNCO plain urine ( 925)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327766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EOS Fasting Fluoride Plasma (922)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029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EOS Plain urine (923)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6E6"/>
                    </a:solidFill>
                  </a:tcPr>
                </a:tc>
              </a:tr>
              <a:tr h="491650"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Semi-Annual (M18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</a:rPr>
                        <a:t>, M30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</a:rPr>
                        <a:t>, M42) Fasting Fluoride Plasma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mls</a:t>
                      </a:r>
                      <a:endParaRPr lang="en-US" sz="1000" b="1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7B3B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1" descr="cid:799f0c48-55b3-4ebf-b5d6-b793c546d987@med.uvm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55662" y="3589659"/>
            <a:ext cx="2668829" cy="325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909666" y="6496713"/>
            <a:ext cx="2189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Moved to Analyzer</a:t>
            </a:r>
            <a:endParaRPr lang="en-US" sz="1400" b="1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969603" y="5638800"/>
            <a:ext cx="505394" cy="859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6065983" y="5456820"/>
            <a:ext cx="1033472" cy="1073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9" idx="0"/>
          </p:cNvCxnSpPr>
          <p:nvPr/>
        </p:nvCxnSpPr>
        <p:spPr>
          <a:xfrm>
            <a:off x="7889550" y="5852219"/>
            <a:ext cx="304800" cy="629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7099455" y="6481531"/>
            <a:ext cx="21897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Moved to </a:t>
            </a:r>
            <a:r>
              <a:rPr lang="en-US" sz="1400" b="1" dirty="0" err="1" smtClean="0"/>
              <a:t>Aliquoting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155379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Section 3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3124200"/>
            <a:ext cx="5791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Aliquoting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/>
              <a:t>&amp; </a:t>
            </a:r>
          </a:p>
          <a:p>
            <a:pPr algn="ctr"/>
            <a:r>
              <a:rPr lang="en-US" sz="4000" dirty="0" smtClean="0"/>
              <a:t>Repository Storage</a:t>
            </a:r>
            <a:endParaRPr lang="en-US" sz="4000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399" y="76200"/>
            <a:ext cx="1844675" cy="43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537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019235"/>
            <a:ext cx="6553200" cy="711359"/>
          </a:xfrm>
        </p:spPr>
        <p:txBody>
          <a:bodyPr/>
          <a:lstStyle/>
          <a:p>
            <a:pPr algn="ctr"/>
            <a:r>
              <a:rPr lang="en-US" dirty="0"/>
              <a:t>BAS/Annual Repository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85614"/>
            <a:ext cx="1768475" cy="4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1655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387" y="2172066"/>
            <a:ext cx="6154350" cy="466141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59583" y="5540927"/>
            <a:ext cx="2667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50 </a:t>
            </a:r>
            <a:r>
              <a:rPr lang="en-US" sz="1400" b="1" dirty="0" err="1" smtClean="0"/>
              <a:t>cryovials</a:t>
            </a:r>
            <a:r>
              <a:rPr lang="en-US" sz="1400" b="1" dirty="0" smtClean="0"/>
              <a:t> per participant (CBAL) for full consent to repository</a:t>
            </a:r>
            <a:endParaRPr lang="en-US" sz="1400" b="1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300458" y="47287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2222" b="24444"/>
          <a:stretch/>
        </p:blipFill>
        <p:spPr>
          <a:xfrm>
            <a:off x="6629400" y="4469157"/>
            <a:ext cx="2395045" cy="9892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0" y="3200400"/>
            <a:ext cx="1715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One participant</a:t>
            </a:r>
            <a:endParaRPr lang="en-US" sz="1400" b="1" dirty="0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022509" y="3505200"/>
            <a:ext cx="749891" cy="1141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001000" y="3505200"/>
            <a:ext cx="32869" cy="11347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C:\Users\llebruin\Desktop\D2d MOPs\Protocols\Annual Kit tube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6079"/>
          <a:stretch/>
        </p:blipFill>
        <p:spPr bwMode="auto">
          <a:xfrm>
            <a:off x="6858000" y="2057400"/>
            <a:ext cx="2064866" cy="1143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196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8471" y="1143000"/>
            <a:ext cx="5861428" cy="711359"/>
          </a:xfrm>
        </p:spPr>
        <p:txBody>
          <a:bodyPr/>
          <a:lstStyle/>
          <a:p>
            <a:r>
              <a:rPr lang="en-US" dirty="0" smtClean="0"/>
              <a:t>Month 6 Repository Design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5614"/>
            <a:ext cx="1768475" cy="4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1654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89" t="11789" r="11258" b="7903"/>
          <a:stretch>
            <a:fillRect/>
          </a:stretch>
        </p:blipFill>
        <p:spPr bwMode="auto">
          <a:xfrm>
            <a:off x="125806" y="2368545"/>
            <a:ext cx="4369994" cy="218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65702" y="4642644"/>
            <a:ext cx="2849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Fasting Serum &amp; EDTA samples</a:t>
            </a:r>
            <a:endParaRPr lang="en-US" sz="1400" b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050019" y="221874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9" name="Picture 16494" descr="M06 specime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5091" y="3527307"/>
            <a:ext cx="1863525" cy="16615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ight Arrow 8"/>
          <p:cNvSpPr/>
          <p:nvPr/>
        </p:nvSpPr>
        <p:spPr>
          <a:xfrm rot="2026594">
            <a:off x="4554048" y="3827810"/>
            <a:ext cx="1256798" cy="3169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15001" y="5458235"/>
            <a:ext cx="200516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12 </a:t>
            </a:r>
            <a:r>
              <a:rPr lang="en-US" sz="1000" b="1" dirty="0" err="1" smtClean="0"/>
              <a:t>cryovials</a:t>
            </a:r>
            <a:r>
              <a:rPr lang="en-US" sz="1000" b="1" dirty="0" smtClean="0"/>
              <a:t> per participant (CBAL) </a:t>
            </a:r>
          </a:p>
          <a:p>
            <a:pPr algn="ctr"/>
            <a:r>
              <a:rPr lang="en-US" sz="1000" b="1" dirty="0" smtClean="0"/>
              <a:t>for consent to repository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xmlns="" val="314982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Section </a:t>
            </a:r>
            <a:r>
              <a:rPr lang="en-US" dirty="0"/>
              <a:t>4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981200" y="3429000"/>
            <a:ext cx="556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Data &amp; Reporting</a:t>
            </a:r>
            <a:endParaRPr lang="en-US" sz="4000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85614"/>
            <a:ext cx="1768475" cy="4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88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495644" y="1109230"/>
            <a:ext cx="3944823" cy="609600"/>
          </a:xfrm>
        </p:spPr>
        <p:txBody>
          <a:bodyPr/>
          <a:lstStyle/>
          <a:p>
            <a:r>
              <a:rPr lang="en-US" dirty="0" smtClean="0"/>
              <a:t>Test Results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152330" y="4818220"/>
            <a:ext cx="76868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Principal Investigators </a:t>
            </a:r>
            <a:r>
              <a:rPr lang="en-US" sz="2000" b="1" dirty="0" smtClean="0"/>
              <a:t>&amp; </a:t>
            </a:r>
            <a:r>
              <a:rPr lang="en-US" sz="2000" b="1" dirty="0" smtClean="0">
                <a:solidFill>
                  <a:srgbClr val="FF0000"/>
                </a:solidFill>
              </a:rPr>
              <a:t>Primary Research Coordinators </a:t>
            </a:r>
          </a:p>
          <a:p>
            <a:pPr algn="ctr"/>
            <a:r>
              <a:rPr lang="en-US" sz="2000" b="1" dirty="0" smtClean="0"/>
              <a:t>are notified of</a:t>
            </a:r>
          </a:p>
          <a:p>
            <a:pPr algn="ctr"/>
            <a:r>
              <a:rPr lang="en-US" sz="2000" b="1" dirty="0" smtClean="0"/>
              <a:t>  </a:t>
            </a:r>
            <a:r>
              <a:rPr lang="en-US" sz="2000" b="1" i="1" dirty="0">
                <a:solidFill>
                  <a:srgbClr val="FF0000"/>
                </a:solidFill>
              </a:rPr>
              <a:t>A</a:t>
            </a:r>
            <a:r>
              <a:rPr lang="en-US" sz="2000" b="1" i="1" dirty="0" smtClean="0">
                <a:solidFill>
                  <a:srgbClr val="FF0000"/>
                </a:solidFill>
              </a:rPr>
              <a:t>bnormalities</a:t>
            </a:r>
            <a:r>
              <a:rPr lang="en-US" sz="2000" b="1" dirty="0" smtClean="0">
                <a:solidFill>
                  <a:srgbClr val="FF0000"/>
                </a:solidFill>
              </a:rPr>
              <a:t> (HbA1c) </a:t>
            </a:r>
            <a:r>
              <a:rPr lang="en-US" sz="2000" b="1" dirty="0"/>
              <a:t>&amp;</a:t>
            </a:r>
            <a:r>
              <a:rPr lang="en-US" sz="2000" b="1" dirty="0" smtClean="0"/>
              <a:t> </a:t>
            </a:r>
            <a:r>
              <a:rPr lang="en-US" sz="2000" b="1" i="1" dirty="0" smtClean="0">
                <a:solidFill>
                  <a:srgbClr val="FF0000"/>
                </a:solidFill>
              </a:rPr>
              <a:t>Critical values</a:t>
            </a:r>
            <a:r>
              <a:rPr lang="en-US" sz="2000" b="1" dirty="0" smtClean="0">
                <a:solidFill>
                  <a:srgbClr val="FF0000"/>
                </a:solidFill>
              </a:rPr>
              <a:t>(GL)</a:t>
            </a:r>
          </a:p>
          <a:p>
            <a:pPr algn="ctr"/>
            <a:r>
              <a:rPr lang="en-US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prior</a:t>
            </a:r>
            <a:endParaRPr lang="en-US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smtClean="0"/>
              <a:t>to data transmission</a:t>
            </a:r>
            <a:endParaRPr lang="en-US" sz="2000" b="1" dirty="0"/>
          </a:p>
        </p:txBody>
      </p:sp>
      <p:sp>
        <p:nvSpPr>
          <p:cNvPr id="9" name="Rectangle 8"/>
          <p:cNvSpPr/>
          <p:nvPr/>
        </p:nvSpPr>
        <p:spPr>
          <a:xfrm>
            <a:off x="1119531" y="2318392"/>
            <a:ext cx="693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>
              <a:buClr>
                <a:srgbClr val="B31166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Test results: HbA1c, GL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Urine calcium/creatinine (UCACR) ratio</a:t>
            </a:r>
          </a:p>
          <a:p>
            <a:pPr lvl="0" defTabSz="457200">
              <a:buClr>
                <a:srgbClr val="B31166"/>
              </a:buClr>
              <a:buSzPct val="80000"/>
            </a:pPr>
            <a:endParaRPr lang="en-U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lvl="0" indent="-342900" defTabSz="457200">
              <a:buClr>
                <a:srgbClr val="B31166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Results are uploaded to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Medidata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13728" y="3691417"/>
            <a:ext cx="71561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***S &amp; C traits are confirmed before being reported; slight delay in reporting results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2857015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20" y="1063417"/>
            <a:ext cx="4644423" cy="872649"/>
          </a:xfrm>
        </p:spPr>
        <p:txBody>
          <a:bodyPr/>
          <a:lstStyle/>
          <a:p>
            <a:pPr algn="ctr"/>
            <a:r>
              <a:rPr lang="en-US" dirty="0" smtClean="0"/>
              <a:t>Reporting codes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1919398"/>
              </p:ext>
            </p:extLst>
          </p:nvPr>
        </p:nvGraphicFramePr>
        <p:xfrm>
          <a:off x="457200" y="2743200"/>
          <a:ext cx="4343401" cy="1491145"/>
        </p:xfrm>
        <a:graphic>
          <a:graphicData uri="http://schemas.openxmlformats.org/drawingml/2006/table">
            <a:tbl>
              <a:tblPr firstRow="1" firstCol="1" bandRow="1"/>
              <a:tblGrid>
                <a:gridCol w="1039512"/>
                <a:gridCol w="2564585"/>
                <a:gridCol w="739304"/>
              </a:tblGrid>
              <a:tr h="2253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ASSAYC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ASSAY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Glucose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timepoint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mg/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GLU30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Glucose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timepoint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mg/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GLU120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Glucose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timepoint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120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mg/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0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HbA1c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Hemoglobin A1c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15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UCACR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Urine calcium creatinine ratio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2B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57608370"/>
              </p:ext>
            </p:extLst>
          </p:nvPr>
        </p:nvGraphicFramePr>
        <p:xfrm>
          <a:off x="990600" y="4800600"/>
          <a:ext cx="3352800" cy="1726305"/>
        </p:xfrm>
        <a:graphic>
          <a:graphicData uri="http://schemas.openxmlformats.org/drawingml/2006/table">
            <a:tbl>
              <a:tblPr firstRow="1" firstCol="1" bandRow="1"/>
              <a:tblGrid>
                <a:gridCol w="1449355"/>
                <a:gridCol w="1903445"/>
              </a:tblGrid>
              <a:tr h="3205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LCBR Quality Code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1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Acceptable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000" b="1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Hemolyzed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Lipemic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sample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1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Centrifuged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8318239"/>
              </p:ext>
            </p:extLst>
          </p:nvPr>
        </p:nvGraphicFramePr>
        <p:xfrm>
          <a:off x="5257800" y="3505200"/>
          <a:ext cx="3516924" cy="2394268"/>
        </p:xfrm>
        <a:graphic>
          <a:graphicData uri="http://schemas.openxmlformats.org/drawingml/2006/table">
            <a:tbl>
              <a:tblPr firstRow="1" firstCol="1" bandRow="1"/>
              <a:tblGrid>
                <a:gridCol w="1044672"/>
                <a:gridCol w="2472252"/>
              </a:tblGrid>
              <a:tr h="30072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LCBR Assay Result Code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0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 Result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Poor quality-with result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000" b="1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 of Range-Low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000" b="1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Poor quality-without result</a:t>
                      </a:r>
                      <a:endParaRPr lang="en-US" sz="10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Out of range-High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7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0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 not sufficient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result-Other</a:t>
                      </a:r>
                      <a:endParaRPr lang="en-US" sz="1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52600" y="2286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Assay Codes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400800" y="2971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Result Codes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52600" y="4343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Quality Codes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5035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771144"/>
            <a:ext cx="7543800" cy="966217"/>
          </a:xfrm>
        </p:spPr>
        <p:txBody>
          <a:bodyPr>
            <a:normAutofit/>
          </a:bodyPr>
          <a:lstStyle/>
          <a:p>
            <a:pPr marL="0" indent="0" algn="ctr"/>
            <a:r>
              <a:rPr lang="en-US" sz="3200" dirty="0" smtClean="0"/>
              <a:t>LCBR D2d Team</a:t>
            </a: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467" y="71854"/>
            <a:ext cx="1618934" cy="43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0800" y="2209800"/>
            <a:ext cx="4457700" cy="4457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85378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Section 1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12905" y="3505200"/>
            <a:ext cx="6391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Overview &amp; Background</a:t>
            </a:r>
            <a:endParaRPr lang="en-US" sz="4000" dirty="0"/>
          </a:p>
        </p:txBody>
      </p:sp>
      <p:pic>
        <p:nvPicPr>
          <p:cNvPr id="7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25652" cy="51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4718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3178" y="1042063"/>
            <a:ext cx="5392616" cy="545844"/>
          </a:xfrm>
        </p:spPr>
        <p:txBody>
          <a:bodyPr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86171"/>
            <a:ext cx="1768475" cy="4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160" r="343" b="2803"/>
          <a:stretch/>
        </p:blipFill>
        <p:spPr>
          <a:xfrm>
            <a:off x="3096041" y="4648200"/>
            <a:ext cx="2685757" cy="193305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3363" y="2125438"/>
            <a:ext cx="3607637" cy="2522762"/>
          </a:xfrm>
          <a:prstGeom prst="rect">
            <a:avLst/>
          </a:prstGeom>
        </p:spPr>
      </p:pic>
      <p:pic>
        <p:nvPicPr>
          <p:cNvPr id="1028" name="Picture 4" descr="Image result for images of vermo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25438"/>
            <a:ext cx="4103476" cy="252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gme.uvmhealth.org/upload/gallery/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626" y="4848741"/>
            <a:ext cx="2999574" cy="193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gme.uvmhealth.org/upload/photos/31511_ACC_Front_305x2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7383" y="4848741"/>
            <a:ext cx="3009361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40546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9601"/>
            <a:ext cx="6324600" cy="1295400"/>
          </a:xfrm>
        </p:spPr>
        <p:txBody>
          <a:bodyPr>
            <a:noAutofit/>
          </a:bodyPr>
          <a:lstStyle/>
          <a:p>
            <a:pPr algn="ctr"/>
            <a:r>
              <a:rPr lang="en-US" sz="2800" b="0" dirty="0" smtClean="0"/>
              <a:t/>
            </a:r>
            <a:br>
              <a:rPr lang="en-US" sz="2800" b="0" dirty="0" smtClean="0"/>
            </a:br>
            <a:r>
              <a:rPr lang="en-US" sz="2800" dirty="0" smtClean="0"/>
              <a:t>Colchester </a:t>
            </a:r>
            <a:r>
              <a:rPr lang="en-US" sz="2800" dirty="0"/>
              <a:t>Research </a:t>
            </a:r>
            <a:r>
              <a:rPr lang="en-US" sz="2800" dirty="0" smtClean="0"/>
              <a:t>Facility(CRF)</a:t>
            </a:r>
            <a:br>
              <a:rPr lang="en-US" sz="2800" dirty="0" smtClean="0"/>
            </a:br>
            <a:r>
              <a:rPr lang="en-US" sz="2800" dirty="0" smtClean="0"/>
              <a:t>Location </a:t>
            </a:r>
            <a:r>
              <a:rPr lang="en-US" sz="2800" dirty="0"/>
              <a:t>of laboratory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2590800"/>
            <a:ext cx="4636476" cy="394142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1" dirty="0" smtClean="0">
                <a:solidFill>
                  <a:schemeClr val="tx1"/>
                </a:solidFill>
              </a:rPr>
              <a:t>The Colchester Research </a:t>
            </a:r>
            <a:r>
              <a:rPr lang="en-US" sz="2600" b="1" dirty="0">
                <a:solidFill>
                  <a:schemeClr val="tx1"/>
                </a:solidFill>
              </a:rPr>
              <a:t>Facility: </a:t>
            </a:r>
            <a:endParaRPr lang="en-US" sz="2600" b="1" dirty="0" smtClean="0">
              <a:solidFill>
                <a:schemeClr val="tx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1" dirty="0" smtClean="0">
                <a:solidFill>
                  <a:schemeClr val="tx1"/>
                </a:solidFill>
              </a:rPr>
              <a:t>Location </a:t>
            </a:r>
            <a:r>
              <a:rPr lang="en-US" sz="2600" b="1" dirty="0">
                <a:solidFill>
                  <a:schemeClr val="tx1"/>
                </a:solidFill>
              </a:rPr>
              <a:t>of laboratory </a:t>
            </a:r>
            <a:endParaRPr lang="en-US" sz="2600" b="1" dirty="0" smtClean="0">
              <a:solidFill>
                <a:schemeClr val="tx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endParaRPr lang="en-US" sz="2600" b="1" dirty="0">
              <a:solidFill>
                <a:schemeClr val="tx1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dirty="0" smtClean="0"/>
              <a:t> </a:t>
            </a:r>
            <a:endParaRPr lang="en-US" sz="1900" dirty="0" smtClean="0"/>
          </a:p>
          <a:p>
            <a:pPr marL="731520" lvl="1" indent="-342900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2300" b="1" dirty="0">
                <a:solidFill>
                  <a:schemeClr val="tx1"/>
                </a:solidFill>
              </a:rPr>
              <a:t>Colchester Research Facility (CRF) </a:t>
            </a:r>
            <a:r>
              <a:rPr lang="en-US" sz="2300" dirty="0">
                <a:solidFill>
                  <a:schemeClr val="tx1"/>
                </a:solidFill>
              </a:rPr>
              <a:t>which </a:t>
            </a:r>
            <a:r>
              <a:rPr lang="en-US" sz="2300" dirty="0" smtClean="0">
                <a:solidFill>
                  <a:schemeClr val="tx1"/>
                </a:solidFill>
              </a:rPr>
              <a:t>is </a:t>
            </a:r>
            <a:r>
              <a:rPr lang="en-US" sz="2300" dirty="0">
                <a:solidFill>
                  <a:schemeClr val="tx1"/>
                </a:solidFill>
              </a:rPr>
              <a:t>~ 5300 </a:t>
            </a:r>
            <a:r>
              <a:rPr lang="en-US" sz="2300" dirty="0" err="1">
                <a:solidFill>
                  <a:schemeClr val="tx1"/>
                </a:solidFill>
              </a:rPr>
              <a:t>sq</a:t>
            </a: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dirty="0" err="1">
                <a:solidFill>
                  <a:schemeClr val="tx1"/>
                </a:solidFill>
              </a:rPr>
              <a:t>ft</a:t>
            </a:r>
            <a:r>
              <a:rPr lang="en-US" sz="2300" dirty="0">
                <a:solidFill>
                  <a:schemeClr val="tx1"/>
                </a:solidFill>
              </a:rPr>
              <a:t> for research divided into </a:t>
            </a:r>
            <a:endParaRPr lang="en-US" sz="2300" dirty="0" smtClean="0">
              <a:solidFill>
                <a:schemeClr val="tx1"/>
              </a:solidFill>
            </a:endParaRPr>
          </a:p>
          <a:p>
            <a:pPr marL="388620" lvl="1" indent="0">
              <a:spcBef>
                <a:spcPts val="0"/>
              </a:spcBef>
              <a:buNone/>
            </a:pPr>
            <a:r>
              <a:rPr lang="en-US" sz="2300" dirty="0" smtClean="0">
                <a:solidFill>
                  <a:schemeClr val="tx1"/>
                </a:solidFill>
              </a:rPr>
              <a:t>      </a:t>
            </a:r>
            <a:r>
              <a:rPr lang="en-US" sz="2300" b="1" dirty="0" smtClean="0">
                <a:solidFill>
                  <a:srgbClr val="FF0000"/>
                </a:solidFill>
              </a:rPr>
              <a:t>5 main </a:t>
            </a:r>
            <a:r>
              <a:rPr lang="en-US" sz="2300" b="1" dirty="0">
                <a:solidFill>
                  <a:srgbClr val="FF0000"/>
                </a:solidFill>
              </a:rPr>
              <a:t>areas:   </a:t>
            </a:r>
          </a:p>
          <a:p>
            <a:pPr marL="73152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en-US" sz="2300" dirty="0">
              <a:solidFill>
                <a:schemeClr val="tx1"/>
              </a:solidFill>
            </a:endParaRPr>
          </a:p>
          <a:p>
            <a:pPr marL="1257300" lvl="2" indent="-342900" defTabSz="914400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b="1" dirty="0" smtClean="0">
                <a:solidFill>
                  <a:srgbClr val="FF0000"/>
                </a:solidFill>
              </a:rPr>
              <a:t>Sample </a:t>
            </a:r>
            <a:r>
              <a:rPr lang="en-US" sz="2300" b="1" dirty="0">
                <a:solidFill>
                  <a:srgbClr val="FF0000"/>
                </a:solidFill>
              </a:rPr>
              <a:t>receipt and processing</a:t>
            </a:r>
          </a:p>
          <a:p>
            <a:pPr marL="1257300" lvl="2" indent="-342900" defTabSz="914400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chemeClr val="tx1"/>
                </a:solidFill>
              </a:rPr>
              <a:t> General biomarker lab</a:t>
            </a:r>
          </a:p>
          <a:p>
            <a:pPr marL="1257300" lvl="2" indent="-342900" defTabSz="914400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chemeClr val="tx1"/>
                </a:solidFill>
              </a:rPr>
              <a:t> DNA preparation and analysis lab</a:t>
            </a:r>
          </a:p>
          <a:p>
            <a:pPr marL="1257300" lvl="2" indent="-342900" defTabSz="914400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chemeClr val="tx1"/>
                </a:solidFill>
              </a:rPr>
              <a:t> Cell and flow cytometry lab</a:t>
            </a:r>
          </a:p>
          <a:p>
            <a:pPr marL="1257300" lvl="2" indent="-342900" defTabSz="914400">
              <a:lnSpc>
                <a:spcPct val="90000"/>
              </a:lnSpc>
              <a:spcBef>
                <a:spcPts val="500"/>
              </a:spcBef>
              <a:buClr>
                <a:schemeClr val="accent1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 sz="2300" dirty="0">
                <a:solidFill>
                  <a:schemeClr val="tx1"/>
                </a:solidFill>
              </a:rPr>
              <a:t> </a:t>
            </a:r>
            <a:r>
              <a:rPr lang="en-US" sz="2300" b="1" dirty="0">
                <a:solidFill>
                  <a:srgbClr val="FF0000"/>
                </a:solidFill>
              </a:rPr>
              <a:t>CLIA-certified clinical chemistry </a:t>
            </a:r>
            <a:r>
              <a:rPr lang="en-US" sz="2300" b="1" dirty="0" smtClean="0">
                <a:solidFill>
                  <a:srgbClr val="FF0000"/>
                </a:solidFill>
              </a:rPr>
              <a:t>lab</a:t>
            </a:r>
            <a:endParaRPr lang="en-US" sz="2300" b="1" dirty="0">
              <a:solidFill>
                <a:srgbClr val="FF0000"/>
              </a:solidFill>
            </a:endParaRPr>
          </a:p>
          <a:p>
            <a:pPr marL="38862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None/>
            </a:pPr>
            <a:endParaRPr lang="en-US" sz="2300" dirty="0" smtClean="0">
              <a:solidFill>
                <a:schemeClr val="tx1"/>
              </a:solidFill>
            </a:endParaRPr>
          </a:p>
          <a:p>
            <a:pPr marL="73152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300" dirty="0" smtClean="0">
                <a:solidFill>
                  <a:schemeClr val="tx1"/>
                </a:solidFill>
              </a:rPr>
              <a:t>Building and room access are </a:t>
            </a:r>
            <a:r>
              <a:rPr lang="en-US" sz="2300" b="1" dirty="0" smtClean="0">
                <a:solidFill>
                  <a:schemeClr val="tx1"/>
                </a:solidFill>
              </a:rPr>
              <a:t>limited </a:t>
            </a:r>
            <a:r>
              <a:rPr lang="en-US" sz="2300" dirty="0" smtClean="0">
                <a:solidFill>
                  <a:schemeClr val="tx1"/>
                </a:solidFill>
              </a:rPr>
              <a:t>to </a:t>
            </a:r>
            <a:r>
              <a:rPr lang="en-US" sz="2300" b="1" dirty="0" smtClean="0">
                <a:solidFill>
                  <a:schemeClr val="tx1"/>
                </a:solidFill>
              </a:rPr>
              <a:t>authorized personnel</a:t>
            </a:r>
            <a:r>
              <a:rPr lang="en-US" sz="2300" dirty="0" smtClean="0">
                <a:solidFill>
                  <a:schemeClr val="tx1"/>
                </a:solidFill>
              </a:rPr>
              <a:t> only</a:t>
            </a:r>
          </a:p>
          <a:p>
            <a:pPr marL="731520" indent="-342900">
              <a:buFont typeface="Wingdings" panose="05000000000000000000" pitchFamily="2" charset="2"/>
              <a:buChar char="v"/>
            </a:pPr>
            <a:endParaRPr lang="en-US" sz="1900" dirty="0" smtClean="0"/>
          </a:p>
          <a:p>
            <a:pPr marL="731520" indent="-342900">
              <a:buFont typeface="Wingdings" panose="05000000000000000000" pitchFamily="2" charset="2"/>
              <a:buChar char="v"/>
            </a:pPr>
            <a:endParaRPr lang="en-US" sz="1900" dirty="0" smtClean="0"/>
          </a:p>
          <a:p>
            <a:pPr marL="731520" indent="-342900">
              <a:buFont typeface="Wingdings" panose="05000000000000000000" pitchFamily="2" charset="2"/>
              <a:buChar char="v"/>
            </a:pPr>
            <a:endParaRPr lang="en-US" sz="1900" dirty="0" smtClean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 smtClean="0"/>
          </a:p>
          <a:p>
            <a:pPr marL="137160" indent="0">
              <a:buNone/>
            </a:pPr>
            <a:endParaRPr lang="en-US" sz="2000" dirty="0"/>
          </a:p>
          <a:p>
            <a:pPr marL="137160" indent="0">
              <a:buNone/>
            </a:pP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95" y="0"/>
            <a:ext cx="1946305" cy="52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Picture 05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81"/>
          <a:stretch/>
        </p:blipFill>
        <p:spPr bwMode="auto">
          <a:xfrm>
            <a:off x="579921" y="2743200"/>
            <a:ext cx="3264262" cy="327660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3406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109526"/>
            <a:ext cx="7162800" cy="1249749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The </a:t>
            </a:r>
            <a:r>
              <a:rPr lang="en-US" dirty="0"/>
              <a:t>Flynn Freezer </a:t>
            </a:r>
            <a:r>
              <a:rPr lang="en-US" dirty="0" smtClean="0"/>
              <a:t>Facility</a:t>
            </a:r>
            <a:br>
              <a:rPr lang="en-US" dirty="0" smtClean="0"/>
            </a:br>
            <a:r>
              <a:rPr lang="en-US" dirty="0" err="1"/>
              <a:t>Biospecimen</a:t>
            </a:r>
            <a:r>
              <a:rPr lang="en-US" dirty="0"/>
              <a:t> Sample Repository 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4246227"/>
            <a:ext cx="6248400" cy="261592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4200" b="1" dirty="0" smtClean="0">
                <a:solidFill>
                  <a:srgbClr val="FF0000"/>
                </a:solidFill>
              </a:rPr>
              <a:t>~ 10,000 </a:t>
            </a:r>
            <a:r>
              <a:rPr lang="en-US" sz="4200" b="1" dirty="0" err="1" smtClean="0">
                <a:solidFill>
                  <a:srgbClr val="FF0000"/>
                </a:solidFill>
              </a:rPr>
              <a:t>sq</a:t>
            </a:r>
            <a:r>
              <a:rPr lang="en-US" sz="4200" b="1" dirty="0" smtClean="0">
                <a:solidFill>
                  <a:srgbClr val="FF0000"/>
                </a:solidFill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</a:rPr>
              <a:t>ft</a:t>
            </a:r>
            <a:r>
              <a:rPr lang="en-US" sz="4200" b="1" dirty="0" smtClean="0">
                <a:solidFill>
                  <a:srgbClr val="FF0000"/>
                </a:solidFill>
              </a:rPr>
              <a:t> </a:t>
            </a:r>
            <a:r>
              <a:rPr lang="en-US" sz="4200" dirty="0" smtClean="0">
                <a:solidFill>
                  <a:schemeClr val="tx1"/>
                </a:solidFill>
              </a:rPr>
              <a:t>facility housing 146 </a:t>
            </a:r>
            <a:r>
              <a:rPr lang="en-US" sz="4200" dirty="0" err="1" smtClean="0">
                <a:solidFill>
                  <a:schemeClr val="tx1"/>
                </a:solidFill>
              </a:rPr>
              <a:t>Ultracold</a:t>
            </a:r>
            <a:r>
              <a:rPr lang="en-US" sz="4200" dirty="0" smtClean="0">
                <a:solidFill>
                  <a:schemeClr val="tx1"/>
                </a:solidFill>
              </a:rPr>
              <a:t> -80˚˚C and  -150˚C freezers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4200" b="1" dirty="0">
                <a:solidFill>
                  <a:srgbClr val="FF0000"/>
                </a:solidFill>
              </a:rPr>
              <a:t>200 kW generator backup</a:t>
            </a: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en-US" sz="4200" b="1" dirty="0">
                <a:solidFill>
                  <a:srgbClr val="FF0000"/>
                </a:solidFill>
              </a:rPr>
              <a:t>Temperature controlled </a:t>
            </a:r>
            <a:r>
              <a:rPr lang="en-US" sz="4200" b="1" dirty="0" smtClean="0">
                <a:solidFill>
                  <a:schemeClr val="tx1"/>
                </a:solidFill>
              </a:rPr>
              <a:t>&amp;</a:t>
            </a:r>
            <a:r>
              <a:rPr lang="en-US" sz="4200" b="1" dirty="0" smtClean="0">
                <a:solidFill>
                  <a:srgbClr val="FF0000"/>
                </a:solidFill>
              </a:rPr>
              <a:t> </a:t>
            </a:r>
            <a:r>
              <a:rPr lang="en-US" sz="4200" b="1" dirty="0">
                <a:solidFill>
                  <a:srgbClr val="FF0000"/>
                </a:solidFill>
              </a:rPr>
              <a:t>monitored </a:t>
            </a:r>
            <a:r>
              <a:rPr lang="en-US" sz="4200" b="1" dirty="0">
                <a:solidFill>
                  <a:schemeClr val="tx1"/>
                </a:solidFill>
              </a:rPr>
              <a:t>(both freezers </a:t>
            </a:r>
            <a:r>
              <a:rPr lang="en-US" sz="4200" b="1" dirty="0" smtClean="0">
                <a:solidFill>
                  <a:schemeClr val="tx1"/>
                </a:solidFill>
              </a:rPr>
              <a:t>&amp; ambient</a:t>
            </a:r>
            <a:r>
              <a:rPr lang="en-US" sz="4200" b="1" dirty="0">
                <a:solidFill>
                  <a:schemeClr val="tx1"/>
                </a:solidFill>
              </a:rPr>
              <a:t>) </a:t>
            </a:r>
            <a:endParaRPr lang="en-US" sz="42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200" dirty="0" smtClean="0">
                <a:solidFill>
                  <a:schemeClr val="tx1"/>
                </a:solidFill>
              </a:rPr>
              <a:t>All </a:t>
            </a:r>
            <a:r>
              <a:rPr lang="en-US" sz="4200" dirty="0">
                <a:solidFill>
                  <a:schemeClr val="tx1"/>
                </a:solidFill>
              </a:rPr>
              <a:t>freezers are monitored </a:t>
            </a:r>
            <a:r>
              <a:rPr lang="en-US" sz="4200" b="1" dirty="0">
                <a:solidFill>
                  <a:srgbClr val="FF0000"/>
                </a:solidFill>
              </a:rPr>
              <a:t>24/7 by </a:t>
            </a:r>
            <a:r>
              <a:rPr lang="en-US" sz="4200" b="1" dirty="0" err="1">
                <a:solidFill>
                  <a:srgbClr val="FF0000"/>
                </a:solidFill>
              </a:rPr>
              <a:t>Sensaphone</a:t>
            </a:r>
            <a:r>
              <a:rPr lang="en-US" sz="4200" b="1" dirty="0">
                <a:solidFill>
                  <a:srgbClr val="FF0000"/>
                </a:solidFill>
              </a:rPr>
              <a:t> Auto-Dialer systems </a:t>
            </a:r>
            <a:r>
              <a:rPr lang="en-US" sz="4200" dirty="0">
                <a:solidFill>
                  <a:schemeClr val="tx1"/>
                </a:solidFill>
              </a:rPr>
              <a:t>for temperature and power failure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200" b="1" dirty="0" err="1">
                <a:solidFill>
                  <a:srgbClr val="FF0000"/>
                </a:solidFill>
              </a:rPr>
              <a:t>Sensaphones</a:t>
            </a:r>
            <a:r>
              <a:rPr lang="en-US" sz="4200" b="1" dirty="0">
                <a:solidFill>
                  <a:srgbClr val="FF0000"/>
                </a:solidFill>
              </a:rPr>
              <a:t> are programmed to dial out to a dedicated beeper monitored 24/7 by a trained LCBR “on-call” person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4200" dirty="0">
                <a:solidFill>
                  <a:schemeClr val="tx1"/>
                </a:solidFill>
              </a:rPr>
              <a:t>UVM Service Operations, UVM Police Services, Vermont Heating and Ventilation, Burlington Fire and Police Departments </a:t>
            </a:r>
            <a:r>
              <a:rPr lang="en-US" sz="4200" b="1" dirty="0">
                <a:solidFill>
                  <a:srgbClr val="FF0000"/>
                </a:solidFill>
              </a:rPr>
              <a:t>are available to respond when </a:t>
            </a:r>
            <a:r>
              <a:rPr lang="en-US" sz="4200" b="1" dirty="0" smtClean="0">
                <a:solidFill>
                  <a:srgbClr val="FF0000"/>
                </a:solidFill>
              </a:rPr>
              <a:t>necessary</a:t>
            </a:r>
            <a:endParaRPr lang="en-US" sz="42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200" dirty="0">
                <a:solidFill>
                  <a:schemeClr val="tx1"/>
                </a:solidFill>
              </a:rPr>
              <a:t>Freezer inspection, maintenance, and cleaning is performed on a routine </a:t>
            </a:r>
            <a:r>
              <a:rPr lang="en-US" sz="4200" dirty="0" smtClean="0">
                <a:solidFill>
                  <a:schemeClr val="tx1"/>
                </a:solidFill>
              </a:rPr>
              <a:t>schedule</a:t>
            </a:r>
            <a:endParaRPr lang="en-US" sz="42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4200" dirty="0">
                <a:solidFill>
                  <a:schemeClr val="tx1"/>
                </a:solidFill>
              </a:rPr>
              <a:t>S</a:t>
            </a:r>
            <a:r>
              <a:rPr lang="en-US" sz="4200" dirty="0" smtClean="0">
                <a:solidFill>
                  <a:schemeClr val="tx1"/>
                </a:solidFill>
              </a:rPr>
              <a:t>taff </a:t>
            </a:r>
            <a:r>
              <a:rPr lang="en-US" sz="4200" dirty="0">
                <a:solidFill>
                  <a:schemeClr val="tx1"/>
                </a:solidFill>
              </a:rPr>
              <a:t>are trained on the LCBR Disaster Plan which is reviewed annually at a </a:t>
            </a:r>
            <a:r>
              <a:rPr lang="en-US" sz="4200" dirty="0" smtClean="0">
                <a:solidFill>
                  <a:schemeClr val="tx1"/>
                </a:solidFill>
              </a:rPr>
              <a:t>minimum,</a:t>
            </a:r>
            <a:endParaRPr lang="en-US" sz="4200" dirty="0">
              <a:solidFill>
                <a:schemeClr val="tx1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4200" b="1" dirty="0">
                <a:solidFill>
                  <a:schemeClr val="tx1"/>
                </a:solidFill>
              </a:rPr>
              <a:t> </a:t>
            </a:r>
            <a:r>
              <a:rPr lang="en-US" sz="4200" b="1" dirty="0" smtClean="0">
                <a:solidFill>
                  <a:schemeClr val="tx1"/>
                </a:solidFill>
              </a:rPr>
              <a:t>        </a:t>
            </a:r>
            <a:r>
              <a:rPr lang="en-US" sz="4200" b="1" dirty="0" smtClean="0">
                <a:solidFill>
                  <a:srgbClr val="FF0000"/>
                </a:solidFill>
              </a:rPr>
              <a:t>Limited </a:t>
            </a:r>
            <a:r>
              <a:rPr lang="en-US" sz="4200" b="1" dirty="0">
                <a:solidFill>
                  <a:srgbClr val="FF0000"/>
                </a:solidFill>
              </a:rPr>
              <a:t>access </a:t>
            </a:r>
            <a:r>
              <a:rPr lang="en-US" sz="4200" b="1" dirty="0" smtClean="0">
                <a:solidFill>
                  <a:srgbClr val="FF0000"/>
                </a:solidFill>
              </a:rPr>
              <a:t>via card swipe &amp; all </a:t>
            </a:r>
            <a:r>
              <a:rPr lang="en-US" sz="4200" b="1" dirty="0">
                <a:solidFill>
                  <a:srgbClr val="FF0000"/>
                </a:solidFill>
              </a:rPr>
              <a:t>entries are </a:t>
            </a:r>
            <a:r>
              <a:rPr lang="en-US" sz="4200" b="1" dirty="0" smtClean="0">
                <a:solidFill>
                  <a:srgbClr val="FF0000"/>
                </a:solidFill>
              </a:rPr>
              <a:t>tracked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4800" dirty="0">
              <a:solidFill>
                <a:schemeClr val="tx1"/>
              </a:solidFill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8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03"/>
          <a:stretch/>
        </p:blipFill>
        <p:spPr>
          <a:xfrm>
            <a:off x="2971800" y="2209759"/>
            <a:ext cx="5732029" cy="19903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-457200" y="5268867"/>
            <a:ext cx="36049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200" b="1" dirty="0" smtClean="0">
                <a:solidFill>
                  <a:prstClr val="black"/>
                </a:solidFill>
              </a:rPr>
              <a:t>Flynn Freezer Facility + CRF :</a:t>
            </a:r>
          </a:p>
          <a:p>
            <a:pPr lvl="0" algn="ctr"/>
            <a:r>
              <a:rPr lang="en-US" sz="1200" b="1" dirty="0" smtClean="0">
                <a:solidFill>
                  <a:prstClr val="black"/>
                </a:solidFill>
              </a:rPr>
              <a:t>169 </a:t>
            </a:r>
            <a:r>
              <a:rPr lang="en-US" sz="1200" b="1" dirty="0">
                <a:solidFill>
                  <a:prstClr val="black"/>
                </a:solidFill>
              </a:rPr>
              <a:t>freezers</a:t>
            </a:r>
          </a:p>
          <a:p>
            <a:pPr lvl="0" algn="ctr"/>
            <a:r>
              <a:rPr lang="en-US" sz="1200" b="1" dirty="0">
                <a:solidFill>
                  <a:prstClr val="black"/>
                </a:solidFill>
              </a:rPr>
              <a:t>&gt;4M samples</a:t>
            </a:r>
          </a:p>
          <a:p>
            <a:pPr lvl="0" algn="ctr"/>
            <a:r>
              <a:rPr lang="en-US" sz="1200" b="1" dirty="0">
                <a:solidFill>
                  <a:srgbClr val="FF0000"/>
                </a:solidFill>
              </a:rPr>
              <a:t>&gt;100,000 subjects</a:t>
            </a:r>
          </a:p>
        </p:txBody>
      </p:sp>
      <p:pic>
        <p:nvPicPr>
          <p:cNvPr id="9" name="Content Placeholder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5625" y="2210530"/>
            <a:ext cx="2513452" cy="29115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524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865531"/>
            <a:ext cx="6343672" cy="838200"/>
          </a:xfrm>
        </p:spPr>
        <p:txBody>
          <a:bodyPr/>
          <a:lstStyle/>
          <a:p>
            <a:pPr algn="ctr"/>
            <a:r>
              <a:rPr lang="en-US" sz="2800" dirty="0"/>
              <a:t>Colchester Research Facility(CRF)</a:t>
            </a:r>
            <a:br>
              <a:rPr lang="en-US" sz="2800" dirty="0"/>
            </a:br>
            <a:r>
              <a:rPr lang="en-US" sz="2800" dirty="0"/>
              <a:t>Location of </a:t>
            </a:r>
            <a:r>
              <a:rPr lang="en-US" sz="2800" dirty="0" smtClean="0"/>
              <a:t>laboratory - </a:t>
            </a:r>
            <a:r>
              <a:rPr lang="en-US" sz="2800" b="1" dirty="0" smtClean="0"/>
              <a:t>Freezers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104" y="3465611"/>
            <a:ext cx="1627096" cy="3512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D2d freezers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562598" y="2133600"/>
            <a:ext cx="342900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400" b="1" dirty="0" smtClean="0">
                <a:solidFill>
                  <a:srgbClr val="FF0000"/>
                </a:solidFill>
              </a:rPr>
              <a:t>Fisher upright freezer will be shipped off to the NIDDK with samples</a:t>
            </a:r>
            <a:endParaRPr lang="en-US" sz="1400" b="1" dirty="0" smtClean="0">
              <a:solidFill>
                <a:prstClr val="black"/>
              </a:solidFill>
            </a:endParaRPr>
          </a:p>
          <a:p>
            <a:pPr marL="628650" lvl="1" indent="-1714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n-US" sz="1400" b="1" dirty="0">
              <a:solidFill>
                <a:prstClr val="black"/>
              </a:solidFill>
            </a:endParaRP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400" b="1" dirty="0"/>
              <a:t>400 kW generator in case of power </a:t>
            </a:r>
            <a:r>
              <a:rPr lang="en-US" sz="1400" b="1" dirty="0" smtClean="0"/>
              <a:t>failure</a:t>
            </a: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n-US" sz="1400" b="1" dirty="0">
              <a:solidFill>
                <a:prstClr val="black"/>
              </a:solidFill>
            </a:endParaRP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400" b="1" dirty="0" smtClean="0">
                <a:solidFill>
                  <a:srgbClr val="FF0000"/>
                </a:solidFill>
              </a:rPr>
              <a:t>Chest freezer stores samples at the LCBR</a:t>
            </a: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n-US" sz="1400" b="1" dirty="0">
              <a:solidFill>
                <a:prstClr val="black"/>
              </a:solidFill>
            </a:endParaRP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400" b="1" dirty="0"/>
              <a:t>Temperature controlled </a:t>
            </a:r>
            <a:r>
              <a:rPr lang="en-US" sz="1400" b="1" dirty="0" smtClean="0"/>
              <a:t>&amp; monitored </a:t>
            </a:r>
            <a:r>
              <a:rPr lang="en-US" sz="1400" b="1" dirty="0"/>
              <a:t>(both freezer </a:t>
            </a:r>
            <a:r>
              <a:rPr lang="en-US" sz="1400" b="1" dirty="0" smtClean="0"/>
              <a:t>&amp; ambient)</a:t>
            </a: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n-US" sz="1400" b="1" dirty="0"/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400" b="1" dirty="0"/>
              <a:t>Access to CRF during non-business hours is limited to those with authorized CAT card (all entries are tracked</a:t>
            </a:r>
            <a:r>
              <a:rPr lang="en-US" sz="1400" b="1" dirty="0" smtClean="0"/>
              <a:t>)</a:t>
            </a: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endParaRPr lang="en-US" sz="1400" b="1" dirty="0">
              <a:solidFill>
                <a:prstClr val="black"/>
              </a:solidFill>
            </a:endParaRPr>
          </a:p>
          <a:p>
            <a:pPr marL="285750" lvl="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en-US" sz="1400" b="1" dirty="0">
                <a:solidFill>
                  <a:prstClr val="black"/>
                </a:solidFill>
              </a:rPr>
              <a:t>Freezer rooms locked when not in use by LCBR staff</a:t>
            </a:r>
          </a:p>
        </p:txBody>
      </p:sp>
      <p:pic>
        <p:nvPicPr>
          <p:cNvPr id="10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85614"/>
            <a:ext cx="1768475" cy="42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58"/>
          <a:stretch/>
        </p:blipFill>
        <p:spPr>
          <a:xfrm>
            <a:off x="1295400" y="5060173"/>
            <a:ext cx="4038600" cy="17978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112" b="22222"/>
          <a:stretch/>
        </p:blipFill>
        <p:spPr>
          <a:xfrm rot="5400000">
            <a:off x="2138498" y="2536330"/>
            <a:ext cx="2809603" cy="22098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1560362" y="2759906"/>
            <a:ext cx="649438" cy="651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542750" y="3957791"/>
            <a:ext cx="524024" cy="919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105400" y="3957791"/>
            <a:ext cx="838200" cy="919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800600" y="2514600"/>
            <a:ext cx="990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15031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5943600" cy="1371600"/>
          </a:xfrm>
        </p:spPr>
        <p:txBody>
          <a:bodyPr/>
          <a:lstStyle/>
          <a:p>
            <a:pPr algn="ctr"/>
            <a:r>
              <a:rPr lang="en-US" dirty="0" smtClean="0"/>
              <a:t>Quality Assurance </a:t>
            </a:r>
            <a:br>
              <a:rPr lang="en-US" dirty="0" smtClean="0"/>
            </a:br>
            <a:r>
              <a:rPr lang="en-US" dirty="0" smtClean="0"/>
              <a:t>&amp; </a:t>
            </a:r>
            <a:br>
              <a:rPr lang="en-US" dirty="0" smtClean="0"/>
            </a:br>
            <a:r>
              <a:rPr lang="en-US" dirty="0" smtClean="0"/>
              <a:t>Quality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09800"/>
            <a:ext cx="8001000" cy="44196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en-US" sz="16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/>
                </a:solidFill>
              </a:rPr>
              <a:t>Quality control (QC) at LCBR includes the use of vendor-supplied controls and additional commercial controls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/>
                </a:solidFill>
              </a:rPr>
              <a:t>Internal QA/QC for clinical assays: </a:t>
            </a:r>
            <a:r>
              <a:rPr lang="en-US" sz="1600" b="1" dirty="0" smtClean="0">
                <a:solidFill>
                  <a:srgbClr val="FF0000"/>
                </a:solidFill>
              </a:rPr>
              <a:t>CLIA </a:t>
            </a:r>
            <a:r>
              <a:rPr lang="en-US" sz="1600" b="1" dirty="0" smtClean="0">
                <a:solidFill>
                  <a:schemeClr val="tx2"/>
                </a:solidFill>
              </a:rPr>
              <a:t>(Clinical Laboratory Improvement Amendments)</a:t>
            </a:r>
            <a:r>
              <a:rPr lang="en-US" sz="1600" b="1" dirty="0" smtClean="0"/>
              <a:t>-</a:t>
            </a:r>
            <a:r>
              <a:rPr lang="en-US" sz="1600" b="1" dirty="0" smtClean="0">
                <a:solidFill>
                  <a:schemeClr val="tx1"/>
                </a:solidFill>
              </a:rPr>
              <a:t>certified Clinical Laboratory  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/>
                </a:solidFill>
              </a:rPr>
              <a:t>Additional quality assurance (QA) measures include: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Periodic testing of aliquots of 20 serum lots to </a:t>
            </a:r>
            <a:r>
              <a:rPr lang="en-US" b="1" dirty="0">
                <a:solidFill>
                  <a:schemeClr val="tx1"/>
                </a:solidFill>
              </a:rPr>
              <a:t>monitor </a:t>
            </a:r>
            <a:r>
              <a:rPr lang="en-US" b="1" dirty="0" smtClean="0">
                <a:solidFill>
                  <a:schemeClr val="tx1"/>
                </a:solidFill>
              </a:rPr>
              <a:t>assay performance longitudinally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CAP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2"/>
                </a:solidFill>
              </a:rPr>
              <a:t>(College of American Pathologists)</a:t>
            </a:r>
            <a:r>
              <a:rPr lang="en-US" b="1" i="1" dirty="0" smtClean="0">
                <a:solidFill>
                  <a:schemeClr val="tx2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proficiency testing (PT)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NGSP</a:t>
            </a:r>
            <a:r>
              <a:rPr lang="en-US" b="1" dirty="0" smtClean="0">
                <a:solidFill>
                  <a:schemeClr val="tx2"/>
                </a:solidFill>
              </a:rPr>
              <a:t> (National </a:t>
            </a:r>
            <a:r>
              <a:rPr lang="en-US" b="1" dirty="0" err="1" smtClean="0">
                <a:solidFill>
                  <a:schemeClr val="tx2"/>
                </a:solidFill>
              </a:rPr>
              <a:t>Glycohemoglobin</a:t>
            </a:r>
            <a:r>
              <a:rPr lang="en-US" b="1" dirty="0" smtClean="0">
                <a:solidFill>
                  <a:schemeClr val="tx2"/>
                </a:solidFill>
              </a:rPr>
              <a:t> Standardization Program)</a:t>
            </a:r>
            <a:r>
              <a:rPr lang="en-US" b="1" dirty="0" smtClean="0"/>
              <a:t> Monitoring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Level I </a:t>
            </a:r>
            <a:r>
              <a:rPr lang="en-US" b="1" dirty="0" smtClean="0">
                <a:solidFill>
                  <a:schemeClr val="tx1"/>
                </a:solidFill>
              </a:rPr>
              <a:t>certification for HbA1c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tx1"/>
                </a:solidFill>
              </a:rPr>
              <a:t>Glucose testing at our affiliated hospital- UVMMC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CLIA</a:t>
            </a:r>
            <a:r>
              <a:rPr lang="en-US" b="1" dirty="0" smtClean="0">
                <a:solidFill>
                  <a:schemeClr val="tx1"/>
                </a:solidFill>
              </a:rPr>
              <a:t>- and New York State-certified; CAP PT; standard QC/QA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Different instrument from LCBR (Ortho </a:t>
            </a:r>
            <a:r>
              <a:rPr lang="en-US" b="1" dirty="0" err="1" smtClean="0">
                <a:solidFill>
                  <a:schemeClr val="tx1"/>
                </a:solidFill>
              </a:rPr>
              <a:t>Vitros</a:t>
            </a:r>
            <a:r>
              <a:rPr lang="en-US" b="1" dirty="0" smtClean="0">
                <a:solidFill>
                  <a:schemeClr val="tx1"/>
                </a:solidFill>
              </a:rPr>
              <a:t> vs. Roche Integra)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01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01319"/>
            <a:ext cx="6680236" cy="711359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Quality Assurance </a:t>
            </a:r>
            <a:br>
              <a:rPr lang="en-US" dirty="0" smtClean="0"/>
            </a:br>
            <a:r>
              <a:rPr lang="en-US" dirty="0" smtClean="0"/>
              <a:t>&amp; </a:t>
            </a:r>
            <a:br>
              <a:rPr lang="en-US" dirty="0" smtClean="0"/>
            </a:br>
            <a:r>
              <a:rPr lang="en-US" dirty="0" smtClean="0"/>
              <a:t>Quality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66838"/>
            <a:ext cx="8305800" cy="4362561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700" b="1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1700" b="1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700" b="1" dirty="0" smtClean="0">
                <a:solidFill>
                  <a:schemeClr val="tx1"/>
                </a:solidFill>
              </a:rPr>
              <a:t>Quality assurance programs (</a:t>
            </a:r>
            <a:r>
              <a:rPr lang="en-US" sz="1700" b="1" dirty="0">
                <a:solidFill>
                  <a:schemeClr val="tx1"/>
                </a:solidFill>
              </a:rPr>
              <a:t>Extramural </a:t>
            </a:r>
            <a:r>
              <a:rPr lang="en-US" sz="1700" b="1" dirty="0" smtClean="0">
                <a:solidFill>
                  <a:schemeClr val="tx1"/>
                </a:solidFill>
              </a:rPr>
              <a:t>assays)</a:t>
            </a:r>
            <a:endParaRPr lang="en-US" sz="1700" b="1" dirty="0">
              <a:solidFill>
                <a:schemeClr val="tx1"/>
              </a:solidFill>
            </a:endParaRPr>
          </a:p>
          <a:p>
            <a:pPr marL="914400" lvl="1">
              <a:buFont typeface="Arial" panose="020B0604020202020204" pitchFamily="34" charset="0"/>
              <a:buChar char="•"/>
            </a:pPr>
            <a:r>
              <a:rPr lang="en-US" sz="1700" b="1" dirty="0" smtClean="0">
                <a:solidFill>
                  <a:schemeClr val="tx1"/>
                </a:solidFill>
              </a:rPr>
              <a:t>WHO </a:t>
            </a:r>
            <a:r>
              <a:rPr lang="en-US" sz="1700" b="1" dirty="0">
                <a:solidFill>
                  <a:schemeClr val="tx1"/>
                </a:solidFill>
              </a:rPr>
              <a:t>&amp; IFCC </a:t>
            </a:r>
            <a:r>
              <a:rPr lang="en-US" sz="1700" b="1" dirty="0" smtClean="0">
                <a:solidFill>
                  <a:schemeClr val="tx2"/>
                </a:solidFill>
              </a:rPr>
              <a:t>(</a:t>
            </a:r>
            <a:r>
              <a:rPr lang="en-US" sz="1700" b="1" dirty="0">
                <a:solidFill>
                  <a:schemeClr val="tx2"/>
                </a:solidFill>
              </a:rPr>
              <a:t>World </a:t>
            </a:r>
            <a:r>
              <a:rPr lang="en-US" sz="1700" b="1" dirty="0" smtClean="0">
                <a:solidFill>
                  <a:schemeClr val="tx2"/>
                </a:solidFill>
              </a:rPr>
              <a:t>Health </a:t>
            </a:r>
            <a:r>
              <a:rPr lang="en-US" sz="1700" b="1" dirty="0">
                <a:solidFill>
                  <a:schemeClr val="tx2"/>
                </a:solidFill>
              </a:rPr>
              <a:t>Organization, International Federation of Clinical </a:t>
            </a:r>
            <a:r>
              <a:rPr lang="en-US" sz="1700" b="1" dirty="0" smtClean="0">
                <a:solidFill>
                  <a:schemeClr val="tx2"/>
                </a:solidFill>
              </a:rPr>
              <a:t>Chemistry)</a:t>
            </a:r>
            <a:r>
              <a:rPr lang="en-US" sz="1700" b="1" dirty="0" smtClean="0"/>
              <a:t> standards </a:t>
            </a:r>
            <a:r>
              <a:rPr lang="en-US" sz="1700" b="1" dirty="0"/>
              <a:t>for calibration </a:t>
            </a:r>
            <a:endParaRPr lang="en-US" sz="1700" b="1" i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700" b="1" dirty="0" smtClean="0">
              <a:solidFill>
                <a:schemeClr val="tx2"/>
              </a:solidFill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1700" b="1" dirty="0">
                <a:solidFill>
                  <a:schemeClr val="tx1"/>
                </a:solidFill>
              </a:rPr>
              <a:t>Repository Quality Assurance</a:t>
            </a:r>
          </a:p>
          <a:p>
            <a:pPr marL="914400"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</a:rPr>
              <a:t>ISBER Membership </a:t>
            </a:r>
            <a:r>
              <a:rPr lang="en-US" sz="1700" b="1" dirty="0">
                <a:solidFill>
                  <a:schemeClr val="tx2"/>
                </a:solidFill>
              </a:rPr>
              <a:t>(International Society for Biological and Environmental Repositories)</a:t>
            </a:r>
          </a:p>
          <a:p>
            <a:pPr marL="914400" lvl="1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schemeClr val="tx1"/>
                </a:solidFill>
              </a:rPr>
              <a:t>Use of </a:t>
            </a:r>
            <a:r>
              <a:rPr lang="en-US" sz="1700" b="1" dirty="0">
                <a:solidFill>
                  <a:schemeClr val="tx2"/>
                </a:solidFill>
              </a:rPr>
              <a:t>NCI Best Practices for Biorepositories</a:t>
            </a:r>
            <a:r>
              <a:rPr lang="en-US" sz="1700" b="1" dirty="0"/>
              <a:t> </a:t>
            </a:r>
            <a:r>
              <a:rPr lang="en-US" sz="1700" b="1" dirty="0">
                <a:solidFill>
                  <a:schemeClr val="tx1"/>
                </a:solidFill>
              </a:rPr>
              <a:t>(NIH standard</a:t>
            </a:r>
            <a:r>
              <a:rPr lang="en-US" sz="1700" b="1" dirty="0" smtClean="0">
                <a:solidFill>
                  <a:schemeClr val="tx1"/>
                </a:solidFill>
              </a:rPr>
              <a:t>)</a:t>
            </a:r>
          </a:p>
          <a:p>
            <a:pPr marL="630936" lvl="1" indent="0">
              <a:buNone/>
            </a:pPr>
            <a:endParaRPr lang="en-US" sz="1700" b="1" dirty="0"/>
          </a:p>
          <a:p>
            <a:pPr>
              <a:buFont typeface="Wingdings" panose="05000000000000000000" pitchFamily="2" charset="2"/>
              <a:buChar char="v"/>
            </a:pPr>
            <a:endParaRPr lang="en-US" sz="1700" b="1" dirty="0">
              <a:solidFill>
                <a:schemeClr val="tx2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05000" cy="50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378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864998"/>
            <a:ext cx="5136308" cy="694945"/>
          </a:xfrm>
        </p:spPr>
        <p:txBody>
          <a:bodyPr/>
          <a:lstStyle/>
          <a:p>
            <a:pPr algn="ct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Study </a:t>
            </a:r>
            <a:r>
              <a:rPr lang="en-US" sz="2800" dirty="0"/>
              <a:t>ID </a:t>
            </a:r>
            <a:r>
              <a:rPr lang="en-US" sz="2800" dirty="0" smtClean="0"/>
              <a:t>Design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448D7-3A58-4F27-A203-A2E90D5002E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3200400" y="2438400"/>
            <a:ext cx="3657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Enrollment ID/Subject ID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4724400" y="3057769"/>
            <a:ext cx="2" cy="641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667000" y="2757330"/>
            <a:ext cx="4343400" cy="304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marR="0" indent="-13716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Assigned to the participant </a:t>
            </a:r>
            <a:r>
              <a:rPr lang="en-US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through EDC </a:t>
            </a: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system </a:t>
            </a:r>
            <a:endParaRPr lang="en-US" sz="1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551872" y="3641014"/>
            <a:ext cx="29546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ea typeface="Calibri" panose="020F0502020204030204" pitchFamily="34" charset="0"/>
              </a:rPr>
              <a:t>Matched to </a:t>
            </a:r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</a:rPr>
              <a:t>KIT ID</a:t>
            </a:r>
            <a:r>
              <a:rPr lang="en-US" sz="2000" b="1" i="1" dirty="0">
                <a:ea typeface="Calibri" panose="020F0502020204030204" pitchFamily="34" charset="0"/>
              </a:rPr>
              <a:t>	</a:t>
            </a:r>
            <a:endParaRPr lang="en-US" sz="2000" dirty="0"/>
          </a:p>
        </p:txBody>
      </p:sp>
      <p:sp>
        <p:nvSpPr>
          <p:cNvPr id="26" name="Rectangle 25"/>
          <p:cNvSpPr/>
          <p:nvPr/>
        </p:nvSpPr>
        <p:spPr>
          <a:xfrm>
            <a:off x="1066384" y="3988887"/>
            <a:ext cx="7924800" cy="80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Subject ID is matched to the Kit ID at the sites when specimens are collected</a:t>
            </a:r>
          </a:p>
          <a:p>
            <a:pPr algn="ctr">
              <a:lnSpc>
                <a:spcPct val="107000"/>
              </a:lnSpc>
            </a:pPr>
            <a:r>
              <a:rPr lang="en-US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                The visit type, visit date will also be captured and </a:t>
            </a:r>
            <a:r>
              <a:rPr lang="en-US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recorded</a:t>
            </a:r>
            <a:endParaRPr lang="en-US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400" dirty="0"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en-US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00400" y="5454776"/>
            <a:ext cx="44310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>
                <a:ea typeface="Calibri" panose="020F0502020204030204" pitchFamily="34" charset="0"/>
              </a:rPr>
              <a:t>Matched to</a:t>
            </a:r>
            <a:r>
              <a:rPr lang="en-US" sz="2000" dirty="0">
                <a:ea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ea typeface="Calibri" panose="020F0502020204030204" pitchFamily="34" charset="0"/>
              </a:rPr>
              <a:t>Repository ID (CBAL#)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246765" y="5803098"/>
            <a:ext cx="77753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ea typeface="Calibri" panose="020F0502020204030204" pitchFamily="34" charset="0"/>
              </a:rPr>
              <a:t>Upon sample receipt at LCBR, a </a:t>
            </a:r>
            <a:r>
              <a:rPr lang="en-US" sz="1400" b="1" dirty="0">
                <a:solidFill>
                  <a:srgbClr val="FF0000"/>
                </a:solidFill>
                <a:ea typeface="Calibri" panose="020F0502020204030204" pitchFamily="34" charset="0"/>
              </a:rPr>
              <a:t>CBAL#</a:t>
            </a:r>
            <a:r>
              <a:rPr lang="en-US" sz="1400" b="1" dirty="0">
                <a:ea typeface="Calibri" panose="020F0502020204030204" pitchFamily="34" charset="0"/>
              </a:rPr>
              <a:t> will be assigned to all </a:t>
            </a:r>
            <a:r>
              <a:rPr lang="en-US" sz="1400" b="1" dirty="0" smtClean="0">
                <a:ea typeface="Calibri" panose="020F0502020204030204" pitchFamily="34" charset="0"/>
              </a:rPr>
              <a:t>subjects/participants</a:t>
            </a:r>
            <a:endParaRPr lang="en-US" sz="1400" b="1" dirty="0"/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4800600" y="4572000"/>
            <a:ext cx="0" cy="8827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L:\Groups\LCBR\Databases\D2D\D2d Logo with tex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" y="0"/>
            <a:ext cx="1863908" cy="49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800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9755</TotalTime>
  <Words>1277</Words>
  <Application>Microsoft Office PowerPoint</Application>
  <PresentationFormat>On-screen Show (4:3)</PresentationFormat>
  <Paragraphs>330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Ion Boardroom</vt:lpstr>
      <vt:lpstr>D2d Study at The Central Laboratory </vt:lpstr>
      <vt:lpstr>   Table of Contents</vt:lpstr>
      <vt:lpstr>Section 1</vt:lpstr>
      <vt:lpstr> Colchester Research Facility(CRF) Location of laboratory  </vt:lpstr>
      <vt:lpstr>The Flynn Freezer Facility Biospecimen Sample Repository   </vt:lpstr>
      <vt:lpstr>Colchester Research Facility(CRF) Location of laboratory - Freezers</vt:lpstr>
      <vt:lpstr>Quality Assurance  &amp;  Quality Control</vt:lpstr>
      <vt:lpstr>Quality Assurance  &amp;  Quality Control</vt:lpstr>
      <vt:lpstr> Study ID Design </vt:lpstr>
      <vt:lpstr>Tube Identifiers by Visit Type</vt:lpstr>
      <vt:lpstr> Sample Shipment to LCBR </vt:lpstr>
      <vt:lpstr>Shipments to LCBR </vt:lpstr>
      <vt:lpstr>Sample shipments to LCBR</vt:lpstr>
      <vt:lpstr>Section 2</vt:lpstr>
      <vt:lpstr>Sample Receipt</vt:lpstr>
      <vt:lpstr>Sample Receipt</vt:lpstr>
      <vt:lpstr>Sample Processing</vt:lpstr>
      <vt:lpstr>Sample Processing:  eCRFs &amp; Database</vt:lpstr>
      <vt:lpstr>Sample Processing:  eCRFs &amp; Database</vt:lpstr>
      <vt:lpstr>Sample Processing Refrigerated shipments</vt:lpstr>
      <vt:lpstr>Sample Testing</vt:lpstr>
      <vt:lpstr>Sample Receipt Frozen shipments</vt:lpstr>
      <vt:lpstr>Section 3</vt:lpstr>
      <vt:lpstr>BAS/Annual Repository Design</vt:lpstr>
      <vt:lpstr>Month 6 Repository Design </vt:lpstr>
      <vt:lpstr>Section 4</vt:lpstr>
      <vt:lpstr>Test Results</vt:lpstr>
      <vt:lpstr>Reporting codes </vt:lpstr>
      <vt:lpstr>LCBR D2d Team</vt:lpstr>
      <vt:lpstr>Questions?</vt:lpstr>
    </vt:vector>
  </TitlesOfParts>
  <Company>University of Vermont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Lebruin, Lyndelle T</dc:creator>
  <cp:lastModifiedBy>Lyndelle</cp:lastModifiedBy>
  <cp:revision>664</cp:revision>
  <cp:lastPrinted>2013-06-27T13:14:35Z</cp:lastPrinted>
  <dcterms:created xsi:type="dcterms:W3CDTF">2013-06-19T16:59:34Z</dcterms:created>
  <dcterms:modified xsi:type="dcterms:W3CDTF">2015-11-09T13:02:40Z</dcterms:modified>
</cp:coreProperties>
</file>