
<file path=[Content_Types].xml><?xml version="1.0" encoding="utf-8"?>
<Types xmlns="http://schemas.openxmlformats.org/package/2006/content-types">
  <Default Extension="xml" ContentType="application/xml"/>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78" r:id="rId2"/>
  </p:sldMasterIdLst>
  <p:notesMasterIdLst>
    <p:notesMasterId r:id="rId29"/>
  </p:notesMasterIdLst>
  <p:handoutMasterIdLst>
    <p:handoutMasterId r:id="rId30"/>
  </p:handoutMasterIdLst>
  <p:sldIdLst>
    <p:sldId id="1568" r:id="rId3"/>
    <p:sldId id="1586" r:id="rId4"/>
    <p:sldId id="1587" r:id="rId5"/>
    <p:sldId id="1589" r:id="rId6"/>
    <p:sldId id="1602" r:id="rId7"/>
    <p:sldId id="1601" r:id="rId8"/>
    <p:sldId id="1603" r:id="rId9"/>
    <p:sldId id="1607" r:id="rId10"/>
    <p:sldId id="1608" r:id="rId11"/>
    <p:sldId id="1609" r:id="rId12"/>
    <p:sldId id="1610" r:id="rId13"/>
    <p:sldId id="1611" r:id="rId14"/>
    <p:sldId id="1612" r:id="rId15"/>
    <p:sldId id="1613" r:id="rId16"/>
    <p:sldId id="1614" r:id="rId17"/>
    <p:sldId id="1593" r:id="rId18"/>
    <p:sldId id="1594" r:id="rId19"/>
    <p:sldId id="1595" r:id="rId20"/>
    <p:sldId id="1616" r:id="rId21"/>
    <p:sldId id="1621" r:id="rId22"/>
    <p:sldId id="1620" r:id="rId23"/>
    <p:sldId id="1580" r:id="rId24"/>
    <p:sldId id="1581" r:id="rId25"/>
    <p:sldId id="1585" r:id="rId26"/>
    <p:sldId id="1622" r:id="rId27"/>
    <p:sldId id="1623" r:id="rId28"/>
  </p:sldIdLst>
  <p:sldSz cx="9144000" cy="6858000" type="screen4x3"/>
  <p:notesSz cx="6858000" cy="9144000"/>
  <p:defaultTextStyle>
    <a:defPPr>
      <a:defRPr lang="en-US"/>
    </a:defPPr>
    <a:lvl1pPr algn="l" rtl="0" eaLnBrk="0" fontAlgn="base" hangingPunct="0">
      <a:spcBef>
        <a:spcPct val="0"/>
      </a:spcBef>
      <a:spcAft>
        <a:spcPct val="0"/>
      </a:spcAft>
      <a:defRPr sz="1100" kern="1200">
        <a:solidFill>
          <a:schemeClr val="tx1"/>
        </a:solidFill>
        <a:latin typeface="Times" charset="0"/>
        <a:ea typeface="+mn-ea"/>
        <a:cs typeface="+mn-cs"/>
      </a:defRPr>
    </a:lvl1pPr>
    <a:lvl2pPr marL="457200" algn="l" rtl="0" eaLnBrk="0" fontAlgn="base" hangingPunct="0">
      <a:spcBef>
        <a:spcPct val="0"/>
      </a:spcBef>
      <a:spcAft>
        <a:spcPct val="0"/>
      </a:spcAft>
      <a:defRPr sz="1100" kern="1200">
        <a:solidFill>
          <a:schemeClr val="tx1"/>
        </a:solidFill>
        <a:latin typeface="Times" charset="0"/>
        <a:ea typeface="+mn-ea"/>
        <a:cs typeface="+mn-cs"/>
      </a:defRPr>
    </a:lvl2pPr>
    <a:lvl3pPr marL="914400" algn="l" rtl="0" eaLnBrk="0" fontAlgn="base" hangingPunct="0">
      <a:spcBef>
        <a:spcPct val="0"/>
      </a:spcBef>
      <a:spcAft>
        <a:spcPct val="0"/>
      </a:spcAft>
      <a:defRPr sz="1100" kern="1200">
        <a:solidFill>
          <a:schemeClr val="tx1"/>
        </a:solidFill>
        <a:latin typeface="Times" charset="0"/>
        <a:ea typeface="+mn-ea"/>
        <a:cs typeface="+mn-cs"/>
      </a:defRPr>
    </a:lvl3pPr>
    <a:lvl4pPr marL="1371600" algn="l" rtl="0" eaLnBrk="0" fontAlgn="base" hangingPunct="0">
      <a:spcBef>
        <a:spcPct val="0"/>
      </a:spcBef>
      <a:spcAft>
        <a:spcPct val="0"/>
      </a:spcAft>
      <a:defRPr sz="1100" kern="1200">
        <a:solidFill>
          <a:schemeClr val="tx1"/>
        </a:solidFill>
        <a:latin typeface="Times" charset="0"/>
        <a:ea typeface="+mn-ea"/>
        <a:cs typeface="+mn-cs"/>
      </a:defRPr>
    </a:lvl4pPr>
    <a:lvl5pPr marL="1828800" algn="l" rtl="0" eaLnBrk="0" fontAlgn="base" hangingPunct="0">
      <a:spcBef>
        <a:spcPct val="0"/>
      </a:spcBef>
      <a:spcAft>
        <a:spcPct val="0"/>
      </a:spcAft>
      <a:defRPr sz="1100" kern="1200">
        <a:solidFill>
          <a:schemeClr val="tx1"/>
        </a:solidFill>
        <a:latin typeface="Times" charset="0"/>
        <a:ea typeface="+mn-ea"/>
        <a:cs typeface="+mn-cs"/>
      </a:defRPr>
    </a:lvl5pPr>
    <a:lvl6pPr marL="2286000" algn="l" defTabSz="457200" rtl="0" eaLnBrk="1" latinLnBrk="0" hangingPunct="1">
      <a:defRPr sz="1100" kern="1200">
        <a:solidFill>
          <a:schemeClr val="tx1"/>
        </a:solidFill>
        <a:latin typeface="Times" charset="0"/>
        <a:ea typeface="+mn-ea"/>
        <a:cs typeface="+mn-cs"/>
      </a:defRPr>
    </a:lvl6pPr>
    <a:lvl7pPr marL="2743200" algn="l" defTabSz="457200" rtl="0" eaLnBrk="1" latinLnBrk="0" hangingPunct="1">
      <a:defRPr sz="1100" kern="1200">
        <a:solidFill>
          <a:schemeClr val="tx1"/>
        </a:solidFill>
        <a:latin typeface="Times" charset="0"/>
        <a:ea typeface="+mn-ea"/>
        <a:cs typeface="+mn-cs"/>
      </a:defRPr>
    </a:lvl7pPr>
    <a:lvl8pPr marL="3200400" algn="l" defTabSz="457200" rtl="0" eaLnBrk="1" latinLnBrk="0" hangingPunct="1">
      <a:defRPr sz="1100" kern="1200">
        <a:solidFill>
          <a:schemeClr val="tx1"/>
        </a:solidFill>
        <a:latin typeface="Times" charset="0"/>
        <a:ea typeface="+mn-ea"/>
        <a:cs typeface="+mn-cs"/>
      </a:defRPr>
    </a:lvl8pPr>
    <a:lvl9pPr marL="3657600" algn="l" defTabSz="457200" rtl="0" eaLnBrk="1" latinLnBrk="0" hangingPunct="1">
      <a:defRPr sz="1100" kern="1200">
        <a:solidFill>
          <a:schemeClr val="tx1"/>
        </a:solidFill>
        <a:latin typeface="Times" charset="0"/>
        <a:ea typeface="+mn-ea"/>
        <a:cs typeface="+mn-cs"/>
      </a:defRPr>
    </a:lvl9pPr>
  </p:defaultTextStyle>
  <p:extLst>
    <p:ext uri="{EFAFB233-063F-42B5-8137-9DF3F51BA10A}">
      <p15:sldGuideLst xmlns:p15="http://schemas.microsoft.com/office/powerpoint/2012/main">
        <p15:guide id="1" orient="horz" pos="4080">
          <p15:clr>
            <a:srgbClr val="A4A3A4"/>
          </p15:clr>
        </p15:guide>
        <p15:guide id="2" orient="horz" pos="768">
          <p15:clr>
            <a:srgbClr val="A4A3A4"/>
          </p15:clr>
        </p15:guide>
        <p15:guide id="3" orient="horz" pos="2160">
          <p15:clr>
            <a:srgbClr val="A4A3A4"/>
          </p15:clr>
        </p15:guide>
        <p15:guide id="4" pos="2880">
          <p15:clr>
            <a:srgbClr val="A4A3A4"/>
          </p15:clr>
        </p15:guide>
        <p15:guide id="5" pos="288">
          <p15:clr>
            <a:srgbClr val="A4A3A4"/>
          </p15:clr>
        </p15:guide>
        <p15:guide id="6" pos="350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eehan, Patricia" initials="PR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0080FF"/>
    <a:srgbClr val="FF0000"/>
    <a:srgbClr val="CCCCCC"/>
    <a:srgbClr val="F7F7F7"/>
    <a:srgbClr val="004080"/>
    <a:srgbClr val="800000"/>
    <a:srgbClr val="FF6666"/>
    <a:srgbClr val="B3B3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82" autoAdjust="0"/>
    <p:restoredTop sz="96405" autoAdjust="0"/>
  </p:normalViewPr>
  <p:slideViewPr>
    <p:cSldViewPr>
      <p:cViewPr>
        <p:scale>
          <a:sx n="66" d="100"/>
          <a:sy n="66" d="100"/>
        </p:scale>
        <p:origin x="3200" y="1488"/>
      </p:cViewPr>
      <p:guideLst>
        <p:guide orient="horz" pos="4080"/>
        <p:guide orient="horz" pos="768"/>
        <p:guide orient="horz" pos="2160"/>
        <p:guide pos="2880"/>
        <p:guide pos="288"/>
        <p:guide pos="350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63" d="100"/>
        <a:sy n="163"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handoutMaster" Target="handoutMasters/handoutMaster1.xml"/><Relationship Id="rId31" Type="http://schemas.openxmlformats.org/officeDocument/2006/relationships/commentAuthors" Target="commentAuthors.xml"/><Relationship Id="rId32" Type="http://schemas.openxmlformats.org/officeDocument/2006/relationships/presProps" Target="presProps.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150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150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150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ABAA0FE-E2F9-DE42-92CD-68EF08B0EDE3}" type="slidenum">
              <a:rPr lang="en-US"/>
              <a:pPr>
                <a:defRPr/>
              </a:pPr>
              <a:t>‹#›</a:t>
            </a:fld>
            <a:endParaRPr lang="en-US"/>
          </a:p>
        </p:txBody>
      </p:sp>
    </p:spTree>
    <p:extLst>
      <p:ext uri="{BB962C8B-B14F-4D97-AF65-F5344CB8AC3E}">
        <p14:creationId xmlns:p14="http://schemas.microsoft.com/office/powerpoint/2010/main" val="6387477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608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608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608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608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85C25F8-2AF5-9B49-982B-C7B5C187CA14}" type="slidenum">
              <a:rPr lang="en-US"/>
              <a:pPr>
                <a:defRPr/>
              </a:pPr>
              <a:t>‹#›</a:t>
            </a:fld>
            <a:endParaRPr lang="en-US"/>
          </a:p>
        </p:txBody>
      </p:sp>
    </p:spTree>
    <p:extLst>
      <p:ext uri="{BB962C8B-B14F-4D97-AF65-F5344CB8AC3E}">
        <p14:creationId xmlns:p14="http://schemas.microsoft.com/office/powerpoint/2010/main" val="3795829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wanted to spend</a:t>
            </a:r>
            <a:r>
              <a:rPr lang="en-US" baseline="0" dirty="0" smtClean="0"/>
              <a:t> a few minutes reviewing the changes to the Primary Outcome and next steps.  This is a big change and may cause some head spinning.  We are happy the timing of this changed coincided with this meeting.  It gives us the opportunity to discuss it as a group and answer questions.</a:t>
            </a:r>
          </a:p>
        </p:txBody>
      </p:sp>
      <p:sp>
        <p:nvSpPr>
          <p:cNvPr id="4" name="Slide Number Placeholder 3"/>
          <p:cNvSpPr>
            <a:spLocks noGrp="1"/>
          </p:cNvSpPr>
          <p:nvPr>
            <p:ph type="sldNum" sz="quarter" idx="10"/>
          </p:nvPr>
        </p:nvSpPr>
        <p:spPr/>
        <p:txBody>
          <a:bodyPr/>
          <a:lstStyle/>
          <a:p>
            <a:pPr>
              <a:defRPr/>
            </a:pPr>
            <a:fld id="{285C25F8-2AF5-9B49-982B-C7B5C187CA14}" type="slidenum">
              <a:rPr lang="en-US" smtClean="0"/>
              <a:pPr>
                <a:defRPr/>
              </a:pPr>
              <a:t>1</a:t>
            </a:fld>
            <a:endParaRPr lang="en-US"/>
          </a:p>
        </p:txBody>
      </p:sp>
    </p:spTree>
    <p:extLst>
      <p:ext uri="{BB962C8B-B14F-4D97-AF65-F5344CB8AC3E}">
        <p14:creationId xmlns:p14="http://schemas.microsoft.com/office/powerpoint/2010/main" val="21115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10</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charset="0"/>
                <a:ea typeface="ＭＳ Ｐゴシック" charset="-128"/>
                <a:cs typeface="ＭＳ Ｐゴシック" charset="-128"/>
              </a:rPr>
              <a:t>We just got in the groove- why change it now!</a:t>
            </a:r>
            <a:endParaRPr lang="en-US" sz="1200" kern="1200" dirty="0">
              <a:solidFill>
                <a:schemeClr val="tx1"/>
              </a:solidFill>
              <a:effectLst/>
              <a:latin typeface="Times" charset="0"/>
              <a:ea typeface="ＭＳ Ｐゴシック" charset="-128"/>
              <a:cs typeface="ＭＳ Ｐゴシック" charset="-128"/>
            </a:endParaRPr>
          </a:p>
        </p:txBody>
      </p:sp>
    </p:spTree>
    <p:extLst>
      <p:ext uri="{BB962C8B-B14F-4D97-AF65-F5344CB8AC3E}">
        <p14:creationId xmlns:p14="http://schemas.microsoft.com/office/powerpoint/2010/main" val="2576857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11</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charset="0"/>
                <a:ea typeface="ＭＳ Ｐゴシック" charset="-128"/>
                <a:cs typeface="ＭＳ Ｐゴシック" charset="-128"/>
              </a:rPr>
              <a:t>We just got in the groove- why change it now!</a:t>
            </a:r>
            <a:endParaRPr lang="en-US" sz="1200" kern="1200" dirty="0">
              <a:solidFill>
                <a:schemeClr val="tx1"/>
              </a:solidFill>
              <a:effectLst/>
              <a:latin typeface="Times" charset="0"/>
              <a:ea typeface="ＭＳ Ｐゴシック" charset="-128"/>
              <a:cs typeface="ＭＳ Ｐゴシック" charset="-128"/>
            </a:endParaRPr>
          </a:p>
        </p:txBody>
      </p:sp>
    </p:spTree>
    <p:extLst>
      <p:ext uri="{BB962C8B-B14F-4D97-AF65-F5344CB8AC3E}">
        <p14:creationId xmlns:p14="http://schemas.microsoft.com/office/powerpoint/2010/main" val="1597569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12</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charset="0"/>
                <a:ea typeface="ＭＳ Ｐゴシック" charset="-128"/>
                <a:cs typeface="ＭＳ Ｐゴシック" charset="-128"/>
              </a:rPr>
              <a:t>We just got in the groove- why change it now!</a:t>
            </a:r>
            <a:endParaRPr lang="en-US" sz="1200" kern="1200" dirty="0">
              <a:solidFill>
                <a:schemeClr val="tx1"/>
              </a:solidFill>
              <a:effectLst/>
              <a:latin typeface="Times" charset="0"/>
              <a:ea typeface="ＭＳ Ｐゴシック" charset="-128"/>
              <a:cs typeface="ＭＳ Ｐゴシック" charset="-128"/>
            </a:endParaRPr>
          </a:p>
        </p:txBody>
      </p:sp>
    </p:spTree>
    <p:extLst>
      <p:ext uri="{BB962C8B-B14F-4D97-AF65-F5344CB8AC3E}">
        <p14:creationId xmlns:p14="http://schemas.microsoft.com/office/powerpoint/2010/main" val="363926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13</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charset="0"/>
                <a:ea typeface="ＭＳ Ｐゴシック" charset="-128"/>
                <a:cs typeface="ＭＳ Ｐゴシック" charset="-128"/>
              </a:rPr>
              <a:t>Proactive-  If </a:t>
            </a:r>
            <a:r>
              <a:rPr lang="en-US" sz="1200" kern="1200" dirty="0" err="1" smtClean="0">
                <a:solidFill>
                  <a:schemeClr val="tx1"/>
                </a:solidFill>
                <a:effectLst/>
                <a:latin typeface="Times" charset="0"/>
                <a:ea typeface="ＭＳ Ｐゴシック" charset="-128"/>
                <a:cs typeface="ＭＳ Ｐゴシック" charset="-128"/>
              </a:rPr>
              <a:t>particpant</a:t>
            </a:r>
            <a:r>
              <a:rPr lang="en-US" sz="1200" kern="1200" dirty="0" smtClean="0">
                <a:solidFill>
                  <a:schemeClr val="tx1"/>
                </a:solidFill>
                <a:effectLst/>
                <a:latin typeface="Times" charset="0"/>
                <a:ea typeface="ＭＳ Ｐゴシック" charset="-128"/>
                <a:cs typeface="ＭＳ Ｐゴシック" charset="-128"/>
              </a:rPr>
              <a:t> says he is seeing PCP next</a:t>
            </a:r>
            <a:r>
              <a:rPr lang="en-US" sz="1200" kern="1200" baseline="0" dirty="0" smtClean="0">
                <a:solidFill>
                  <a:schemeClr val="tx1"/>
                </a:solidFill>
                <a:effectLst/>
                <a:latin typeface="Times" charset="0"/>
                <a:ea typeface="ＭＳ Ｐゴシック" charset="-128"/>
                <a:cs typeface="ＭＳ Ｐゴシック" charset="-128"/>
              </a:rPr>
              <a:t> week.  f/u with participant after the visit.</a:t>
            </a:r>
            <a:endParaRPr lang="en-US" sz="1200" kern="1200" dirty="0">
              <a:solidFill>
                <a:schemeClr val="tx1"/>
              </a:solidFill>
              <a:effectLst/>
              <a:latin typeface="Times" charset="0"/>
              <a:ea typeface="ＭＳ Ｐゴシック" charset="-128"/>
              <a:cs typeface="ＭＳ Ｐゴシック" charset="-128"/>
            </a:endParaRPr>
          </a:p>
        </p:txBody>
      </p:sp>
    </p:spTree>
    <p:extLst>
      <p:ext uri="{BB962C8B-B14F-4D97-AF65-F5344CB8AC3E}">
        <p14:creationId xmlns:p14="http://schemas.microsoft.com/office/powerpoint/2010/main" val="474771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14</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Times" charset="0"/>
              <a:ea typeface="ＭＳ Ｐゴシック" charset="-128"/>
              <a:cs typeface="ＭＳ Ｐゴシック" charset="-128"/>
            </a:endParaRPr>
          </a:p>
        </p:txBody>
      </p:sp>
    </p:spTree>
    <p:extLst>
      <p:ext uri="{BB962C8B-B14F-4D97-AF65-F5344CB8AC3E}">
        <p14:creationId xmlns:p14="http://schemas.microsoft.com/office/powerpoint/2010/main" val="1580751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15</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Times" charset="0"/>
              <a:ea typeface="ＭＳ Ｐゴシック" charset="-128"/>
              <a:cs typeface="ＭＳ Ｐゴシック" charset="-128"/>
            </a:endParaRPr>
          </a:p>
        </p:txBody>
      </p:sp>
    </p:spTree>
    <p:extLst>
      <p:ext uri="{BB962C8B-B14F-4D97-AF65-F5344CB8AC3E}">
        <p14:creationId xmlns:p14="http://schemas.microsoft.com/office/powerpoint/2010/main" val="1162196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2981D9B6-9D3E-C54E-9CC2-52B13D780376}" type="slidenum">
              <a:rPr lang="en-US" sz="1200"/>
              <a:pPr/>
              <a:t>17</a:t>
            </a:fld>
            <a:endParaRPr lang="en-US" sz="1200" dirty="0"/>
          </a:p>
        </p:txBody>
      </p:sp>
      <p:sp>
        <p:nvSpPr>
          <p:cNvPr id="21506" name="Rectangle 2"/>
          <p:cNvSpPr>
            <a:spLocks noGrp="1" noRot="1" noChangeAspect="1" noChangeArrowheads="1"/>
          </p:cNvSpPr>
          <p:nvPr>
            <p:ph type="sldImg"/>
          </p:nvPr>
        </p:nvSpPr>
        <p:spPr>
          <a:solidFill>
            <a:srgbClr val="FFFFFF"/>
          </a:solidFill>
          <a:ln/>
        </p:spPr>
      </p:sp>
      <p:sp>
        <p:nvSpPr>
          <p:cNvPr id="2150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en-US" dirty="0">
              <a:ea typeface="ＭＳ Ｐゴシック" charset="0"/>
              <a:cs typeface="ＭＳ Ｐゴシック" charset="0"/>
            </a:endParaRPr>
          </a:p>
        </p:txBody>
      </p:sp>
    </p:spTree>
    <p:extLst>
      <p:ext uri="{BB962C8B-B14F-4D97-AF65-F5344CB8AC3E}">
        <p14:creationId xmlns:p14="http://schemas.microsoft.com/office/powerpoint/2010/main" val="1666133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2</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lvl="0"/>
            <a:r>
              <a:rPr lang="en-US" sz="1200" kern="1200" dirty="0" smtClean="0">
                <a:solidFill>
                  <a:schemeClr val="tx1"/>
                </a:solidFill>
                <a:effectLst/>
                <a:latin typeface="Times" charset="0"/>
                <a:ea typeface="ＭＳ Ｐゴシック" charset="-128"/>
                <a:cs typeface="ＭＳ Ｐゴシック" charset="-128"/>
              </a:rPr>
              <a:t>We will go into the specific changes in detail.</a:t>
            </a:r>
          </a:p>
          <a:p>
            <a:pPr lvl="0"/>
            <a:endParaRPr lang="en-US" sz="1200" kern="1200" dirty="0" smtClean="0">
              <a:solidFill>
                <a:schemeClr val="tx1"/>
              </a:solidFill>
              <a:effectLst/>
              <a:latin typeface="Times" charset="0"/>
              <a:ea typeface="ＭＳ Ｐゴシック" charset="-128"/>
              <a:cs typeface="ＭＳ Ｐゴシック" charset="-128"/>
            </a:endParaRPr>
          </a:p>
        </p:txBody>
      </p:sp>
    </p:spTree>
    <p:extLst>
      <p:ext uri="{BB962C8B-B14F-4D97-AF65-F5344CB8AC3E}">
        <p14:creationId xmlns:p14="http://schemas.microsoft.com/office/powerpoint/2010/main" val="1765543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3</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r>
              <a:rPr lang="en-US" dirty="0" smtClean="0">
                <a:ea typeface="ＭＳ Ｐゴシック" charset="0"/>
                <a:cs typeface="ＭＳ Ｐゴシック" charset="0"/>
              </a:rPr>
              <a:t>Modeled after DPP</a:t>
            </a:r>
          </a:p>
          <a:p>
            <a:r>
              <a:rPr lang="en-US" dirty="0" smtClean="0">
                <a:ea typeface="ＭＳ Ｐゴシック" charset="0"/>
                <a:cs typeface="ＭＳ Ｐゴシック" charset="0"/>
              </a:rPr>
              <a:t>2 out of 3</a:t>
            </a:r>
            <a:r>
              <a:rPr lang="en-US" baseline="0" dirty="0" smtClean="0">
                <a:ea typeface="ＭＳ Ｐゴシック" charset="0"/>
                <a:cs typeface="ＭＳ Ｐゴシック" charset="0"/>
              </a:rPr>
              <a:t> criteria positive, can diagnose diabetes according to ADA criteria, “if two tests are above the diagnostic threshold, the diagnosis of diabetes is also confirmed”</a:t>
            </a:r>
          </a:p>
          <a:p>
            <a:r>
              <a:rPr lang="en-US" baseline="0" dirty="0" smtClean="0">
                <a:ea typeface="ＭＳ Ｐゴシック" charset="0"/>
                <a:cs typeface="ＭＳ Ｐゴシック" charset="0"/>
              </a:rPr>
              <a:t>Predictive power may not just add, but multiply risk</a:t>
            </a:r>
          </a:p>
          <a:p>
            <a:r>
              <a:rPr lang="en-US" baseline="0" dirty="0" smtClean="0">
                <a:ea typeface="ＭＳ Ｐゴシック" charset="0"/>
                <a:cs typeface="ＭＳ Ｐゴシック" charset="0"/>
              </a:rPr>
              <a:t>A1c alone may detect different state of glucose intolerance or pre-diabetes than FPG/2hPG</a:t>
            </a:r>
            <a:endParaRPr lang="en-US" dirty="0">
              <a:ea typeface="ＭＳ Ｐゴシック" charset="0"/>
              <a:cs typeface="ＭＳ Ｐゴシック" charset="0"/>
            </a:endParaRPr>
          </a:p>
        </p:txBody>
      </p:sp>
    </p:spTree>
    <p:extLst>
      <p:ext uri="{BB962C8B-B14F-4D97-AF65-F5344CB8AC3E}">
        <p14:creationId xmlns:p14="http://schemas.microsoft.com/office/powerpoint/2010/main" val="1706961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4</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en-US" dirty="0">
              <a:ea typeface="ＭＳ Ｐゴシック" charset="0"/>
              <a:cs typeface="ＭＳ Ｐゴシック" charset="0"/>
            </a:endParaRPr>
          </a:p>
        </p:txBody>
      </p:sp>
    </p:spTree>
    <p:extLst>
      <p:ext uri="{BB962C8B-B14F-4D97-AF65-F5344CB8AC3E}">
        <p14:creationId xmlns:p14="http://schemas.microsoft.com/office/powerpoint/2010/main" val="666982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5</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400" kern="1200" dirty="0" smtClean="0">
                <a:solidFill>
                  <a:schemeClr val="tx1"/>
                </a:solidFill>
                <a:latin typeface="Times" charset="0"/>
                <a:ea typeface="ＭＳ Ｐゴシック" charset="-128"/>
                <a:cs typeface="Abadi MT Condensed Light"/>
              </a:rPr>
              <a:t>At end-of-study visit, FPG and HbA1c will also be measured. If one or both measures are negative for diabetes, the participant does not have diabetes. No confirmatory testing will be done after end-of-study visit.</a:t>
            </a:r>
          </a:p>
          <a:p>
            <a:endParaRPr lang="en-US" dirty="0">
              <a:ea typeface="ＭＳ Ｐゴシック" charset="0"/>
              <a:cs typeface="ＭＳ Ｐゴシック" charset="0"/>
            </a:endParaRPr>
          </a:p>
        </p:txBody>
      </p:sp>
    </p:spTree>
    <p:extLst>
      <p:ext uri="{BB962C8B-B14F-4D97-AF65-F5344CB8AC3E}">
        <p14:creationId xmlns:p14="http://schemas.microsoft.com/office/powerpoint/2010/main" val="112744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6</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lvl="0"/>
            <a:r>
              <a:rPr lang="en-US" sz="1200" kern="1200" dirty="0" smtClean="0">
                <a:solidFill>
                  <a:schemeClr val="tx1"/>
                </a:solidFill>
                <a:effectLst/>
                <a:latin typeface="Times" charset="0"/>
                <a:ea typeface="ＭＳ Ｐゴシック" charset="-128"/>
                <a:cs typeface="ＭＳ Ｐゴシック" charset="-128"/>
              </a:rPr>
              <a:t>We will go into the specific changes in detail.</a:t>
            </a:r>
          </a:p>
          <a:p>
            <a:pPr lvl="0"/>
            <a:endParaRPr lang="en-US" sz="1200" kern="1200" dirty="0" smtClean="0">
              <a:solidFill>
                <a:schemeClr val="tx1"/>
              </a:solidFill>
              <a:effectLst/>
              <a:latin typeface="Times" charset="0"/>
              <a:ea typeface="ＭＳ Ｐゴシック" charset="-128"/>
              <a:cs typeface="ＭＳ Ｐゴシック" charset="-128"/>
            </a:endParaRPr>
          </a:p>
        </p:txBody>
      </p:sp>
    </p:spTree>
    <p:extLst>
      <p:ext uri="{BB962C8B-B14F-4D97-AF65-F5344CB8AC3E}">
        <p14:creationId xmlns:p14="http://schemas.microsoft.com/office/powerpoint/2010/main" val="814604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7</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charset="0"/>
                <a:ea typeface="ＭＳ Ｐゴシック" charset="-128"/>
                <a:cs typeface="ＭＳ Ｐゴシック" charset="-128"/>
              </a:rPr>
              <a:t>We just got in the groove- why change it now!</a:t>
            </a:r>
            <a:endParaRPr lang="en-US" sz="1200" kern="1200" dirty="0">
              <a:solidFill>
                <a:schemeClr val="tx1"/>
              </a:solidFill>
              <a:effectLst/>
              <a:latin typeface="Times" charset="0"/>
              <a:ea typeface="ＭＳ Ｐゴシック" charset="-128"/>
              <a:cs typeface="ＭＳ Ｐゴシック" charset="-128"/>
            </a:endParaRPr>
          </a:p>
        </p:txBody>
      </p:sp>
    </p:spTree>
    <p:extLst>
      <p:ext uri="{BB962C8B-B14F-4D97-AF65-F5344CB8AC3E}">
        <p14:creationId xmlns:p14="http://schemas.microsoft.com/office/powerpoint/2010/main" val="850707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8</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charset="0"/>
                <a:ea typeface="ＭＳ Ｐゴシック" charset="-128"/>
                <a:cs typeface="ＭＳ Ｐゴシック" charset="-128"/>
              </a:rPr>
              <a:t>We just got in the groove- why change it now!</a:t>
            </a:r>
            <a:endParaRPr lang="en-US" sz="1200" kern="1200" dirty="0">
              <a:solidFill>
                <a:schemeClr val="tx1"/>
              </a:solidFill>
              <a:effectLst/>
              <a:latin typeface="Times" charset="0"/>
              <a:ea typeface="ＭＳ Ｐゴシック" charset="-128"/>
              <a:cs typeface="ＭＳ Ｐゴシック" charset="-128"/>
            </a:endParaRPr>
          </a:p>
        </p:txBody>
      </p:sp>
    </p:spTree>
    <p:extLst>
      <p:ext uri="{BB962C8B-B14F-4D97-AF65-F5344CB8AC3E}">
        <p14:creationId xmlns:p14="http://schemas.microsoft.com/office/powerpoint/2010/main" val="2049776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875" indent="-285721">
              <a:defRPr sz="2400">
                <a:solidFill>
                  <a:schemeClr val="tx1"/>
                </a:solidFill>
                <a:latin typeface="Arial" charset="0"/>
                <a:ea typeface="ＭＳ Ｐゴシック" charset="0"/>
              </a:defRPr>
            </a:lvl2pPr>
            <a:lvl3pPr marL="1142884" indent="-228577">
              <a:defRPr sz="2400">
                <a:solidFill>
                  <a:schemeClr val="tx1"/>
                </a:solidFill>
                <a:latin typeface="Arial" charset="0"/>
                <a:ea typeface="ＭＳ Ｐゴシック" charset="0"/>
              </a:defRPr>
            </a:lvl3pPr>
            <a:lvl4pPr marL="1600037" indent="-228577">
              <a:defRPr sz="2400">
                <a:solidFill>
                  <a:schemeClr val="tx1"/>
                </a:solidFill>
                <a:latin typeface="Arial" charset="0"/>
                <a:ea typeface="ＭＳ Ｐゴシック" charset="0"/>
              </a:defRPr>
            </a:lvl4pPr>
            <a:lvl5pPr marL="2057190" indent="-228577">
              <a:defRPr sz="2400">
                <a:solidFill>
                  <a:schemeClr val="tx1"/>
                </a:solidFill>
                <a:latin typeface="Arial" charset="0"/>
                <a:ea typeface="ＭＳ Ｐゴシック" charset="0"/>
              </a:defRPr>
            </a:lvl5pPr>
            <a:lvl6pPr marL="2514344" indent="-228577" eaLnBrk="0" fontAlgn="base" hangingPunct="0">
              <a:spcBef>
                <a:spcPct val="0"/>
              </a:spcBef>
              <a:spcAft>
                <a:spcPct val="0"/>
              </a:spcAft>
              <a:defRPr sz="2400">
                <a:solidFill>
                  <a:schemeClr val="tx1"/>
                </a:solidFill>
                <a:latin typeface="Arial" charset="0"/>
                <a:ea typeface="ＭＳ Ｐゴシック" charset="0"/>
              </a:defRPr>
            </a:lvl6pPr>
            <a:lvl7pPr marL="2971497" indent="-228577" eaLnBrk="0" fontAlgn="base" hangingPunct="0">
              <a:spcBef>
                <a:spcPct val="0"/>
              </a:spcBef>
              <a:spcAft>
                <a:spcPct val="0"/>
              </a:spcAft>
              <a:defRPr sz="2400">
                <a:solidFill>
                  <a:schemeClr val="tx1"/>
                </a:solidFill>
                <a:latin typeface="Arial" charset="0"/>
                <a:ea typeface="ＭＳ Ｐゴシック" charset="0"/>
              </a:defRPr>
            </a:lvl7pPr>
            <a:lvl8pPr marL="3428651" indent="-228577" eaLnBrk="0" fontAlgn="base" hangingPunct="0">
              <a:spcBef>
                <a:spcPct val="0"/>
              </a:spcBef>
              <a:spcAft>
                <a:spcPct val="0"/>
              </a:spcAft>
              <a:defRPr sz="2400">
                <a:solidFill>
                  <a:schemeClr val="tx1"/>
                </a:solidFill>
                <a:latin typeface="Arial" charset="0"/>
                <a:ea typeface="ＭＳ Ｐゴシック" charset="0"/>
              </a:defRPr>
            </a:lvl8pPr>
            <a:lvl9pPr marL="3885803" indent="-228577" eaLnBrk="0" fontAlgn="base" hangingPunct="0">
              <a:spcBef>
                <a:spcPct val="0"/>
              </a:spcBef>
              <a:spcAft>
                <a:spcPct val="0"/>
              </a:spcAft>
              <a:defRPr sz="2400">
                <a:solidFill>
                  <a:schemeClr val="tx1"/>
                </a:solidFill>
                <a:latin typeface="Arial" charset="0"/>
                <a:ea typeface="ＭＳ Ｐゴシック" charset="0"/>
              </a:defRPr>
            </a:lvl9pPr>
          </a:lstStyle>
          <a:p>
            <a:fld id="{B4B15DF6-4DB9-4C43-90BC-4A985B259843}" type="slidenum">
              <a:rPr lang="en-US" sz="1200"/>
              <a:pPr/>
              <a:t>9</a:t>
            </a:fld>
            <a:endParaRPr lang="en-US" sz="1200" dirty="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charset="0"/>
                <a:ea typeface="ＭＳ Ｐゴシック" charset="-128"/>
                <a:cs typeface="ＭＳ Ｐゴシック" charset="-128"/>
              </a:rPr>
              <a:t>We just got in the groove- why change it now!</a:t>
            </a:r>
            <a:endParaRPr lang="en-US" sz="1200" kern="1200" dirty="0">
              <a:solidFill>
                <a:schemeClr val="tx1"/>
              </a:solidFill>
              <a:effectLst/>
              <a:latin typeface="Times" charset="0"/>
              <a:ea typeface="ＭＳ Ｐゴシック" charset="-128"/>
              <a:cs typeface="ＭＳ Ｐゴシック" charset="-128"/>
            </a:endParaRPr>
          </a:p>
        </p:txBody>
      </p:sp>
    </p:spTree>
    <p:extLst>
      <p:ext uri="{BB962C8B-B14F-4D97-AF65-F5344CB8AC3E}">
        <p14:creationId xmlns:p14="http://schemas.microsoft.com/office/powerpoint/2010/main" val="664819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0" y="6477000"/>
            <a:ext cx="1905000" cy="228600"/>
          </a:xfrm>
          <a:prstGeom prst="rect">
            <a:avLst/>
          </a:prstGeom>
          <a:ln/>
        </p:spPr>
        <p:txBody>
          <a:bodyPr/>
          <a:lstStyle>
            <a:lvl1pPr>
              <a:defRPr/>
            </a:lvl1pPr>
          </a:lstStyle>
          <a:p>
            <a:pPr>
              <a:defRPr/>
            </a:pPr>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76200"/>
            <a:ext cx="22479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 y="76200"/>
            <a:ext cx="65913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38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066800"/>
            <a:ext cx="4114800" cy="4724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066800"/>
            <a:ext cx="41148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382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386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371600"/>
            <a:ext cx="40386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0" y="6477000"/>
            <a:ext cx="1905000" cy="22860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19CECC62-44DC-3E4A-9031-065101D92D60}"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382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066800"/>
            <a:ext cx="8229600" cy="4724400"/>
          </a:xfrm>
        </p:spPr>
        <p:txBody>
          <a:bodyPr/>
          <a:lstStyle/>
          <a:p>
            <a:pPr lvl="0"/>
            <a:endParaRPr lang="en-US" noProof="0" smtClean="0"/>
          </a:p>
        </p:txBody>
      </p:sp>
      <p:sp>
        <p:nvSpPr>
          <p:cNvPr id="4" name="Rectangle 4"/>
          <p:cNvSpPr>
            <a:spLocks noGrp="1" noChangeArrowheads="1"/>
          </p:cNvSpPr>
          <p:nvPr>
            <p:ph type="dt" sz="half" idx="10"/>
          </p:nvPr>
        </p:nvSpPr>
        <p:spPr>
          <a:xfrm>
            <a:off x="0" y="6477000"/>
            <a:ext cx="1905000" cy="2286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B2389C9D-8079-7543-887E-B321C5F64E3B}" type="slidenum">
              <a:rPr lang="en-US"/>
              <a:pPr>
                <a:defRPr/>
              </a:pPr>
              <a:t>‹#›</a:t>
            </a:fld>
            <a:endParaRPr lang="en-US"/>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382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66800"/>
            <a:ext cx="8229600" cy="2362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3581400"/>
            <a:ext cx="82296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91600" cy="8382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066800"/>
            <a:ext cx="4038600" cy="4953000"/>
          </a:xfrm>
        </p:spPr>
        <p:txBody>
          <a:bodyPr/>
          <a:lstStyle/>
          <a:p>
            <a:pPr lvl="0"/>
            <a:endParaRPr lang="en-US" noProof="0" smtClean="0"/>
          </a:p>
        </p:txBody>
      </p:sp>
      <p:sp>
        <p:nvSpPr>
          <p:cNvPr id="4" name="Text Placeholder 3"/>
          <p:cNvSpPr>
            <a:spLocks noGrp="1"/>
          </p:cNvSpPr>
          <p:nvPr>
            <p:ph type="body" sz="half" idx="2"/>
          </p:nvPr>
        </p:nvSpPr>
        <p:spPr>
          <a:xfrm>
            <a:off x="4648200" y="1066800"/>
            <a:ext cx="40386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CD38C6-6AC7-469E-95BF-AC896BDBA604}" type="datetime1">
              <a:rPr lang="en-US" smtClean="0"/>
              <a:t>11/12/15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32137202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0C9D2A-DF44-47BF-AB82-6B3CB47F5E70}" type="datetime1">
              <a:rPr lang="en-US" smtClean="0"/>
              <a:t>11/12/15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23670523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D9F078-4B79-4B8D-8109-DAF28AC83CA9}" type="datetime1">
              <a:rPr lang="en-US" smtClean="0"/>
              <a:t>11/12/15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198789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89A2A0-CDC1-4E69-9C4A-2D21C6FB2D40}" type="datetime1">
              <a:rPr lang="en-US" smtClean="0"/>
              <a:t>11/12/15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922847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489177-9501-4C41-9981-E08CCD8CA11F}" type="datetime1">
              <a:rPr lang="en-US" smtClean="0"/>
              <a:t>11/12/15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2654630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D4831A-37DD-4E30-8362-230BA9BBE127}" type="datetime1">
              <a:rPr lang="en-US" smtClean="0"/>
              <a:t>11/12/15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33025696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1E816B-CA1E-442F-B854-281E204880EE}" type="datetime1">
              <a:rPr lang="en-US" smtClean="0"/>
              <a:t>11/12/15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31409687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E4992B-D9DB-41D1-B9E1-9FB1F6FA7D85}" type="datetime1">
              <a:rPr lang="en-US" smtClean="0"/>
              <a:t>11/12/15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5750041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310BF2-ECF8-4ECD-A455-7C33BBD7D5EA}" type="datetime1">
              <a:rPr lang="en-US" smtClean="0"/>
              <a:t>11/12/15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4655399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1E858D-15E2-47C8-B55D-AEC1A0A6FEE0}" type="datetime1">
              <a:rPr lang="en-US" smtClean="0"/>
              <a:t>11/12/15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525493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00FC588-742E-4A65-9B3D-1D811C6D1986}" type="datetime1">
              <a:rPr lang="en-US" smtClean="0"/>
              <a:t>11/12/15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737055-6B65-4D2F-A40F-6C57BDCEF4B6}" type="slidenum">
              <a:rPr lang="en-US" smtClean="0"/>
              <a:t>‹#›</a:t>
            </a:fld>
            <a:endParaRPr lang="en-US"/>
          </a:p>
        </p:txBody>
      </p:sp>
    </p:spTree>
    <p:extLst>
      <p:ext uri="{BB962C8B-B14F-4D97-AF65-F5344CB8AC3E}">
        <p14:creationId xmlns:p14="http://schemas.microsoft.com/office/powerpoint/2010/main" val="1993489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52400" y="1066800"/>
            <a:ext cx="4419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066800"/>
            <a:ext cx="43434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1"/>
          <p:cNvSpPr>
            <a:spLocks noGrp="1"/>
          </p:cNvSpPr>
          <p:nvPr>
            <p:ph type="title"/>
          </p:nvPr>
        </p:nvSpPr>
        <p:spPr>
          <a:xfrm>
            <a:off x="76200" y="152400"/>
            <a:ext cx="8991600" cy="685800"/>
          </a:xfrm>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60375" y="10668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60375" y="1706562"/>
            <a:ext cx="4040188" cy="4313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8200" y="10668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8200" y="1706562"/>
            <a:ext cx="4041775" cy="43132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0" y="6477000"/>
            <a:ext cx="1905000" cy="22860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248400"/>
            <a:ext cx="1905000" cy="457200"/>
          </a:xfrm>
          <a:prstGeom prst="rect">
            <a:avLst/>
          </a:prstGeom>
          <a:ln/>
        </p:spPr>
        <p:txBody>
          <a:bodyPr/>
          <a:lstStyle>
            <a:lvl1pPr>
              <a:defRPr/>
            </a:lvl1pPr>
          </a:lstStyle>
          <a:p>
            <a:pPr>
              <a:defRPr/>
            </a:pPr>
            <a:fld id="{C785C79D-5118-7C48-9B11-8F238AC8855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3.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8" Type="http://schemas.openxmlformats.org/officeDocument/2006/relationships/image" Target="../media/image1.png"/><Relationship Id="rId19"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2" Type="http://schemas.openxmlformats.org/officeDocument/2006/relationships/theme" Target="../theme/theme2.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 Id="rId9" Type="http://schemas.openxmlformats.org/officeDocument/2006/relationships/slideLayout" Target="../slideLayouts/slideLayout25.xml"/><Relationship Id="rId10"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18"/>
          <a:stretch>
            <a:fillRect/>
          </a:stretch>
        </p:blipFill>
        <p:spPr>
          <a:xfrm>
            <a:off x="8138160" y="6390490"/>
            <a:ext cx="990600" cy="439466"/>
          </a:xfrm>
          <a:prstGeom prst="rect">
            <a:avLst/>
          </a:prstGeom>
        </p:spPr>
      </p:pic>
      <p:pic>
        <p:nvPicPr>
          <p:cNvPr id="12" name="Picture 11" descr="Macintosh HD:Users:agp:Desktop:Screen Shot 2013-04-06 at 7.21.32 AM.png"/>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6995159" y="6419723"/>
            <a:ext cx="1219200" cy="381000"/>
          </a:xfrm>
          <a:prstGeom prst="rect">
            <a:avLst/>
          </a:prstGeom>
          <a:noFill/>
          <a:ln>
            <a:noFill/>
          </a:ln>
        </p:spPr>
      </p:pic>
      <p:sp>
        <p:nvSpPr>
          <p:cNvPr id="762882" name="Rectangle 2"/>
          <p:cNvSpPr>
            <a:spLocks noGrp="1" noChangeArrowheads="1"/>
          </p:cNvSpPr>
          <p:nvPr>
            <p:ph type="title"/>
          </p:nvPr>
        </p:nvSpPr>
        <p:spPr bwMode="auto">
          <a:xfrm>
            <a:off x="76200" y="152400"/>
            <a:ext cx="8991600" cy="685800"/>
          </a:xfrm>
          <a:prstGeom prst="rect">
            <a:avLst/>
          </a:prstGeom>
          <a:noFill/>
          <a:ln w="9525">
            <a:noFill/>
            <a:miter lim="800000"/>
            <a:headEnd/>
            <a:tailEnd/>
          </a:ln>
          <a:effectLst>
            <a:outerShdw blurRad="63500" dist="25385" dir="2700000" algn="ctr" rotWithShape="0">
              <a:schemeClr val="bg2">
                <a:alpha val="74998"/>
              </a:schemeClr>
            </a:outerShdw>
          </a:effectLst>
        </p:spPr>
        <p:txBody>
          <a:bodyPr vert="horz" wrap="square" lIns="91440" tIns="45720" rIns="91440" bIns="45720" numCol="1" anchor="ctr" anchorCtr="0" compatLnSpc="1">
            <a:prstTxWarp prst="textNoShape">
              <a:avLst/>
            </a:prstTxWarp>
          </a:bodyPr>
          <a:lstStyle/>
          <a:p>
            <a:pPr lvl="0"/>
            <a:r>
              <a:rPr lang="en-US" dirty="0" smtClean="0"/>
              <a:t>Click </a:t>
            </a:r>
            <a:r>
              <a:rPr lang="en-US" dirty="0"/>
              <a:t>to edit </a:t>
            </a:r>
            <a:r>
              <a:rPr lang="en-US" dirty="0" smtClean="0"/>
              <a:t>Master </a:t>
            </a:r>
            <a:r>
              <a:rPr lang="en-US" dirty="0"/>
              <a:t>title style</a:t>
            </a:r>
          </a:p>
        </p:txBody>
      </p:sp>
      <p:sp>
        <p:nvSpPr>
          <p:cNvPr id="1027" name="Rectangle 3"/>
          <p:cNvSpPr>
            <a:spLocks noGrp="1" noChangeArrowheads="1"/>
          </p:cNvSpPr>
          <p:nvPr>
            <p:ph type="body" idx="1"/>
          </p:nvPr>
        </p:nvSpPr>
        <p:spPr bwMode="auto">
          <a:xfrm>
            <a:off x="457200" y="1066800"/>
            <a:ext cx="86106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62887" name="Line 7"/>
          <p:cNvSpPr>
            <a:spLocks noChangeShapeType="1"/>
          </p:cNvSpPr>
          <p:nvPr/>
        </p:nvSpPr>
        <p:spPr bwMode="auto">
          <a:xfrm>
            <a:off x="76200" y="914400"/>
            <a:ext cx="8991600" cy="0"/>
          </a:xfrm>
          <a:prstGeom prst="line">
            <a:avLst/>
          </a:prstGeom>
          <a:ln w="12700" cmpd="sng">
            <a:solidFill>
              <a:schemeClr val="accent1"/>
            </a:solidFill>
            <a:headEnd/>
            <a:tailEnd/>
          </a:ln>
        </p:spPr>
        <p:style>
          <a:lnRef idx="2">
            <a:schemeClr val="accent1"/>
          </a:lnRef>
          <a:fillRef idx="0">
            <a:schemeClr val="accent1"/>
          </a:fillRef>
          <a:effectRef idx="1">
            <a:schemeClr val="accent1"/>
          </a:effectRef>
          <a:fontRef idx="minor">
            <a:schemeClr val="tx1"/>
          </a:fontRef>
        </p:style>
        <p:txBody>
          <a:bodyPr wrap="none" anchor="ctr">
            <a:prstTxWarp prst="textNoShape">
              <a:avLst/>
            </a:prstTxWarp>
          </a:bodyPr>
          <a:lstStyle/>
          <a:p>
            <a:pPr>
              <a:defRPr/>
            </a:pPr>
            <a:endParaRPr lang="en-US"/>
          </a:p>
        </p:txBody>
      </p:sp>
      <p:sp>
        <p:nvSpPr>
          <p:cNvPr id="13" name="Text Box 2"/>
          <p:cNvSpPr txBox="1">
            <a:spLocks noChangeArrowheads="1"/>
          </p:cNvSpPr>
          <p:nvPr userDrawn="1"/>
        </p:nvSpPr>
        <p:spPr bwMode="auto">
          <a:xfrm>
            <a:off x="6004559" y="6533056"/>
            <a:ext cx="1066800" cy="200055"/>
          </a:xfrm>
          <a:prstGeom prst="rect">
            <a:avLst/>
          </a:prstGeom>
          <a:noFill/>
          <a:ln w="9525">
            <a:noFill/>
            <a:miter lim="800000"/>
            <a:headEnd/>
            <a:tailEnd/>
          </a:ln>
        </p:spPr>
        <p:txBody>
          <a:bodyPr wrap="square" lIns="0" tIns="0" rIns="0" bIns="0">
            <a:prstTxWarp prst="textNoShape">
              <a:avLst/>
            </a:prstTxWarp>
            <a:spAutoFit/>
          </a:bodyPr>
          <a:lstStyle/>
          <a:p>
            <a:pPr marL="0" algn="l" defTabSz="822325" eaLnBrk="1" hangingPunct="1">
              <a:lnSpc>
                <a:spcPct val="100000"/>
              </a:lnSpc>
              <a:tabLst>
                <a:tab pos="80963" algn="l"/>
                <a:tab pos="904875" algn="l"/>
                <a:tab pos="1727200" algn="l"/>
                <a:tab pos="2551113" algn="l"/>
                <a:tab pos="3373438" algn="l"/>
                <a:tab pos="4195763" algn="l"/>
                <a:tab pos="5019675" algn="l"/>
                <a:tab pos="5842000" algn="l"/>
                <a:tab pos="6665913" algn="l"/>
                <a:tab pos="7488238" algn="l"/>
              </a:tabLst>
            </a:pPr>
            <a:r>
              <a:rPr lang="en-US" sz="1300" b="1" i="0" dirty="0" smtClean="0">
                <a:solidFill>
                  <a:schemeClr val="accent1"/>
                </a:solidFill>
                <a:latin typeface="Calibri"/>
                <a:cs typeface="Calibri"/>
              </a:rPr>
              <a:t>Sponsored by</a:t>
            </a:r>
            <a:endParaRPr lang="en-US" sz="1300" b="1" i="0" baseline="0" dirty="0" smtClean="0">
              <a:solidFill>
                <a:schemeClr val="accent1"/>
              </a:solidFill>
              <a:latin typeface="Calibri"/>
              <a:cs typeface="Calibri"/>
            </a:endParaRPr>
          </a:p>
        </p:txBody>
      </p:sp>
      <p:sp>
        <p:nvSpPr>
          <p:cNvPr id="14" name="Text Box 2"/>
          <p:cNvSpPr txBox="1">
            <a:spLocks noChangeArrowheads="1"/>
          </p:cNvSpPr>
          <p:nvPr userDrawn="1"/>
        </p:nvSpPr>
        <p:spPr bwMode="auto">
          <a:xfrm>
            <a:off x="1905000" y="6525361"/>
            <a:ext cx="1447800" cy="215444"/>
          </a:xfrm>
          <a:prstGeom prst="rect">
            <a:avLst/>
          </a:prstGeom>
          <a:noFill/>
          <a:ln w="9525">
            <a:noFill/>
            <a:miter lim="800000"/>
            <a:headEnd/>
            <a:tailEnd/>
          </a:ln>
        </p:spPr>
        <p:txBody>
          <a:bodyPr wrap="square" lIns="0" tIns="0" rIns="0" bIns="0">
            <a:prstTxWarp prst="textNoShape">
              <a:avLst/>
            </a:prstTxWarp>
            <a:spAutoFit/>
          </a:bodyPr>
          <a:lstStyle/>
          <a:p>
            <a:pPr marL="0" algn="l" defTabSz="822325" eaLnBrk="1" hangingPunct="1">
              <a:lnSpc>
                <a:spcPct val="100000"/>
              </a:lnSpc>
              <a:tabLst>
                <a:tab pos="80963" algn="l"/>
                <a:tab pos="904875" algn="l"/>
                <a:tab pos="1727200" algn="l"/>
                <a:tab pos="2551113" algn="l"/>
                <a:tab pos="3373438" algn="l"/>
                <a:tab pos="4195763" algn="l"/>
                <a:tab pos="5019675" algn="l"/>
                <a:tab pos="5842000" algn="l"/>
                <a:tab pos="6665913" algn="l"/>
                <a:tab pos="7488238" algn="l"/>
              </a:tabLst>
            </a:pPr>
            <a:r>
              <a:rPr lang="en-US" sz="1400" b="1" i="0" baseline="0" dirty="0" smtClean="0">
                <a:solidFill>
                  <a:srgbClr val="3599CD"/>
                </a:solidFill>
                <a:latin typeface="Calibri"/>
                <a:cs typeface="Calibri"/>
              </a:rPr>
              <a:t>www.d2dstudy.org</a:t>
            </a:r>
            <a:endParaRPr lang="en-US" sz="1100" b="1" i="0" baseline="0" dirty="0">
              <a:solidFill>
                <a:srgbClr val="3599CD"/>
              </a:solidFill>
              <a:latin typeface="Calibri"/>
              <a:cs typeface="Calibri"/>
            </a:endParaRPr>
          </a:p>
        </p:txBody>
      </p:sp>
      <p:pic>
        <p:nvPicPr>
          <p:cNvPr id="2" name="Picture 1" descr="Logo_D2d_600_Slogan_W.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6200" y="6370066"/>
            <a:ext cx="1752600" cy="449834"/>
          </a:xfrm>
          <a:prstGeom prst="rect">
            <a:avLst/>
          </a:prstGeom>
        </p:spPr>
      </p:pic>
      <p:sp>
        <p:nvSpPr>
          <p:cNvPr id="11" name="Rectangle 10"/>
          <p:cNvSpPr/>
          <p:nvPr userDrawn="1"/>
        </p:nvSpPr>
        <p:spPr bwMode="auto">
          <a:xfrm>
            <a:off x="0" y="6324600"/>
            <a:ext cx="9144000" cy="533400"/>
          </a:xfrm>
          <a:prstGeom prst="rect">
            <a:avLst/>
          </a:prstGeom>
          <a:solidFill>
            <a:schemeClr val="bg1">
              <a:lumMod val="75000"/>
              <a:alpha val="52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a:ln>
                <a:noFill/>
              </a:ln>
              <a:solidFill>
                <a:schemeClr val="tx1"/>
              </a:solidFill>
              <a:effectLst/>
              <a:latin typeface="Times" charset="0"/>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Lst>
  <p:timing>
    <p:tnLst>
      <p:par>
        <p:cTn id="1" dur="indefinite" restart="never" nodeType="tmRoot"/>
      </p:par>
    </p:tnLst>
  </p:timing>
  <p:txStyles>
    <p:titleStyle>
      <a:lvl1pPr algn="ctr" rtl="0" eaLnBrk="0" fontAlgn="base" hangingPunct="0">
        <a:spcBef>
          <a:spcPct val="0"/>
        </a:spcBef>
        <a:spcAft>
          <a:spcPct val="0"/>
        </a:spcAft>
        <a:defRPr sz="2800">
          <a:solidFill>
            <a:schemeClr val="accent1">
              <a:lumMod val="75000"/>
            </a:schemeClr>
          </a:solidFill>
          <a:latin typeface="+mj-lt"/>
          <a:ea typeface="ＭＳ Ｐゴシック" charset="-128"/>
          <a:cs typeface="ＭＳ Ｐゴシック" charset="-128"/>
        </a:defRPr>
      </a:lvl1pPr>
      <a:lvl2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2pPr>
      <a:lvl3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3pPr>
      <a:lvl4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4pPr>
      <a:lvl5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5pPr>
      <a:lvl6pPr marL="457200" algn="ctr" rtl="0" fontAlgn="base">
        <a:spcBef>
          <a:spcPct val="0"/>
        </a:spcBef>
        <a:spcAft>
          <a:spcPct val="0"/>
        </a:spcAft>
        <a:defRPr sz="3200">
          <a:solidFill>
            <a:srgbClr val="800000"/>
          </a:solidFill>
          <a:latin typeface="Gill Sans Light" charset="0"/>
        </a:defRPr>
      </a:lvl6pPr>
      <a:lvl7pPr marL="914400" algn="ctr" rtl="0" fontAlgn="base">
        <a:spcBef>
          <a:spcPct val="0"/>
        </a:spcBef>
        <a:spcAft>
          <a:spcPct val="0"/>
        </a:spcAft>
        <a:defRPr sz="3200">
          <a:solidFill>
            <a:srgbClr val="800000"/>
          </a:solidFill>
          <a:latin typeface="Gill Sans Light" charset="0"/>
        </a:defRPr>
      </a:lvl7pPr>
      <a:lvl8pPr marL="1371600" algn="ctr" rtl="0" fontAlgn="base">
        <a:spcBef>
          <a:spcPct val="0"/>
        </a:spcBef>
        <a:spcAft>
          <a:spcPct val="0"/>
        </a:spcAft>
        <a:defRPr sz="3200">
          <a:solidFill>
            <a:srgbClr val="800000"/>
          </a:solidFill>
          <a:latin typeface="Gill Sans Light" charset="0"/>
        </a:defRPr>
      </a:lvl8pPr>
      <a:lvl9pPr marL="1828800" algn="ctr" rtl="0" fontAlgn="base">
        <a:spcBef>
          <a:spcPct val="0"/>
        </a:spcBef>
        <a:spcAft>
          <a:spcPct val="0"/>
        </a:spcAft>
        <a:defRPr sz="3200">
          <a:solidFill>
            <a:srgbClr val="800000"/>
          </a:solidFill>
          <a:latin typeface="Gill Sans Light" charset="0"/>
        </a:defRPr>
      </a:lvl9pPr>
    </p:titleStyle>
    <p:bodyStyle>
      <a:lvl1pPr marL="342900" indent="-342900" algn="l" rtl="0" eaLnBrk="0" fontAlgn="base" hangingPunct="0">
        <a:spcBef>
          <a:spcPct val="20000"/>
        </a:spcBef>
        <a:spcAft>
          <a:spcPct val="0"/>
        </a:spcAft>
        <a:buChar char="•"/>
        <a:defRPr sz="3200">
          <a:solidFill>
            <a:schemeClr val="tx1"/>
          </a:solidFill>
          <a:latin typeface="Calibri"/>
          <a:ea typeface="ＭＳ Ｐゴシック" charset="-128"/>
          <a:cs typeface="Calibri"/>
        </a:defRPr>
      </a:lvl1pPr>
      <a:lvl2pPr marL="742950" indent="-285750" algn="l" rtl="0" eaLnBrk="0" fontAlgn="base" hangingPunct="0">
        <a:spcBef>
          <a:spcPct val="20000"/>
        </a:spcBef>
        <a:spcAft>
          <a:spcPct val="0"/>
        </a:spcAft>
        <a:buChar char="–"/>
        <a:defRPr sz="2800">
          <a:solidFill>
            <a:schemeClr val="tx1"/>
          </a:solidFill>
          <a:latin typeface="Calibri"/>
          <a:ea typeface="ＭＳ Ｐゴシック" charset="-128"/>
          <a:cs typeface="Calibri"/>
        </a:defRPr>
      </a:lvl2pPr>
      <a:lvl3pPr marL="1143000" indent="-228600" algn="l" rtl="0" eaLnBrk="0" fontAlgn="base" hangingPunct="0">
        <a:spcBef>
          <a:spcPct val="20000"/>
        </a:spcBef>
        <a:spcAft>
          <a:spcPct val="0"/>
        </a:spcAft>
        <a:buChar char="•"/>
        <a:defRPr sz="2400">
          <a:solidFill>
            <a:schemeClr val="tx1"/>
          </a:solidFill>
          <a:latin typeface="Calibri"/>
          <a:ea typeface="ＭＳ Ｐゴシック" charset="-128"/>
          <a:cs typeface="Calibri"/>
        </a:defRPr>
      </a:lvl3pPr>
      <a:lvl4pPr marL="1600200" indent="-228600" algn="l" rtl="0" eaLnBrk="0" fontAlgn="base" hangingPunct="0">
        <a:spcBef>
          <a:spcPct val="20000"/>
        </a:spcBef>
        <a:spcAft>
          <a:spcPct val="0"/>
        </a:spcAft>
        <a:buChar char="–"/>
        <a:defRPr sz="2000">
          <a:solidFill>
            <a:schemeClr val="tx1"/>
          </a:solidFill>
          <a:latin typeface="Calibri"/>
          <a:ea typeface="ＭＳ Ｐゴシック" charset="-128"/>
          <a:cs typeface="Calibri"/>
        </a:defRPr>
      </a:lvl4pPr>
      <a:lvl5pPr marL="2057400" indent="-228600" algn="l" rtl="0" eaLnBrk="0" fontAlgn="base" hangingPunct="0">
        <a:spcBef>
          <a:spcPct val="20000"/>
        </a:spcBef>
        <a:spcAft>
          <a:spcPct val="0"/>
        </a:spcAft>
        <a:buChar char="»"/>
        <a:defRPr sz="2000">
          <a:solidFill>
            <a:schemeClr val="tx1"/>
          </a:solidFill>
          <a:latin typeface="Calibri"/>
          <a:ea typeface="ＭＳ Ｐゴシック" charset="-128"/>
          <a:cs typeface="Calibri"/>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9FDB50-829D-45D1-BC87-433AD8D425BE}" type="datetime1">
              <a:rPr lang="en-US" smtClean="0"/>
              <a:t>11/12/15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737055-6B65-4D2F-A40F-6C57BDCEF4B6}" type="slidenum">
              <a:rPr lang="en-US" smtClean="0"/>
              <a:t>‹#›</a:t>
            </a:fld>
            <a:endParaRPr lang="en-US"/>
          </a:p>
        </p:txBody>
      </p:sp>
    </p:spTree>
    <p:extLst>
      <p:ext uri="{BB962C8B-B14F-4D97-AF65-F5344CB8AC3E}">
        <p14:creationId xmlns:p14="http://schemas.microsoft.com/office/powerpoint/2010/main" val="154769606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500" y="1600200"/>
            <a:ext cx="8001000" cy="1470025"/>
          </a:xfrm>
        </p:spPr>
        <p:txBody>
          <a:bodyPr/>
          <a:lstStyle/>
          <a:p>
            <a:r>
              <a:rPr lang="en-US" sz="3600" dirty="0" smtClean="0"/>
              <a:t>Protocol Version 1.8 </a:t>
            </a:r>
            <a:br>
              <a:rPr lang="en-US" sz="3600" dirty="0" smtClean="0"/>
            </a:br>
            <a:r>
              <a:rPr lang="en-US" sz="3600" dirty="0" smtClean="0"/>
              <a:t>and changes to</a:t>
            </a:r>
            <a:br>
              <a:rPr lang="en-US" sz="3600" dirty="0" smtClean="0"/>
            </a:br>
            <a:r>
              <a:rPr lang="en-US" sz="3600" dirty="0" smtClean="0"/>
              <a:t>MOP 18</a:t>
            </a:r>
            <a:br>
              <a:rPr lang="en-US" sz="3600" dirty="0" smtClean="0"/>
            </a:br>
            <a:endParaRPr lang="en-US" sz="3600" dirty="0"/>
          </a:p>
        </p:txBody>
      </p:sp>
      <p:sp>
        <p:nvSpPr>
          <p:cNvPr id="3" name="Subtitle 2"/>
          <p:cNvSpPr>
            <a:spLocks noGrp="1"/>
          </p:cNvSpPr>
          <p:nvPr>
            <p:ph type="subTitle" idx="1"/>
          </p:nvPr>
        </p:nvSpPr>
        <p:spPr/>
        <p:txBody>
          <a:bodyPr/>
          <a:lstStyle/>
          <a:p>
            <a:endParaRPr lang="en-US"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1</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200" y="3733800"/>
            <a:ext cx="3175000" cy="1701800"/>
          </a:xfrm>
          <a:prstGeom prst="rect">
            <a:avLst/>
          </a:prstGeom>
        </p:spPr>
      </p:pic>
    </p:spTree>
    <p:extLst>
      <p:ext uri="{BB962C8B-B14F-4D97-AF65-F5344CB8AC3E}">
        <p14:creationId xmlns:p14="http://schemas.microsoft.com/office/powerpoint/2010/main" val="294320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4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76200" y="152400"/>
            <a:ext cx="8991600" cy="685800"/>
          </a:xfrm>
        </p:spPr>
        <p:txBody>
          <a:bodyPr/>
          <a:lstStyle/>
          <a:p>
            <a:r>
              <a:rPr lang="en-US" dirty="0" smtClean="0"/>
              <a:t>Solution</a:t>
            </a:r>
            <a:endParaRPr lang="en-US" dirty="0"/>
          </a:p>
        </p:txBody>
      </p:sp>
      <p:sp>
        <p:nvSpPr>
          <p:cNvPr id="4" name="TextBox 3"/>
          <p:cNvSpPr txBox="1"/>
          <p:nvPr/>
        </p:nvSpPr>
        <p:spPr>
          <a:xfrm>
            <a:off x="152400" y="1195120"/>
            <a:ext cx="8839200" cy="2062103"/>
          </a:xfrm>
          <a:prstGeom prst="rect">
            <a:avLst/>
          </a:prstGeom>
          <a:noFill/>
          <a:ln>
            <a:noFill/>
          </a:ln>
        </p:spPr>
        <p:txBody>
          <a:bodyPr wrap="square" rtlCol="0">
            <a:spAutoFit/>
          </a:bodyPr>
          <a:lstStyle/>
          <a:p>
            <a:r>
              <a:rPr lang="en-US" sz="3200" b="1" dirty="0" smtClean="0">
                <a:solidFill>
                  <a:srgbClr val="0070C0"/>
                </a:solidFill>
                <a:latin typeface="Calibri" panose="020F0502020204030204" pitchFamily="34" charset="0"/>
              </a:rPr>
              <a:t>Protocol version 1.8</a:t>
            </a:r>
          </a:p>
          <a:p>
            <a:pPr marL="914400" lvl="1" indent="-457200">
              <a:buFont typeface="Arial" panose="020B0604020202020204" pitchFamily="34" charset="0"/>
              <a:buChar char="•"/>
            </a:pPr>
            <a:r>
              <a:rPr lang="en-US" sz="3200" b="1" dirty="0" smtClean="0">
                <a:solidFill>
                  <a:srgbClr val="0070C0"/>
                </a:solidFill>
                <a:latin typeface="Calibri" panose="020F0502020204030204" pitchFamily="34" charset="0"/>
              </a:rPr>
              <a:t>No change to the primary outcome</a:t>
            </a:r>
          </a:p>
          <a:p>
            <a:pPr marL="914400" lvl="1" indent="-457200">
              <a:buFont typeface="Arial" panose="020B0604020202020204" pitchFamily="34" charset="0"/>
              <a:buChar char="•"/>
            </a:pPr>
            <a:r>
              <a:rPr lang="en-US" sz="3200" b="1" dirty="0" smtClean="0">
                <a:solidFill>
                  <a:srgbClr val="0070C0"/>
                </a:solidFill>
                <a:latin typeface="Calibri" panose="020F0502020204030204" pitchFamily="34" charset="0"/>
              </a:rPr>
              <a:t>Change to procedures </a:t>
            </a:r>
          </a:p>
          <a:p>
            <a:pPr marL="1371600" lvl="2" indent="-457200">
              <a:buFont typeface="Wingdings" panose="05000000000000000000" pitchFamily="2" charset="2"/>
              <a:buChar char="Ø"/>
            </a:pPr>
            <a:r>
              <a:rPr lang="en-US" sz="3200" b="1" dirty="0" smtClean="0">
                <a:solidFill>
                  <a:srgbClr val="0070C0"/>
                </a:solidFill>
                <a:latin typeface="Calibri" panose="020F0502020204030204" pitchFamily="34" charset="0"/>
              </a:rPr>
              <a:t>MOP 18</a:t>
            </a:r>
          </a:p>
        </p:txBody>
      </p:sp>
    </p:spTree>
    <p:extLst>
      <p:ext uri="{BB962C8B-B14F-4D97-AF65-F5344CB8AC3E}">
        <p14:creationId xmlns:p14="http://schemas.microsoft.com/office/powerpoint/2010/main" val="211731977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76200" y="152400"/>
            <a:ext cx="8991600" cy="685800"/>
          </a:xfrm>
        </p:spPr>
        <p:txBody>
          <a:bodyPr/>
          <a:lstStyle/>
          <a:p>
            <a:r>
              <a:rPr lang="en-US" dirty="0" smtClean="0"/>
              <a:t>Solution: </a:t>
            </a:r>
            <a:r>
              <a:rPr lang="en-US" b="1" dirty="0" smtClean="0"/>
              <a:t>Prevention</a:t>
            </a:r>
            <a:r>
              <a:rPr lang="en-US" dirty="0" smtClean="0"/>
              <a:t> Pre-randomization</a:t>
            </a:r>
            <a:endParaRPr lang="en-US" dirty="0"/>
          </a:p>
        </p:txBody>
      </p:sp>
      <p:sp>
        <p:nvSpPr>
          <p:cNvPr id="4" name="TextBox 3"/>
          <p:cNvSpPr txBox="1"/>
          <p:nvPr/>
        </p:nvSpPr>
        <p:spPr>
          <a:xfrm>
            <a:off x="152400" y="914400"/>
            <a:ext cx="8839200" cy="4955203"/>
          </a:xfrm>
          <a:prstGeom prst="rect">
            <a:avLst/>
          </a:prstGeom>
          <a:noFill/>
          <a:ln>
            <a:noFill/>
          </a:ln>
        </p:spPr>
        <p:txBody>
          <a:bodyPr wrap="square" rtlCol="0">
            <a:spAutoFit/>
          </a:bodyPr>
          <a:lstStyle/>
          <a:p>
            <a:r>
              <a:rPr lang="en-US" sz="3000" b="1" dirty="0" smtClean="0">
                <a:solidFill>
                  <a:srgbClr val="002060"/>
                </a:solidFill>
                <a:latin typeface="Calibri" panose="020F0502020204030204" pitchFamily="34" charset="0"/>
              </a:rPr>
              <a:t>How do we ensure participants do not start </a:t>
            </a:r>
            <a:r>
              <a:rPr lang="en-US" sz="3000" b="1" dirty="0">
                <a:solidFill>
                  <a:srgbClr val="002060"/>
                </a:solidFill>
                <a:latin typeface="Calibri" panose="020F0502020204030204" pitchFamily="34" charset="0"/>
              </a:rPr>
              <a:t>diabetes medications </a:t>
            </a:r>
            <a:r>
              <a:rPr lang="en-US" sz="3000" b="1" dirty="0" smtClean="0">
                <a:solidFill>
                  <a:srgbClr val="002060"/>
                </a:solidFill>
                <a:latin typeface="Calibri" panose="020F0502020204030204" pitchFamily="34" charset="0"/>
              </a:rPr>
              <a:t>before D2d diabetes diagnosis? </a:t>
            </a:r>
          </a:p>
          <a:p>
            <a:endParaRPr lang="en-US" sz="3200" dirty="0" smtClean="0">
              <a:latin typeface="Calibri" panose="020F0502020204030204" pitchFamily="34" charset="0"/>
            </a:endParaRPr>
          </a:p>
          <a:p>
            <a:pPr marL="457200" indent="-457200">
              <a:buFont typeface="Wingdings" panose="05000000000000000000" pitchFamily="2" charset="2"/>
              <a:buChar char="§"/>
            </a:pPr>
            <a:r>
              <a:rPr lang="en-US" sz="3200" dirty="0" smtClean="0">
                <a:latin typeface="Calibri" panose="020F0502020204030204" pitchFamily="34" charset="0"/>
              </a:rPr>
              <a:t>Communication with the PCP should be initiated.</a:t>
            </a:r>
          </a:p>
          <a:p>
            <a:pPr marL="1371600" lvl="2" indent="-457200">
              <a:buFont typeface="Wingdings" panose="05000000000000000000" pitchFamily="2" charset="2"/>
              <a:buChar char="ü"/>
            </a:pPr>
            <a:r>
              <a:rPr lang="en-US" sz="3200" dirty="0" smtClean="0">
                <a:latin typeface="Calibri" panose="020F0502020204030204" pitchFamily="34" charset="0"/>
              </a:rPr>
              <a:t>Send letter pre-randomization</a:t>
            </a:r>
            <a:r>
              <a:rPr lang="en-US" sz="3200" dirty="0" smtClean="0">
                <a:solidFill>
                  <a:srgbClr val="FF0000"/>
                </a:solidFill>
                <a:latin typeface="Calibri" panose="020F0502020204030204" pitchFamily="34" charset="0"/>
              </a:rPr>
              <a:t>*</a:t>
            </a:r>
          </a:p>
          <a:p>
            <a:pPr lvl="2"/>
            <a:endParaRPr lang="en-US" sz="3200" dirty="0" smtClean="0">
              <a:solidFill>
                <a:srgbClr val="FF0000"/>
              </a:solidFill>
              <a:latin typeface="Calibri" panose="020F0502020204030204" pitchFamily="34" charset="0"/>
            </a:endParaRPr>
          </a:p>
          <a:p>
            <a:pPr marL="457200" indent="-457200">
              <a:buFont typeface="Wingdings" panose="05000000000000000000" pitchFamily="2" charset="2"/>
              <a:buChar char="§"/>
            </a:pPr>
            <a:r>
              <a:rPr lang="en-US" sz="3200" dirty="0" smtClean="0">
                <a:latin typeface="Calibri" panose="020F0502020204030204" pitchFamily="34" charset="0"/>
              </a:rPr>
              <a:t>Make sure participants understand and commit to being followed for diabetes in the study, and to not start diabetes medications prior to  consulting with study team.</a:t>
            </a:r>
            <a:r>
              <a:rPr lang="en-US" sz="3200" i="1" dirty="0" smtClean="0">
                <a:latin typeface="Calibri" panose="020F0502020204030204" pitchFamily="34" charset="0"/>
              </a:rPr>
              <a:t> </a:t>
            </a:r>
            <a:endParaRPr lang="en-US" sz="3200" i="1" dirty="0">
              <a:latin typeface="Calibri" panose="020F0502020204030204" pitchFamily="34" charset="0"/>
            </a:endParaRPr>
          </a:p>
        </p:txBody>
      </p:sp>
    </p:spTree>
    <p:extLst>
      <p:ext uri="{BB962C8B-B14F-4D97-AF65-F5344CB8AC3E}">
        <p14:creationId xmlns:p14="http://schemas.microsoft.com/office/powerpoint/2010/main" val="331348820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76200" y="152400"/>
            <a:ext cx="8991600" cy="685800"/>
          </a:xfrm>
        </p:spPr>
        <p:txBody>
          <a:bodyPr/>
          <a:lstStyle/>
          <a:p>
            <a:r>
              <a:rPr lang="en-US" dirty="0" smtClean="0"/>
              <a:t>Solution: </a:t>
            </a:r>
            <a:r>
              <a:rPr lang="en-US" b="1" dirty="0" smtClean="0"/>
              <a:t>Prevention</a:t>
            </a:r>
            <a:r>
              <a:rPr lang="en-US" dirty="0" smtClean="0"/>
              <a:t> Post randomization</a:t>
            </a:r>
            <a:endParaRPr lang="en-US" dirty="0"/>
          </a:p>
        </p:txBody>
      </p:sp>
      <p:sp>
        <p:nvSpPr>
          <p:cNvPr id="4" name="TextBox 3"/>
          <p:cNvSpPr txBox="1"/>
          <p:nvPr/>
        </p:nvSpPr>
        <p:spPr>
          <a:xfrm>
            <a:off x="152400" y="1066800"/>
            <a:ext cx="8991600" cy="3847207"/>
          </a:xfrm>
          <a:prstGeom prst="rect">
            <a:avLst/>
          </a:prstGeom>
          <a:noFill/>
          <a:ln>
            <a:noFill/>
          </a:ln>
        </p:spPr>
        <p:txBody>
          <a:bodyPr wrap="square" rtlCol="0">
            <a:spAutoFit/>
          </a:bodyPr>
          <a:lstStyle/>
          <a:p>
            <a:pPr marL="457200" indent="-457200">
              <a:spcAft>
                <a:spcPts val="600"/>
              </a:spcAft>
              <a:buFont typeface="Wingdings" panose="05000000000000000000" pitchFamily="2" charset="2"/>
              <a:buChar char="§"/>
            </a:pPr>
            <a:r>
              <a:rPr lang="en-US" sz="3200" dirty="0" smtClean="0">
                <a:latin typeface="Calibri" panose="020F0502020204030204" pitchFamily="34" charset="0"/>
              </a:rPr>
              <a:t>Communication with the PCP</a:t>
            </a:r>
          </a:p>
          <a:p>
            <a:pPr marL="971550" lvl="1" indent="-514350">
              <a:spcAft>
                <a:spcPts val="600"/>
              </a:spcAft>
              <a:buFont typeface="Wingdings" panose="05000000000000000000" pitchFamily="2" charset="2"/>
              <a:buChar char="ü"/>
            </a:pPr>
            <a:r>
              <a:rPr lang="en-US" sz="3200" dirty="0" smtClean="0">
                <a:solidFill>
                  <a:srgbClr val="002060"/>
                </a:solidFill>
                <a:latin typeface="Calibri" panose="020F0502020204030204" pitchFamily="34" charset="0"/>
              </a:rPr>
              <a:t>Send visit follow-up letters after every semi-annual and annual visit</a:t>
            </a:r>
          </a:p>
          <a:p>
            <a:pPr lvl="1">
              <a:spcAft>
                <a:spcPts val="600"/>
              </a:spcAft>
            </a:pPr>
            <a:endParaRPr lang="en-US" sz="3200" dirty="0" smtClean="0">
              <a:solidFill>
                <a:srgbClr val="002060"/>
              </a:solidFill>
              <a:latin typeface="Calibri" panose="020F0502020204030204" pitchFamily="34" charset="0"/>
            </a:endParaRPr>
          </a:p>
          <a:p>
            <a:pPr marL="971550" lvl="1" indent="-514350">
              <a:spcAft>
                <a:spcPts val="600"/>
              </a:spcAft>
              <a:buFont typeface="Wingdings" panose="05000000000000000000" pitchFamily="2" charset="2"/>
              <a:buChar char="ü"/>
            </a:pPr>
            <a:r>
              <a:rPr lang="en-US" sz="3200" dirty="0" smtClean="0">
                <a:solidFill>
                  <a:srgbClr val="002060"/>
                </a:solidFill>
                <a:latin typeface="Calibri" panose="020F0502020204030204" pitchFamily="34" charset="0"/>
              </a:rPr>
              <a:t>Engage PCPs and referring providers by sharing Clinician Newsletter </a:t>
            </a:r>
          </a:p>
          <a:p>
            <a:pPr marL="1885950" lvl="3" indent="-514350">
              <a:spcAft>
                <a:spcPts val="600"/>
              </a:spcAft>
              <a:buFont typeface="Wingdings" panose="05000000000000000000" pitchFamily="2" charset="2"/>
              <a:buChar char="§"/>
            </a:pPr>
            <a:r>
              <a:rPr lang="en-US" sz="3200" dirty="0" smtClean="0">
                <a:solidFill>
                  <a:srgbClr val="002060"/>
                </a:solidFill>
                <a:latin typeface="Calibri" panose="020F0502020204030204" pitchFamily="34" charset="0"/>
              </a:rPr>
              <a:t>Other ideas?</a:t>
            </a:r>
            <a:endParaRPr lang="en-US" sz="3200" dirty="0" smtClean="0">
              <a:solidFill>
                <a:srgbClr val="FF0000"/>
              </a:solidFill>
              <a:latin typeface="Calibri" panose="020F0502020204030204" pitchFamily="34" charset="0"/>
            </a:endParaRPr>
          </a:p>
        </p:txBody>
      </p:sp>
    </p:spTree>
    <p:extLst>
      <p:ext uri="{BB962C8B-B14F-4D97-AF65-F5344CB8AC3E}">
        <p14:creationId xmlns:p14="http://schemas.microsoft.com/office/powerpoint/2010/main" val="56497966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76200" y="152400"/>
            <a:ext cx="8991600" cy="685800"/>
          </a:xfrm>
        </p:spPr>
        <p:txBody>
          <a:bodyPr/>
          <a:lstStyle/>
          <a:p>
            <a:r>
              <a:rPr lang="en-US" dirty="0" smtClean="0"/>
              <a:t>Solution: </a:t>
            </a:r>
            <a:r>
              <a:rPr lang="en-US" b="1" dirty="0" smtClean="0"/>
              <a:t>Prevention</a:t>
            </a:r>
            <a:r>
              <a:rPr lang="en-US" dirty="0" smtClean="0"/>
              <a:t> Post randomization </a:t>
            </a:r>
            <a:r>
              <a:rPr lang="en-US" sz="2000" i="1" dirty="0" smtClean="0"/>
              <a:t>(continued)</a:t>
            </a:r>
            <a:endParaRPr lang="en-US" sz="2000" i="1" dirty="0"/>
          </a:p>
        </p:txBody>
      </p:sp>
      <p:sp>
        <p:nvSpPr>
          <p:cNvPr id="4" name="TextBox 3"/>
          <p:cNvSpPr txBox="1"/>
          <p:nvPr/>
        </p:nvSpPr>
        <p:spPr>
          <a:xfrm>
            <a:off x="152400" y="914400"/>
            <a:ext cx="8839200" cy="5247590"/>
          </a:xfrm>
          <a:prstGeom prst="rect">
            <a:avLst/>
          </a:prstGeom>
          <a:noFill/>
          <a:ln>
            <a:noFill/>
          </a:ln>
        </p:spPr>
        <p:txBody>
          <a:bodyPr wrap="square" rtlCol="0">
            <a:spAutoFit/>
          </a:bodyPr>
          <a:lstStyle/>
          <a:p>
            <a:pPr marL="457200" indent="-457200">
              <a:buFont typeface="Wingdings" panose="05000000000000000000" pitchFamily="2" charset="2"/>
              <a:buChar char="§"/>
            </a:pPr>
            <a:r>
              <a:rPr lang="en-US" sz="3200" dirty="0" smtClean="0">
                <a:latin typeface="Calibri" panose="020F0502020204030204" pitchFamily="34" charset="0"/>
              </a:rPr>
              <a:t>Communication with the Participant</a:t>
            </a:r>
          </a:p>
          <a:p>
            <a:pPr marL="971550" lvl="1" indent="-514350">
              <a:spcAft>
                <a:spcPts val="600"/>
              </a:spcAft>
              <a:buFont typeface="Wingdings" panose="05000000000000000000" pitchFamily="2" charset="2"/>
              <a:buChar char="ü"/>
            </a:pPr>
            <a:r>
              <a:rPr lang="en-US" sz="3200" dirty="0" smtClean="0">
                <a:solidFill>
                  <a:srgbClr val="002060"/>
                </a:solidFill>
                <a:latin typeface="Calibri" panose="020F0502020204030204" pitchFamily="34" charset="0"/>
              </a:rPr>
              <a:t>Review the participant brochure, including  the list of diabetes medications at each visit</a:t>
            </a:r>
            <a:r>
              <a:rPr lang="en-US" sz="3200" dirty="0" smtClean="0">
                <a:solidFill>
                  <a:srgbClr val="FF0000"/>
                </a:solidFill>
                <a:latin typeface="Calibri" panose="020F0502020204030204" pitchFamily="34" charset="0"/>
              </a:rPr>
              <a:t>*</a:t>
            </a:r>
          </a:p>
          <a:p>
            <a:pPr marL="971550" lvl="1" indent="-514350">
              <a:spcAft>
                <a:spcPts val="600"/>
              </a:spcAft>
              <a:buFont typeface="Wingdings" panose="05000000000000000000" pitchFamily="2" charset="2"/>
              <a:buChar char="ü"/>
            </a:pPr>
            <a:r>
              <a:rPr lang="en-US" sz="3200" dirty="0" smtClean="0">
                <a:solidFill>
                  <a:srgbClr val="002060"/>
                </a:solidFill>
                <a:latin typeface="Calibri" panose="020F0502020204030204" pitchFamily="34" charset="0"/>
              </a:rPr>
              <a:t>Provide participants with the new D2d business card</a:t>
            </a:r>
            <a:r>
              <a:rPr lang="en-US" sz="3200" dirty="0" smtClean="0">
                <a:solidFill>
                  <a:srgbClr val="FF0000"/>
                </a:solidFill>
                <a:latin typeface="Calibri" panose="020F0502020204030204" pitchFamily="34" charset="0"/>
              </a:rPr>
              <a:t>*</a:t>
            </a:r>
          </a:p>
          <a:p>
            <a:pPr marL="971550" lvl="1" indent="-514350">
              <a:spcAft>
                <a:spcPts val="600"/>
              </a:spcAft>
              <a:buFont typeface="Wingdings" panose="05000000000000000000" pitchFamily="2" charset="2"/>
              <a:buChar char="ü"/>
            </a:pPr>
            <a:r>
              <a:rPr lang="en-US" sz="3200" i="1" dirty="0" smtClean="0">
                <a:solidFill>
                  <a:srgbClr val="002060"/>
                </a:solidFill>
                <a:latin typeface="Calibri" panose="020F0502020204030204" pitchFamily="34" charset="0"/>
              </a:rPr>
              <a:t>At each phone follow-up call (M9, M15,…) remind participant of the study requirements and inquire if they have had any visits to providers or have any scheduled. </a:t>
            </a:r>
          </a:p>
          <a:p>
            <a:pPr marL="971550" lvl="1" indent="-514350">
              <a:spcAft>
                <a:spcPts val="600"/>
              </a:spcAft>
              <a:buFont typeface="Wingdings" panose="05000000000000000000" pitchFamily="2" charset="2"/>
              <a:buChar char="ü"/>
            </a:pPr>
            <a:r>
              <a:rPr lang="en-US" sz="3200" i="1" dirty="0" smtClean="0">
                <a:solidFill>
                  <a:srgbClr val="002060"/>
                </a:solidFill>
                <a:latin typeface="Calibri" panose="020F0502020204030204" pitchFamily="34" charset="0"/>
              </a:rPr>
              <a:t>We need to be proactive.</a:t>
            </a:r>
            <a:endParaRPr lang="en-US" sz="3200" i="1" dirty="0">
              <a:solidFill>
                <a:srgbClr val="002060"/>
              </a:solidFill>
              <a:latin typeface="Calibri" panose="020F0502020204030204" pitchFamily="34" charset="0"/>
            </a:endParaRPr>
          </a:p>
        </p:txBody>
      </p:sp>
    </p:spTree>
    <p:extLst>
      <p:ext uri="{BB962C8B-B14F-4D97-AF65-F5344CB8AC3E}">
        <p14:creationId xmlns:p14="http://schemas.microsoft.com/office/powerpoint/2010/main" val="329877296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76200" y="152400"/>
            <a:ext cx="8991600" cy="685800"/>
          </a:xfrm>
        </p:spPr>
        <p:txBody>
          <a:bodyPr/>
          <a:lstStyle/>
          <a:p>
            <a:r>
              <a:rPr lang="en-US" dirty="0" smtClean="0"/>
              <a:t>Solution: Post randomization</a:t>
            </a:r>
            <a:endParaRPr lang="en-US" sz="2000" i="1" dirty="0"/>
          </a:p>
        </p:txBody>
      </p:sp>
      <p:sp>
        <p:nvSpPr>
          <p:cNvPr id="2" name="Rectangle 1"/>
          <p:cNvSpPr>
            <a:spLocks noChangeArrowheads="1"/>
          </p:cNvSpPr>
          <p:nvPr/>
        </p:nvSpPr>
        <p:spPr bwMode="auto">
          <a:xfrm>
            <a:off x="76200" y="1115507"/>
            <a:ext cx="91272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itchFamily="18" charset="0"/>
              </a:rPr>
              <a:t> Figure 18.1. Summary of algorithm for evaluation of diabetes</a:t>
            </a:r>
            <a:r>
              <a:rPr kumimoji="0" lang="en-US" altLang="en-US" sz="2800" b="0" i="0" u="none" strike="noStrike" cap="none" normalizeH="0" baseline="0" dirty="0" smtClean="0">
                <a:ln>
                  <a:noFill/>
                </a:ln>
                <a:solidFill>
                  <a:srgbClr val="FF0000"/>
                </a:solidFill>
                <a:effectLst/>
                <a:latin typeface="Calibri" panose="020F0502020204030204" pitchFamily="34" charset="0"/>
                <a:ea typeface="Calibri" panose="020F0502020204030204" pitchFamily="34" charset="0"/>
                <a:cs typeface="Times New Roman" pitchFamily="18" charset="0"/>
              </a:rPr>
              <a:t>*</a:t>
            </a:r>
            <a:endParaRPr kumimoji="0" lang="en-US" altLang="en-US" sz="2800" b="0" i="0" u="none" strike="noStrike" cap="none" normalizeH="0" baseline="0" dirty="0" smtClean="0">
              <a:ln>
                <a:noFill/>
              </a:ln>
              <a:solidFill>
                <a:srgbClr val="FF0000"/>
              </a:solidFill>
              <a:effectLst/>
              <a:latin typeface="Calibri" panose="020F0502020204030204"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995312"/>
            <a:ext cx="9144000" cy="190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7" name="Straight Arrow Connector 6"/>
          <p:cNvCxnSpPr>
            <a:stCxn id="8" idx="2"/>
            <a:endCxn id="10" idx="0"/>
          </p:cNvCxnSpPr>
          <p:nvPr/>
        </p:nvCxnSpPr>
        <p:spPr>
          <a:xfrm flipH="1">
            <a:off x="3168731" y="3543938"/>
            <a:ext cx="117436" cy="15121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 Box 7"/>
          <p:cNvSpPr txBox="1">
            <a:spLocks noChangeArrowheads="1"/>
          </p:cNvSpPr>
          <p:nvPr/>
        </p:nvSpPr>
        <p:spPr bwMode="auto">
          <a:xfrm>
            <a:off x="2063673" y="2880614"/>
            <a:ext cx="2444988" cy="663324"/>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Within D2d study diagnosis</a:t>
            </a:r>
          </a:p>
        </p:txBody>
      </p:sp>
      <p:sp>
        <p:nvSpPr>
          <p:cNvPr id="9" name="Text Box 7"/>
          <p:cNvSpPr txBox="1">
            <a:spLocks noChangeArrowheads="1"/>
          </p:cNvSpPr>
          <p:nvPr/>
        </p:nvSpPr>
        <p:spPr bwMode="auto">
          <a:xfrm>
            <a:off x="3323167" y="1783997"/>
            <a:ext cx="2514599" cy="66040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endParaRPr lang="en-US" sz="1200" dirty="0" smtClean="0">
              <a:latin typeface="Gill Sans Light"/>
              <a:cs typeface="Gill Sans Light"/>
            </a:endParaRPr>
          </a:p>
          <a:p>
            <a:pPr algn="ctr">
              <a:defRPr/>
            </a:pPr>
            <a:r>
              <a:rPr lang="en-US" sz="1200" dirty="0" smtClean="0">
                <a:latin typeface="Gill Sans Light"/>
                <a:cs typeface="Gill Sans Light"/>
              </a:rPr>
              <a:t>Diagnosis of diabetes</a:t>
            </a:r>
            <a:endParaRPr lang="en-US" sz="1200" dirty="0">
              <a:latin typeface="Gill Sans Light"/>
              <a:cs typeface="Gill Sans Light"/>
            </a:endParaRPr>
          </a:p>
        </p:txBody>
      </p:sp>
      <p:sp>
        <p:nvSpPr>
          <p:cNvPr id="10" name="Text Box 7"/>
          <p:cNvSpPr txBox="1">
            <a:spLocks noChangeArrowheads="1"/>
          </p:cNvSpPr>
          <p:nvPr/>
        </p:nvSpPr>
        <p:spPr bwMode="auto">
          <a:xfrm>
            <a:off x="1828800" y="3695157"/>
            <a:ext cx="2679861" cy="2478223"/>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sz="1200" dirty="0" smtClean="0">
                <a:latin typeface="Gill Sans Light"/>
                <a:cs typeface="Gill Sans Light"/>
              </a:rPr>
              <a:t>Glycemic testing, as follows:</a:t>
            </a:r>
          </a:p>
          <a:p>
            <a:pPr>
              <a:defRPr/>
            </a:pPr>
            <a:endParaRPr lang="en-US" sz="1200" dirty="0" smtClean="0">
              <a:latin typeface="Gill Sans Light"/>
              <a:cs typeface="Gill Sans Light"/>
            </a:endParaRPr>
          </a:p>
          <a:p>
            <a:pPr marL="228600" indent="-228600">
              <a:buFont typeface="+mj-lt"/>
              <a:buAutoNum type="arabicPeriod"/>
              <a:defRPr/>
            </a:pPr>
            <a:r>
              <a:rPr lang="en-US" sz="1200" dirty="0" smtClean="0">
                <a:latin typeface="Gill Sans Light"/>
                <a:cs typeface="Gill Sans Light"/>
              </a:rPr>
              <a:t>Scheduled visits, every 6 mo.</a:t>
            </a:r>
          </a:p>
          <a:p>
            <a:pPr marL="228600" indent="-228600">
              <a:buFont typeface="+mj-lt"/>
              <a:buAutoNum type="arabicPeriod"/>
              <a:defRPr/>
            </a:pPr>
            <a:r>
              <a:rPr lang="en-US" sz="1200" dirty="0" smtClean="0">
                <a:latin typeface="Gill Sans Light"/>
                <a:cs typeface="Gill Sans Light"/>
              </a:rPr>
              <a:t>Symptoms of hyperglycemia</a:t>
            </a:r>
          </a:p>
          <a:p>
            <a:pPr marL="228600" indent="-228600">
              <a:buFont typeface="+mj-lt"/>
              <a:buAutoNum type="arabicPeriod"/>
              <a:defRPr/>
            </a:pPr>
            <a:r>
              <a:rPr lang="en-US" sz="1200" dirty="0" smtClean="0">
                <a:latin typeface="Gill Sans Light"/>
                <a:cs typeface="Gill Sans Light"/>
              </a:rPr>
              <a:t>Diagnosis of diabetes outside of study or before starting diabetes medication, </a:t>
            </a:r>
            <a:r>
              <a:rPr lang="en-US" sz="1200" b="1" dirty="0" smtClean="0">
                <a:latin typeface="Gill Sans Light"/>
                <a:cs typeface="Gill Sans Light"/>
              </a:rPr>
              <a:t>and</a:t>
            </a:r>
            <a:r>
              <a:rPr lang="en-US" sz="1200" dirty="0" smtClean="0">
                <a:latin typeface="Gill Sans Light"/>
                <a:cs typeface="Gill Sans Light"/>
              </a:rPr>
              <a:t> </a:t>
            </a:r>
            <a:r>
              <a:rPr lang="en-US" sz="1200" dirty="0">
                <a:latin typeface="Gill Sans Light"/>
                <a:cs typeface="Gill Sans Light"/>
              </a:rPr>
              <a:t>willing to stay off medication during D2d.</a:t>
            </a:r>
            <a:endParaRPr lang="en-US" sz="1200" dirty="0" smtClean="0">
              <a:latin typeface="Gill Sans Light"/>
              <a:cs typeface="Gill Sans Light"/>
            </a:endParaRPr>
          </a:p>
          <a:p>
            <a:pPr marL="228600" indent="-228600">
              <a:buFont typeface="+mj-lt"/>
              <a:buAutoNum type="arabicPeriod"/>
              <a:defRPr/>
            </a:pPr>
            <a:r>
              <a:rPr lang="en-US" sz="1200" dirty="0" smtClean="0">
                <a:latin typeface="Gill Sans Light"/>
                <a:cs typeface="Gill Sans Light"/>
              </a:rPr>
              <a:t>After short-term (&lt; 31 days) use of diabetes medication </a:t>
            </a:r>
            <a:r>
              <a:rPr lang="en-US" sz="1200" b="1" dirty="0" smtClean="0">
                <a:latin typeface="Gill Sans Light"/>
                <a:cs typeface="Gill Sans Light"/>
              </a:rPr>
              <a:t>and</a:t>
            </a:r>
            <a:r>
              <a:rPr lang="en-US" sz="1200" dirty="0" smtClean="0">
                <a:latin typeface="Gill Sans Light"/>
                <a:cs typeface="Gill Sans Light"/>
              </a:rPr>
              <a:t> willing to stay off medication during D2d. </a:t>
            </a:r>
          </a:p>
          <a:p>
            <a:pPr marL="228600" indent="-228600">
              <a:buFont typeface="+mj-lt"/>
              <a:buAutoNum type="arabicPeriod"/>
              <a:defRPr/>
            </a:pPr>
            <a:r>
              <a:rPr lang="en-US" sz="1200" dirty="0" smtClean="0">
                <a:latin typeface="Gill Sans Light"/>
                <a:cs typeface="Gill Sans Light"/>
              </a:rPr>
              <a:t>End-of-study visit</a:t>
            </a:r>
            <a:endParaRPr lang="en-US" sz="1200" dirty="0">
              <a:latin typeface="Gill Sans Light"/>
              <a:cs typeface="Gill Sans Light"/>
            </a:endParaRPr>
          </a:p>
        </p:txBody>
      </p:sp>
      <p:cxnSp>
        <p:nvCxnSpPr>
          <p:cNvPr id="12" name="Straight Arrow Connector 11"/>
          <p:cNvCxnSpPr>
            <a:stCxn id="13" idx="2"/>
            <a:endCxn id="14" idx="0"/>
          </p:cNvCxnSpPr>
          <p:nvPr/>
        </p:nvCxnSpPr>
        <p:spPr>
          <a:xfrm>
            <a:off x="6020658" y="3543938"/>
            <a:ext cx="119235" cy="15121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 Box 7"/>
          <p:cNvSpPr txBox="1">
            <a:spLocks noChangeArrowheads="1"/>
          </p:cNvSpPr>
          <p:nvPr/>
        </p:nvSpPr>
        <p:spPr bwMode="auto">
          <a:xfrm>
            <a:off x="4800600" y="2880614"/>
            <a:ext cx="2440116" cy="663324"/>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Outside of study (non-D2d) diagnosis</a:t>
            </a:r>
            <a:endParaRPr lang="en-US" sz="1200" strike="sngStrike" dirty="0">
              <a:latin typeface="Gill Sans Light"/>
              <a:cs typeface="Gill Sans Light"/>
            </a:endParaRPr>
          </a:p>
        </p:txBody>
      </p:sp>
      <p:sp>
        <p:nvSpPr>
          <p:cNvPr id="14" name="Text Box 7"/>
          <p:cNvSpPr txBox="1">
            <a:spLocks noChangeArrowheads="1"/>
          </p:cNvSpPr>
          <p:nvPr/>
        </p:nvSpPr>
        <p:spPr bwMode="auto">
          <a:xfrm>
            <a:off x="4812186" y="3695157"/>
            <a:ext cx="2655413" cy="2486691"/>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Adjudication by Clinical Outcomes Committee</a:t>
            </a:r>
            <a:endParaRPr lang="en-US" sz="1200" dirty="0">
              <a:latin typeface="Gill Sans Light"/>
              <a:cs typeface="Gill Sans Light"/>
            </a:endParaRPr>
          </a:p>
        </p:txBody>
      </p:sp>
      <p:cxnSp>
        <p:nvCxnSpPr>
          <p:cNvPr id="15" name="Elbow Connector 14"/>
          <p:cNvCxnSpPr/>
          <p:nvPr/>
        </p:nvCxnSpPr>
        <p:spPr>
          <a:xfrm rot="5400000">
            <a:off x="3679904" y="1968465"/>
            <a:ext cx="518412" cy="1305885"/>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Elbow Connector 15"/>
          <p:cNvCxnSpPr/>
          <p:nvPr/>
        </p:nvCxnSpPr>
        <p:spPr>
          <a:xfrm rot="16200000" flipH="1">
            <a:off x="5052943" y="1901312"/>
            <a:ext cx="518412" cy="1440191"/>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607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10">
                                            <p:txEl>
                                              <p:pRg st="4" end="4"/>
                                            </p:txEl>
                                          </p:spTgt>
                                        </p:tgtEl>
                                        <p:attrNameLst>
                                          <p:attrName>style.color</p:attrName>
                                        </p:attrNameLst>
                                      </p:cBhvr>
                                      <p:to>
                                        <a:srgbClr val="FF000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1" nodeType="clickEffect">
                                  <p:stCondLst>
                                    <p:cond delay="0"/>
                                  </p:stCondLst>
                                  <p:childTnLst>
                                    <p:set>
                                      <p:cBhvr override="childStyle">
                                        <p:cTn id="10" dur="indefinite"/>
                                        <p:tgtEl>
                                          <p:spTgt spid="10">
                                            <p:txEl>
                                              <p:pRg st="5" end="5"/>
                                            </p:txEl>
                                          </p:spTgt>
                                        </p:tgtEl>
                                        <p:attrNameLst>
                                          <p:attrName>style.color</p:attrName>
                                        </p:attrNameLst>
                                      </p:cBhvr>
                                      <p:to>
                                        <p:clrVal>
                                          <a:srgbClr val="FF0000"/>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76200" y="152400"/>
            <a:ext cx="8991600" cy="685800"/>
          </a:xfrm>
        </p:spPr>
        <p:txBody>
          <a:bodyPr/>
          <a:lstStyle/>
          <a:p>
            <a:r>
              <a:rPr lang="en-US" dirty="0" smtClean="0"/>
              <a:t>Solution: Post randomization</a:t>
            </a:r>
            <a:endParaRPr lang="en-US" sz="2000" i="1" dirty="0"/>
          </a:p>
        </p:txBody>
      </p:sp>
      <p:sp>
        <p:nvSpPr>
          <p:cNvPr id="2" name="Rectangle 1"/>
          <p:cNvSpPr>
            <a:spLocks noChangeArrowheads="1"/>
          </p:cNvSpPr>
          <p:nvPr/>
        </p:nvSpPr>
        <p:spPr bwMode="auto">
          <a:xfrm>
            <a:off x="76200" y="1115507"/>
            <a:ext cx="608955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lvl="0" eaLnBrk="1" hangingPunct="1"/>
            <a:r>
              <a:rPr kumimoji="0" lang="en-US" altLang="en-US" sz="28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itchFamily="18" charset="0"/>
              </a:rPr>
              <a:t>       </a:t>
            </a:r>
            <a:r>
              <a:rPr lang="en-US" sz="2800" b="1" i="1" dirty="0" smtClean="0">
                <a:solidFill>
                  <a:srgbClr val="FF0000"/>
                </a:solidFill>
                <a:latin typeface="Calibri" panose="020F0502020204030204" pitchFamily="34" charset="0"/>
              </a:rPr>
              <a:t>Participant  and PCP Intent </a:t>
            </a:r>
            <a:r>
              <a:rPr lang="en-US" sz="2800" b="1" i="1" dirty="0">
                <a:solidFill>
                  <a:srgbClr val="FF0000"/>
                </a:solidFill>
                <a:latin typeface="Calibri" panose="020F0502020204030204" pitchFamily="34" charset="0"/>
              </a:rPr>
              <a:t>is Crucial</a:t>
            </a:r>
            <a:r>
              <a:rPr lang="en-US" sz="2800" b="1" i="1" dirty="0" smtClean="0">
                <a:solidFill>
                  <a:srgbClr val="FF0000"/>
                </a:solidFill>
                <a:latin typeface="Calibri" panose="020F0502020204030204" pitchFamily="34" charset="0"/>
              </a:rPr>
              <a:t>!</a:t>
            </a:r>
            <a:endParaRPr kumimoji="0" lang="en-US" altLang="en-US" sz="2800" b="0" i="0" u="none" strike="noStrike" cap="none" normalizeH="0" baseline="0" dirty="0" smtClean="0">
              <a:ln>
                <a:noFill/>
              </a:ln>
              <a:solidFill>
                <a:srgbClr val="FF0000"/>
              </a:solidFill>
              <a:effectLst/>
              <a:latin typeface="Calibri" panose="020F0502020204030204"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a:spLocks noChangeArrowheads="1"/>
          </p:cNvSpPr>
          <p:nvPr/>
        </p:nvSpPr>
        <p:spPr bwMode="auto">
          <a:xfrm>
            <a:off x="0" y="995312"/>
            <a:ext cx="9144000" cy="19050"/>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7" name="Straight Arrow Connector 6"/>
          <p:cNvCxnSpPr>
            <a:stCxn id="8" idx="2"/>
          </p:cNvCxnSpPr>
          <p:nvPr/>
        </p:nvCxnSpPr>
        <p:spPr>
          <a:xfrm flipH="1">
            <a:off x="1474731" y="3543938"/>
            <a:ext cx="117436" cy="15121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Text Box 7"/>
          <p:cNvSpPr txBox="1">
            <a:spLocks noChangeArrowheads="1"/>
          </p:cNvSpPr>
          <p:nvPr/>
        </p:nvSpPr>
        <p:spPr bwMode="auto">
          <a:xfrm>
            <a:off x="369673" y="2880614"/>
            <a:ext cx="2444988" cy="663324"/>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Within D2d study diagnosis</a:t>
            </a:r>
          </a:p>
        </p:txBody>
      </p:sp>
      <p:sp>
        <p:nvSpPr>
          <p:cNvPr id="9" name="Text Box 7"/>
          <p:cNvSpPr txBox="1">
            <a:spLocks noChangeArrowheads="1"/>
          </p:cNvSpPr>
          <p:nvPr/>
        </p:nvSpPr>
        <p:spPr bwMode="auto">
          <a:xfrm>
            <a:off x="1629167" y="1783997"/>
            <a:ext cx="2514599" cy="66040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endParaRPr lang="en-US" sz="1200" dirty="0" smtClean="0">
              <a:latin typeface="Gill Sans Light"/>
              <a:cs typeface="Gill Sans Light"/>
            </a:endParaRPr>
          </a:p>
          <a:p>
            <a:pPr algn="ctr">
              <a:defRPr/>
            </a:pPr>
            <a:r>
              <a:rPr lang="en-US" sz="1200" dirty="0" smtClean="0">
                <a:latin typeface="Gill Sans Light"/>
                <a:cs typeface="Gill Sans Light"/>
              </a:rPr>
              <a:t>Diagnosis of diabetes</a:t>
            </a:r>
            <a:endParaRPr lang="en-US" sz="1200" dirty="0">
              <a:latin typeface="Gill Sans Light"/>
              <a:cs typeface="Gill Sans Light"/>
            </a:endParaRPr>
          </a:p>
        </p:txBody>
      </p:sp>
      <p:sp>
        <p:nvSpPr>
          <p:cNvPr id="10" name="Text Box 7"/>
          <p:cNvSpPr txBox="1">
            <a:spLocks noChangeArrowheads="1"/>
          </p:cNvSpPr>
          <p:nvPr/>
        </p:nvSpPr>
        <p:spPr bwMode="auto">
          <a:xfrm>
            <a:off x="192550" y="3695157"/>
            <a:ext cx="2679861" cy="2478223"/>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sz="1200" dirty="0" smtClean="0">
                <a:latin typeface="Gill Sans Light"/>
                <a:cs typeface="Gill Sans Light"/>
              </a:rPr>
              <a:t>Glycemic testing, as follows:</a:t>
            </a:r>
          </a:p>
          <a:p>
            <a:pPr>
              <a:defRPr/>
            </a:pPr>
            <a:endParaRPr lang="en-US" sz="1200" dirty="0" smtClean="0">
              <a:latin typeface="Gill Sans Light"/>
              <a:cs typeface="Gill Sans Light"/>
            </a:endParaRPr>
          </a:p>
          <a:p>
            <a:pPr marL="228600" indent="-228600">
              <a:buFont typeface="+mj-lt"/>
              <a:buAutoNum type="arabicPeriod"/>
              <a:defRPr/>
            </a:pPr>
            <a:r>
              <a:rPr lang="en-US" sz="1200" dirty="0" smtClean="0">
                <a:latin typeface="Gill Sans Light"/>
                <a:cs typeface="Gill Sans Light"/>
              </a:rPr>
              <a:t>Scheduled visits, every 6 mo.</a:t>
            </a:r>
          </a:p>
          <a:p>
            <a:pPr marL="228600" indent="-228600">
              <a:buFont typeface="+mj-lt"/>
              <a:buAutoNum type="arabicPeriod"/>
              <a:defRPr/>
            </a:pPr>
            <a:r>
              <a:rPr lang="en-US" sz="1200" dirty="0" smtClean="0">
                <a:latin typeface="Gill Sans Light"/>
                <a:cs typeface="Gill Sans Light"/>
              </a:rPr>
              <a:t>Symptoms of hyperglycemia</a:t>
            </a:r>
          </a:p>
          <a:p>
            <a:pPr marL="228600" indent="-228600">
              <a:buFont typeface="+mj-lt"/>
              <a:buAutoNum type="arabicPeriod"/>
              <a:defRPr/>
            </a:pPr>
            <a:r>
              <a:rPr lang="en-US" sz="1200" dirty="0" smtClean="0">
                <a:solidFill>
                  <a:srgbClr val="FF0000"/>
                </a:solidFill>
                <a:latin typeface="Gill Sans Light"/>
                <a:cs typeface="Gill Sans Light"/>
              </a:rPr>
              <a:t>Diagnosis of diabetes outside of study or before starting diabetes medication, </a:t>
            </a:r>
            <a:r>
              <a:rPr lang="en-US" sz="1200" b="1" dirty="0" smtClean="0">
                <a:solidFill>
                  <a:srgbClr val="FF0000"/>
                </a:solidFill>
                <a:latin typeface="Gill Sans Light"/>
                <a:cs typeface="Gill Sans Light"/>
              </a:rPr>
              <a:t>and </a:t>
            </a:r>
            <a:r>
              <a:rPr lang="en-US" sz="1200" b="1" dirty="0">
                <a:solidFill>
                  <a:srgbClr val="FF0000"/>
                </a:solidFill>
                <a:latin typeface="Gill Sans Light"/>
                <a:cs typeface="Gill Sans Light"/>
              </a:rPr>
              <a:t>willing to stay off medication during D2d.</a:t>
            </a:r>
            <a:endParaRPr lang="en-US" sz="1200" b="1" dirty="0" smtClean="0">
              <a:solidFill>
                <a:srgbClr val="FF0000"/>
              </a:solidFill>
              <a:latin typeface="Gill Sans Light"/>
              <a:cs typeface="Gill Sans Light"/>
            </a:endParaRPr>
          </a:p>
          <a:p>
            <a:pPr marL="228600" indent="-228600">
              <a:buFont typeface="+mj-lt"/>
              <a:buAutoNum type="arabicPeriod"/>
              <a:defRPr/>
            </a:pPr>
            <a:r>
              <a:rPr lang="en-US" sz="1200" dirty="0" smtClean="0">
                <a:solidFill>
                  <a:srgbClr val="FF0000"/>
                </a:solidFill>
                <a:latin typeface="Gill Sans Light"/>
                <a:cs typeface="Gill Sans Light"/>
              </a:rPr>
              <a:t>After short-term (&lt; 31 days) use of diabetes medication </a:t>
            </a:r>
            <a:r>
              <a:rPr lang="en-US" sz="1200" b="1" dirty="0" smtClean="0">
                <a:solidFill>
                  <a:srgbClr val="FF0000"/>
                </a:solidFill>
                <a:latin typeface="Gill Sans Light"/>
                <a:cs typeface="Gill Sans Light"/>
              </a:rPr>
              <a:t>and willing to stay off medication during D2d. </a:t>
            </a:r>
          </a:p>
          <a:p>
            <a:pPr marL="228600" indent="-228600">
              <a:buFont typeface="+mj-lt"/>
              <a:buAutoNum type="arabicPeriod"/>
              <a:defRPr/>
            </a:pPr>
            <a:r>
              <a:rPr lang="en-US" sz="1200" dirty="0" smtClean="0">
                <a:latin typeface="Gill Sans Light"/>
                <a:cs typeface="Gill Sans Light"/>
              </a:rPr>
              <a:t>End-of-study visit</a:t>
            </a:r>
            <a:endParaRPr lang="en-US" sz="1200" dirty="0">
              <a:latin typeface="Gill Sans Light"/>
              <a:cs typeface="Gill Sans Light"/>
            </a:endParaRPr>
          </a:p>
        </p:txBody>
      </p:sp>
      <p:cxnSp>
        <p:nvCxnSpPr>
          <p:cNvPr id="12" name="Straight Arrow Connector 11"/>
          <p:cNvCxnSpPr>
            <a:stCxn id="13" idx="2"/>
          </p:cNvCxnSpPr>
          <p:nvPr/>
        </p:nvCxnSpPr>
        <p:spPr>
          <a:xfrm>
            <a:off x="4326658" y="3543938"/>
            <a:ext cx="119235" cy="15121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 Box 7"/>
          <p:cNvSpPr txBox="1">
            <a:spLocks noChangeArrowheads="1"/>
          </p:cNvSpPr>
          <p:nvPr/>
        </p:nvSpPr>
        <p:spPr bwMode="auto">
          <a:xfrm>
            <a:off x="3106600" y="2880614"/>
            <a:ext cx="2440116" cy="663324"/>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Outside of study (non-D2d) diagnosis</a:t>
            </a:r>
            <a:endParaRPr lang="en-US" sz="1200" strike="sngStrike" dirty="0">
              <a:latin typeface="Gill Sans Light"/>
              <a:cs typeface="Gill Sans Light"/>
            </a:endParaRPr>
          </a:p>
        </p:txBody>
      </p:sp>
      <p:sp>
        <p:nvSpPr>
          <p:cNvPr id="14" name="Text Box 7"/>
          <p:cNvSpPr txBox="1">
            <a:spLocks noChangeArrowheads="1"/>
          </p:cNvSpPr>
          <p:nvPr/>
        </p:nvSpPr>
        <p:spPr bwMode="auto">
          <a:xfrm>
            <a:off x="3175936" y="3695157"/>
            <a:ext cx="2655413" cy="2486691"/>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Adjudication by Clinical Outcomes Committee</a:t>
            </a:r>
            <a:endParaRPr lang="en-US" sz="1200" dirty="0">
              <a:latin typeface="Gill Sans Light"/>
              <a:cs typeface="Gill Sans Light"/>
            </a:endParaRPr>
          </a:p>
        </p:txBody>
      </p:sp>
      <p:cxnSp>
        <p:nvCxnSpPr>
          <p:cNvPr id="15" name="Elbow Connector 14"/>
          <p:cNvCxnSpPr/>
          <p:nvPr/>
        </p:nvCxnSpPr>
        <p:spPr>
          <a:xfrm rot="5400000">
            <a:off x="1985904" y="1968465"/>
            <a:ext cx="518412" cy="1305885"/>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Elbow Connector 15"/>
          <p:cNvCxnSpPr/>
          <p:nvPr/>
        </p:nvCxnSpPr>
        <p:spPr>
          <a:xfrm rot="16200000" flipH="1">
            <a:off x="3358943" y="1901312"/>
            <a:ext cx="518412" cy="1440191"/>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5943600" y="1600200"/>
            <a:ext cx="3011103" cy="3046988"/>
          </a:xfrm>
          <a:prstGeom prst="rect">
            <a:avLst/>
          </a:prstGeom>
          <a:noFill/>
          <a:ln w="41275" cmpd="tri">
            <a:solidFill>
              <a:srgbClr val="0080FF"/>
            </a:solidFill>
          </a:ln>
        </p:spPr>
        <p:txBody>
          <a:bodyPr wrap="square" rtlCol="0">
            <a:spAutoFit/>
          </a:bodyPr>
          <a:lstStyle/>
          <a:p>
            <a:r>
              <a:rPr lang="en-US" sz="2400" dirty="0" smtClean="0">
                <a:latin typeface="Calibri" panose="020F0502020204030204" pitchFamily="34" charset="0"/>
              </a:rPr>
              <a:t>If the participant or PCP is intent on using diabetes medications </a:t>
            </a:r>
            <a:r>
              <a:rPr lang="en-US" sz="2400" b="1" dirty="0" smtClean="0">
                <a:latin typeface="Calibri" panose="020F0502020204030204" pitchFamily="34" charset="0"/>
              </a:rPr>
              <a:t>regardless</a:t>
            </a:r>
            <a:r>
              <a:rPr lang="en-US" sz="2400" dirty="0" smtClean="0">
                <a:latin typeface="Calibri" panose="020F0502020204030204" pitchFamily="34" charset="0"/>
              </a:rPr>
              <a:t> of the outcome of </a:t>
            </a:r>
            <a:r>
              <a:rPr lang="en-US" sz="2400" dirty="0">
                <a:latin typeface="Calibri" panose="020F0502020204030204" pitchFamily="34" charset="0"/>
              </a:rPr>
              <a:t>D2d </a:t>
            </a:r>
            <a:r>
              <a:rPr lang="en-US" sz="2400" dirty="0" err="1" smtClean="0">
                <a:latin typeface="Calibri" panose="020F0502020204030204" pitchFamily="34" charset="0"/>
              </a:rPr>
              <a:t>glycemia</a:t>
            </a:r>
            <a:r>
              <a:rPr lang="en-US" sz="2400" dirty="0" smtClean="0">
                <a:latin typeface="Calibri" panose="020F0502020204030204" pitchFamily="34" charset="0"/>
              </a:rPr>
              <a:t> testing</a:t>
            </a:r>
            <a:r>
              <a:rPr lang="en-US" sz="2400" dirty="0">
                <a:latin typeface="Calibri" panose="020F0502020204030204" pitchFamily="34" charset="0"/>
              </a:rPr>
              <a:t>,</a:t>
            </a:r>
            <a:r>
              <a:rPr lang="en-US" sz="2400" dirty="0" smtClean="0">
                <a:latin typeface="Calibri" panose="020F0502020204030204" pitchFamily="34" charset="0"/>
              </a:rPr>
              <a:t> </a:t>
            </a:r>
            <a:r>
              <a:rPr lang="en-US" sz="2400" dirty="0">
                <a:latin typeface="Calibri" panose="020F0502020204030204" pitchFamily="34" charset="0"/>
              </a:rPr>
              <a:t>t</a:t>
            </a:r>
            <a:r>
              <a:rPr lang="en-US" sz="2400" dirty="0" smtClean="0">
                <a:latin typeface="Calibri" panose="020F0502020204030204" pitchFamily="34" charset="0"/>
              </a:rPr>
              <a:t>hen UNCO testing will </a:t>
            </a:r>
            <a:r>
              <a:rPr lang="en-US" sz="2400" b="1" dirty="0" smtClean="0">
                <a:latin typeface="Calibri" panose="020F0502020204030204" pitchFamily="34" charset="0"/>
              </a:rPr>
              <a:t>not</a:t>
            </a:r>
            <a:r>
              <a:rPr lang="en-US" sz="2400" dirty="0" smtClean="0">
                <a:latin typeface="Calibri" panose="020F0502020204030204" pitchFamily="34" charset="0"/>
              </a:rPr>
              <a:t> be done.</a:t>
            </a:r>
            <a:endParaRPr lang="en-US" sz="2400" dirty="0">
              <a:latin typeface="Calibri" panose="020F0502020204030204" pitchFamily="34" charset="0"/>
            </a:endParaRPr>
          </a:p>
        </p:txBody>
      </p:sp>
      <p:sp>
        <p:nvSpPr>
          <p:cNvPr id="17" name="TextBox 16"/>
          <p:cNvSpPr txBox="1"/>
          <p:nvPr/>
        </p:nvSpPr>
        <p:spPr>
          <a:xfrm>
            <a:off x="5943600" y="4958555"/>
            <a:ext cx="3011103" cy="1200329"/>
          </a:xfrm>
          <a:prstGeom prst="rect">
            <a:avLst/>
          </a:prstGeom>
          <a:noFill/>
          <a:ln w="41275" cmpd="tri">
            <a:solidFill>
              <a:srgbClr val="0080FF"/>
            </a:solidFill>
          </a:ln>
        </p:spPr>
        <p:txBody>
          <a:bodyPr wrap="square" rtlCol="0">
            <a:spAutoFit/>
          </a:bodyPr>
          <a:lstStyle/>
          <a:p>
            <a:r>
              <a:rPr lang="en-US" sz="2400" dirty="0" smtClean="0">
                <a:latin typeface="Calibri" panose="020F0502020204030204" pitchFamily="34" charset="0"/>
              </a:rPr>
              <a:t>Intent must be assessed prior to any UNCO testing!</a:t>
            </a:r>
            <a:endParaRPr lang="en-US" sz="2400" dirty="0">
              <a:latin typeface="Calibri" panose="020F0502020204030204" pitchFamily="34" charset="0"/>
            </a:endParaRPr>
          </a:p>
        </p:txBody>
      </p:sp>
    </p:spTree>
    <p:extLst>
      <p:ext uri="{BB962C8B-B14F-4D97-AF65-F5344CB8AC3E}">
        <p14:creationId xmlns:p14="http://schemas.microsoft.com/office/powerpoint/2010/main" val="22128130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28801"/>
            <a:ext cx="7772400" cy="1771650"/>
          </a:xfrm>
        </p:spPr>
        <p:txBody>
          <a:bodyPr/>
          <a:lstStyle/>
          <a:p>
            <a:r>
              <a:rPr lang="en-US" dirty="0" smtClean="0"/>
              <a:t>Diabetes dx – self-reported</a:t>
            </a:r>
            <a:br>
              <a:rPr lang="en-US" dirty="0" smtClean="0"/>
            </a:br>
            <a:r>
              <a:rPr lang="en-US" dirty="0" smtClean="0"/>
              <a:t> or </a:t>
            </a:r>
            <a:br>
              <a:rPr lang="en-US" dirty="0" smtClean="0"/>
            </a:br>
            <a:r>
              <a:rPr lang="en-US" dirty="0" smtClean="0"/>
              <a:t>Planned or actual initiation of diabetes specific medications</a:t>
            </a:r>
            <a:endParaRPr lang="en-US" dirty="0">
              <a:solidFill>
                <a:srgbClr val="FF0000"/>
              </a:solidFill>
            </a:endParaRPr>
          </a:p>
        </p:txBody>
      </p:sp>
      <p:sp>
        <p:nvSpPr>
          <p:cNvPr id="4" name="Rectangle 3"/>
          <p:cNvSpPr/>
          <p:nvPr/>
        </p:nvSpPr>
        <p:spPr>
          <a:xfrm>
            <a:off x="2286000" y="304800"/>
            <a:ext cx="4762842" cy="523220"/>
          </a:xfrm>
          <a:prstGeom prst="rect">
            <a:avLst/>
          </a:prstGeom>
        </p:spPr>
        <p:txBody>
          <a:bodyPr wrap="none">
            <a:spAutoFit/>
          </a:bodyPr>
          <a:lstStyle/>
          <a:p>
            <a:pPr algn="ctr"/>
            <a:r>
              <a:rPr lang="en-US" sz="2800" dirty="0">
                <a:latin typeface="Gill Sans Light"/>
              </a:rPr>
              <a:t>Solution: Post randomization</a:t>
            </a:r>
          </a:p>
        </p:txBody>
      </p:sp>
    </p:spTree>
    <p:extLst>
      <p:ext uri="{BB962C8B-B14F-4D97-AF65-F5344CB8AC3E}">
        <p14:creationId xmlns:p14="http://schemas.microsoft.com/office/powerpoint/2010/main" val="1436145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7"/>
          <p:cNvSpPr>
            <a:spLocks noChangeArrowheads="1"/>
          </p:cNvSpPr>
          <p:nvPr/>
        </p:nvSpPr>
        <p:spPr bwMode="auto">
          <a:xfrm>
            <a:off x="-10160" y="93827"/>
            <a:ext cx="2895600" cy="485400"/>
          </a:xfrm>
          <a:prstGeom prst="rect">
            <a:avLst/>
          </a:prstGeom>
          <a:ln>
            <a:solidFill>
              <a:srgbClr val="0000FF"/>
            </a:solidFill>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a:solidFill>
                  <a:schemeClr val="tx1"/>
                </a:solidFill>
                <a:latin typeface="Gill Sans Light"/>
                <a:cs typeface="Gill Sans Light"/>
              </a:rPr>
              <a:t>Self-reported physician-made diagnosis of diabetes or diabetes-medication use</a:t>
            </a:r>
          </a:p>
        </p:txBody>
      </p:sp>
      <p:sp>
        <p:nvSpPr>
          <p:cNvPr id="22530" name="Rectangle 20"/>
          <p:cNvSpPr>
            <a:spLocks noChangeArrowheads="1"/>
          </p:cNvSpPr>
          <p:nvPr/>
        </p:nvSpPr>
        <p:spPr bwMode="auto">
          <a:xfrm>
            <a:off x="66548" y="754372"/>
            <a:ext cx="2732532" cy="51646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a:solidFill>
                  <a:schemeClr val="tx1"/>
                </a:solidFill>
                <a:latin typeface="Gill Sans Light"/>
                <a:cs typeface="Gill Sans Light"/>
              </a:rPr>
              <a:t>Did participant start diabetes-specific medication between scheduled visits?</a:t>
            </a:r>
          </a:p>
        </p:txBody>
      </p:sp>
      <p:sp>
        <p:nvSpPr>
          <p:cNvPr id="22531" name="Text Box 7"/>
          <p:cNvSpPr txBox="1">
            <a:spLocks noChangeArrowheads="1"/>
          </p:cNvSpPr>
          <p:nvPr/>
        </p:nvSpPr>
        <p:spPr bwMode="auto">
          <a:xfrm>
            <a:off x="6111274" y="3713313"/>
            <a:ext cx="1371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smtClean="0">
                <a:latin typeface="Gill Sans Light"/>
                <a:cs typeface="Gill Sans Light"/>
              </a:rPr>
              <a:t>Diabetes</a:t>
            </a:r>
          </a:p>
        </p:txBody>
      </p:sp>
      <p:sp>
        <p:nvSpPr>
          <p:cNvPr id="22532" name="Text Box 7"/>
          <p:cNvSpPr txBox="1">
            <a:spLocks noChangeArrowheads="1"/>
          </p:cNvSpPr>
          <p:nvPr/>
        </p:nvSpPr>
        <p:spPr bwMode="auto">
          <a:xfrm>
            <a:off x="5419569" y="2638504"/>
            <a:ext cx="2755010" cy="54206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Both measures  </a:t>
            </a:r>
            <a:r>
              <a:rPr lang="en-US" sz="1200" dirty="0">
                <a:latin typeface="Gill Sans Light"/>
                <a:cs typeface="Gill Sans Light"/>
              </a:rPr>
              <a:t>(</a:t>
            </a:r>
            <a:r>
              <a:rPr lang="en-US" sz="1200" dirty="0" smtClean="0">
                <a:latin typeface="Gill Sans Light"/>
                <a:cs typeface="Gill Sans Light"/>
              </a:rPr>
              <a:t>FPG and </a:t>
            </a:r>
            <a:r>
              <a:rPr lang="en-US" sz="1200" dirty="0">
                <a:latin typeface="Gill Sans Light"/>
                <a:cs typeface="Gill Sans Light"/>
              </a:rPr>
              <a:t>HbA1c) </a:t>
            </a:r>
            <a:endParaRPr lang="en-US" sz="1200" dirty="0" smtClean="0">
              <a:latin typeface="Gill Sans Light"/>
              <a:cs typeface="Gill Sans Light"/>
            </a:endParaRPr>
          </a:p>
          <a:p>
            <a:pPr algn="ctr">
              <a:defRPr/>
            </a:pPr>
            <a:r>
              <a:rPr lang="en-US" sz="1200" dirty="0" smtClean="0">
                <a:latin typeface="Gill Sans Light"/>
                <a:cs typeface="Gill Sans Light"/>
              </a:rPr>
              <a:t>positive </a:t>
            </a:r>
            <a:r>
              <a:rPr lang="en-US" sz="1200" dirty="0">
                <a:latin typeface="Gill Sans Light"/>
                <a:cs typeface="Gill Sans Light"/>
              </a:rPr>
              <a:t>for diabetes?</a:t>
            </a:r>
          </a:p>
        </p:txBody>
      </p:sp>
      <p:sp>
        <p:nvSpPr>
          <p:cNvPr id="22534" name="Rectangle 20"/>
          <p:cNvSpPr>
            <a:spLocks noChangeArrowheads="1"/>
          </p:cNvSpPr>
          <p:nvPr/>
        </p:nvSpPr>
        <p:spPr bwMode="auto">
          <a:xfrm>
            <a:off x="4257040" y="93827"/>
            <a:ext cx="3180079" cy="51646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a:solidFill>
                  <a:schemeClr val="tx1"/>
                </a:solidFill>
                <a:latin typeface="Gill Sans Light"/>
                <a:cs typeface="Gill Sans Light"/>
              </a:rPr>
              <a:t>Able to obtain medical information and laboratory results from health care provider?</a:t>
            </a:r>
          </a:p>
        </p:txBody>
      </p:sp>
      <p:sp>
        <p:nvSpPr>
          <p:cNvPr id="20487" name="Rectangle 20"/>
          <p:cNvSpPr>
            <a:spLocks noChangeArrowheads="1"/>
          </p:cNvSpPr>
          <p:nvPr/>
        </p:nvSpPr>
        <p:spPr bwMode="auto">
          <a:xfrm>
            <a:off x="4724400" y="1152202"/>
            <a:ext cx="2286000" cy="671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Adjudication by COC. </a:t>
            </a:r>
          </a:p>
          <a:p>
            <a:pPr algn="ctr"/>
            <a:r>
              <a:rPr lang="en-US" sz="1200" dirty="0" smtClean="0">
                <a:latin typeface="Gill Sans Light"/>
                <a:cs typeface="Gill Sans Light"/>
              </a:rPr>
              <a:t>New-onset Diabetes by outside of study laboratory criteria?</a:t>
            </a:r>
            <a:endParaRPr lang="en-US" sz="1200" dirty="0">
              <a:latin typeface="Gill Sans Light"/>
              <a:cs typeface="Gill Sans Light"/>
            </a:endParaRPr>
          </a:p>
        </p:txBody>
      </p:sp>
      <p:sp>
        <p:nvSpPr>
          <p:cNvPr id="22539" name="Text Box 7"/>
          <p:cNvSpPr txBox="1">
            <a:spLocks noChangeArrowheads="1"/>
          </p:cNvSpPr>
          <p:nvPr/>
        </p:nvSpPr>
        <p:spPr bwMode="auto">
          <a:xfrm>
            <a:off x="82606" y="5377547"/>
            <a:ext cx="2741874" cy="45720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Notify health care provider of results. Medication started anyway?</a:t>
            </a:r>
          </a:p>
        </p:txBody>
      </p:sp>
      <p:sp>
        <p:nvSpPr>
          <p:cNvPr id="22546" name="Text Box 7"/>
          <p:cNvSpPr txBox="1">
            <a:spLocks noChangeArrowheads="1"/>
          </p:cNvSpPr>
          <p:nvPr/>
        </p:nvSpPr>
        <p:spPr bwMode="auto">
          <a:xfrm>
            <a:off x="749480" y="6129459"/>
            <a:ext cx="1409452" cy="662983"/>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a:latin typeface="Gill Sans Light"/>
                <a:cs typeface="Gill Sans Light"/>
              </a:rPr>
              <a:t>Continue </a:t>
            </a:r>
            <a:r>
              <a:rPr lang="en-US" sz="1200" dirty="0" smtClean="0">
                <a:latin typeface="Gill Sans Light"/>
                <a:cs typeface="Gill Sans Light"/>
              </a:rPr>
              <a:t>study pills and </a:t>
            </a:r>
            <a:r>
              <a:rPr lang="en-US" sz="1200" dirty="0">
                <a:latin typeface="Gill Sans Light"/>
                <a:cs typeface="Gill Sans Light"/>
              </a:rPr>
              <a:t>follow for incident diabetes</a:t>
            </a:r>
          </a:p>
        </p:txBody>
      </p:sp>
      <p:sp>
        <p:nvSpPr>
          <p:cNvPr id="22547" name="Rectangle 20"/>
          <p:cNvSpPr>
            <a:spLocks noChangeArrowheads="1"/>
          </p:cNvSpPr>
          <p:nvPr/>
        </p:nvSpPr>
        <p:spPr bwMode="auto">
          <a:xfrm>
            <a:off x="147828" y="1827041"/>
            <a:ext cx="2572116" cy="45720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smtClean="0">
                <a:solidFill>
                  <a:schemeClr val="tx1"/>
                </a:solidFill>
                <a:latin typeface="Gill Sans Light"/>
                <a:cs typeface="Gill Sans Light"/>
              </a:rPr>
              <a:t>Schedule visit: </a:t>
            </a:r>
            <a:r>
              <a:rPr lang="en-US" sz="1200" dirty="0">
                <a:solidFill>
                  <a:schemeClr val="tx1"/>
                </a:solidFill>
                <a:latin typeface="Gill Sans Light"/>
                <a:cs typeface="Gill Sans Light"/>
              </a:rPr>
              <a:t>measure FPG, </a:t>
            </a:r>
            <a:r>
              <a:rPr lang="en-US" sz="1200" dirty="0" smtClean="0">
                <a:solidFill>
                  <a:schemeClr val="tx1"/>
                </a:solidFill>
                <a:latin typeface="Gill Sans Light"/>
                <a:cs typeface="Gill Sans Light"/>
              </a:rPr>
              <a:t>HbA1c complete questionnaire</a:t>
            </a:r>
            <a:endParaRPr lang="en-US" sz="1200" dirty="0">
              <a:solidFill>
                <a:schemeClr val="tx1"/>
              </a:solidFill>
              <a:latin typeface="Gill Sans Light"/>
              <a:cs typeface="Gill Sans Light"/>
            </a:endParaRPr>
          </a:p>
        </p:txBody>
      </p:sp>
      <p:cxnSp>
        <p:nvCxnSpPr>
          <p:cNvPr id="20502" name="Elbow Connector 22605"/>
          <p:cNvCxnSpPr>
            <a:cxnSpLocks noChangeShapeType="1"/>
            <a:stCxn id="20487" idx="3"/>
            <a:endCxn id="178" idx="2"/>
          </p:cNvCxnSpPr>
          <p:nvPr/>
        </p:nvCxnSpPr>
        <p:spPr bwMode="auto">
          <a:xfrm flipV="1">
            <a:off x="7010400" y="1015561"/>
            <a:ext cx="1096880" cy="472400"/>
          </a:xfrm>
          <a:prstGeom prst="bentConnector2">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20504" name="Straight Arrow Connector 20507"/>
          <p:cNvCxnSpPr>
            <a:cxnSpLocks noChangeShapeType="1"/>
            <a:stCxn id="22529" idx="2"/>
            <a:endCxn id="22530" idx="0"/>
          </p:cNvCxnSpPr>
          <p:nvPr/>
        </p:nvCxnSpPr>
        <p:spPr bwMode="auto">
          <a:xfrm rot="5400000">
            <a:off x="1347655" y="664386"/>
            <a:ext cx="175145" cy="4826"/>
          </a:xfrm>
          <a:prstGeom prst="straightConnector1">
            <a:avLst/>
          </a:prstGeom>
          <a:noFill/>
          <a:ln w="9525">
            <a:solidFill>
              <a:schemeClr val="tx1"/>
            </a:solidFill>
            <a:round/>
            <a:headEnd/>
            <a:tailEnd type="arrow" w="med" len="med"/>
          </a:ln>
        </p:spPr>
      </p:cxnSp>
      <p:cxnSp>
        <p:nvCxnSpPr>
          <p:cNvPr id="20505" name="Straight Arrow Connector 22532"/>
          <p:cNvCxnSpPr>
            <a:cxnSpLocks noChangeShapeType="1"/>
            <a:stCxn id="22530" idx="2"/>
            <a:endCxn id="22547" idx="0"/>
          </p:cNvCxnSpPr>
          <p:nvPr/>
        </p:nvCxnSpPr>
        <p:spPr bwMode="auto">
          <a:xfrm rot="16200000" flipH="1">
            <a:off x="1155249" y="1548403"/>
            <a:ext cx="556203" cy="1072"/>
          </a:xfrm>
          <a:prstGeom prst="straightConnector1">
            <a:avLst/>
          </a:prstGeom>
          <a:noFill/>
          <a:ln w="9525">
            <a:solidFill>
              <a:schemeClr val="tx1"/>
            </a:solidFill>
            <a:round/>
            <a:headEnd/>
            <a:tailEnd type="arrow" w="med" len="med"/>
          </a:ln>
        </p:spPr>
      </p:cxnSp>
      <p:cxnSp>
        <p:nvCxnSpPr>
          <p:cNvPr id="20506" name="Straight Arrow Connector 22539"/>
          <p:cNvCxnSpPr>
            <a:cxnSpLocks noChangeShapeType="1"/>
            <a:stCxn id="22547" idx="2"/>
            <a:endCxn id="174" idx="0"/>
          </p:cNvCxnSpPr>
          <p:nvPr/>
        </p:nvCxnSpPr>
        <p:spPr bwMode="auto">
          <a:xfrm rot="5400000">
            <a:off x="1256755" y="2461372"/>
            <a:ext cx="354263" cy="1588"/>
          </a:xfrm>
          <a:prstGeom prst="straightConnector1">
            <a:avLst/>
          </a:prstGeom>
          <a:noFill/>
          <a:ln w="9525">
            <a:solidFill>
              <a:schemeClr val="tx1"/>
            </a:solidFill>
            <a:round/>
            <a:headEnd/>
            <a:tailEnd type="arrow" w="med" len="med"/>
          </a:ln>
        </p:spPr>
      </p:cxnSp>
      <p:cxnSp>
        <p:nvCxnSpPr>
          <p:cNvPr id="20508" name="Straight Arrow Connector 22544"/>
          <p:cNvCxnSpPr>
            <a:cxnSpLocks noChangeShapeType="1"/>
            <a:stCxn id="174" idx="2"/>
            <a:endCxn id="22539" idx="0"/>
          </p:cNvCxnSpPr>
          <p:nvPr/>
        </p:nvCxnSpPr>
        <p:spPr bwMode="auto">
          <a:xfrm rot="16200000" flipH="1">
            <a:off x="340991" y="4264994"/>
            <a:ext cx="2205447" cy="19657"/>
          </a:xfrm>
          <a:prstGeom prst="straightConnector1">
            <a:avLst/>
          </a:prstGeom>
          <a:noFill/>
          <a:ln w="9525">
            <a:solidFill>
              <a:schemeClr val="tx1"/>
            </a:solidFill>
            <a:round/>
            <a:headEnd/>
            <a:tailEnd type="arrow" w="med" len="med"/>
          </a:ln>
        </p:spPr>
      </p:cxnSp>
      <p:cxnSp>
        <p:nvCxnSpPr>
          <p:cNvPr id="20510" name="Straight Arrow Connector 22550"/>
          <p:cNvCxnSpPr>
            <a:cxnSpLocks noChangeShapeType="1"/>
            <a:stCxn id="22532" idx="2"/>
            <a:endCxn id="22531" idx="0"/>
          </p:cNvCxnSpPr>
          <p:nvPr/>
        </p:nvCxnSpPr>
        <p:spPr bwMode="auto">
          <a:xfrm>
            <a:off x="6797074" y="3180566"/>
            <a:ext cx="0" cy="532747"/>
          </a:xfrm>
          <a:prstGeom prst="straightConnector1">
            <a:avLst/>
          </a:prstGeom>
          <a:noFill/>
          <a:ln w="9525">
            <a:solidFill>
              <a:schemeClr val="tx1"/>
            </a:solidFill>
            <a:round/>
            <a:headEnd/>
            <a:tailEnd type="arrow" w="med" len="med"/>
          </a:ln>
        </p:spPr>
      </p:cxnSp>
      <p:cxnSp>
        <p:nvCxnSpPr>
          <p:cNvPr id="20511" name="Straight Arrow Connector 22552"/>
          <p:cNvCxnSpPr>
            <a:cxnSpLocks noChangeShapeType="1"/>
            <a:stCxn id="22534" idx="2"/>
            <a:endCxn id="20487" idx="0"/>
          </p:cNvCxnSpPr>
          <p:nvPr/>
        </p:nvCxnSpPr>
        <p:spPr bwMode="auto">
          <a:xfrm rot="16200000" flipH="1">
            <a:off x="5586286" y="871087"/>
            <a:ext cx="541909" cy="20320"/>
          </a:xfrm>
          <a:prstGeom prst="straightConnector1">
            <a:avLst/>
          </a:prstGeom>
          <a:noFill/>
          <a:ln w="9525">
            <a:solidFill>
              <a:schemeClr val="tx1"/>
            </a:solidFill>
            <a:round/>
            <a:headEnd/>
            <a:tailEnd type="arrow" w="med" len="med"/>
          </a:ln>
        </p:spPr>
      </p:cxnSp>
      <p:cxnSp>
        <p:nvCxnSpPr>
          <p:cNvPr id="20514" name="Elbow Connector 22556"/>
          <p:cNvCxnSpPr>
            <a:cxnSpLocks noChangeShapeType="1"/>
            <a:stCxn id="22534" idx="3"/>
            <a:endCxn id="178" idx="0"/>
          </p:cNvCxnSpPr>
          <p:nvPr/>
        </p:nvCxnSpPr>
        <p:spPr bwMode="auto">
          <a:xfrm>
            <a:off x="7437119" y="352060"/>
            <a:ext cx="670161" cy="358701"/>
          </a:xfrm>
          <a:prstGeom prst="bentConnector2">
            <a:avLst/>
          </a:prstGeom>
          <a:noFill/>
          <a:ln w="9525">
            <a:solidFill>
              <a:schemeClr val="tx1"/>
            </a:solidFill>
            <a:round/>
            <a:headEnd/>
            <a:tailEnd type="arrow" w="med" len="med"/>
          </a:ln>
        </p:spPr>
      </p:cxnSp>
      <p:sp>
        <p:nvSpPr>
          <p:cNvPr id="45" name="Text Box 7"/>
          <p:cNvSpPr txBox="1">
            <a:spLocks noChangeArrowheads="1"/>
          </p:cNvSpPr>
          <p:nvPr/>
        </p:nvSpPr>
        <p:spPr bwMode="auto">
          <a:xfrm>
            <a:off x="6055538" y="6130290"/>
            <a:ext cx="3012263" cy="66132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Study pills are </a:t>
            </a:r>
            <a:r>
              <a:rPr lang="en-US" sz="1200" u="sng" dirty="0" smtClean="0">
                <a:latin typeface="Gill Sans Light"/>
                <a:cs typeface="Gill Sans Light"/>
              </a:rPr>
              <a:t>continued</a:t>
            </a:r>
            <a:r>
              <a:rPr lang="en-US" sz="1200" dirty="0" smtClean="0">
                <a:latin typeface="Gill Sans Light"/>
                <a:cs typeface="Gill Sans Light"/>
              </a:rPr>
              <a:t>, participant is censored for primary outcome but continues in study for other outcomes</a:t>
            </a:r>
          </a:p>
        </p:txBody>
      </p:sp>
      <p:sp>
        <p:nvSpPr>
          <p:cNvPr id="50" name="Text Box 7"/>
          <p:cNvSpPr txBox="1">
            <a:spLocks noChangeArrowheads="1"/>
          </p:cNvSpPr>
          <p:nvPr/>
        </p:nvSpPr>
        <p:spPr bwMode="auto">
          <a:xfrm>
            <a:off x="2765939" y="2638504"/>
            <a:ext cx="2566592" cy="537829"/>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a:latin typeface="Gill Sans Light"/>
                <a:cs typeface="Gill Sans Light"/>
              </a:rPr>
              <a:t>O</a:t>
            </a:r>
            <a:r>
              <a:rPr lang="en-US" sz="1200" dirty="0" smtClean="0">
                <a:latin typeface="Gill Sans Light"/>
                <a:cs typeface="Gill Sans Light"/>
              </a:rPr>
              <a:t>ne measure </a:t>
            </a:r>
            <a:r>
              <a:rPr lang="en-US" sz="1200" dirty="0">
                <a:latin typeface="Gill Sans Light"/>
                <a:cs typeface="Gill Sans Light"/>
              </a:rPr>
              <a:t>(</a:t>
            </a:r>
            <a:r>
              <a:rPr lang="en-US" sz="1200" dirty="0" smtClean="0">
                <a:latin typeface="Gill Sans Light"/>
                <a:cs typeface="Gill Sans Light"/>
              </a:rPr>
              <a:t>FPG or </a:t>
            </a:r>
            <a:r>
              <a:rPr lang="en-US" sz="1200" dirty="0">
                <a:latin typeface="Gill Sans Light"/>
                <a:cs typeface="Gill Sans Light"/>
              </a:rPr>
              <a:t>HbA1c) </a:t>
            </a:r>
            <a:endParaRPr lang="en-US" sz="1200" dirty="0" smtClean="0">
              <a:latin typeface="Gill Sans Light"/>
              <a:cs typeface="Gill Sans Light"/>
            </a:endParaRPr>
          </a:p>
          <a:p>
            <a:pPr algn="ctr">
              <a:defRPr/>
            </a:pPr>
            <a:r>
              <a:rPr lang="en-US" sz="1200" dirty="0" smtClean="0">
                <a:latin typeface="Gill Sans Light"/>
                <a:cs typeface="Gill Sans Light"/>
              </a:rPr>
              <a:t>positive for diabetes</a:t>
            </a:r>
            <a:endParaRPr lang="en-US" sz="1200" dirty="0">
              <a:latin typeface="Gill Sans Light"/>
              <a:cs typeface="Gill Sans Light"/>
            </a:endParaRPr>
          </a:p>
        </p:txBody>
      </p:sp>
      <p:sp>
        <p:nvSpPr>
          <p:cNvPr id="112" name="Rectangle 20"/>
          <p:cNvSpPr>
            <a:spLocks noChangeArrowheads="1"/>
          </p:cNvSpPr>
          <p:nvPr/>
        </p:nvSpPr>
        <p:spPr bwMode="auto">
          <a:xfrm>
            <a:off x="2761926" y="4034178"/>
            <a:ext cx="2574618" cy="45893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smtClean="0">
                <a:solidFill>
                  <a:schemeClr val="tx1"/>
                </a:solidFill>
                <a:latin typeface="Gill Sans Light"/>
                <a:cs typeface="Gill Sans Light"/>
              </a:rPr>
              <a:t>Repeat only positive test </a:t>
            </a:r>
          </a:p>
          <a:p>
            <a:pPr algn="ctr">
              <a:defRPr/>
            </a:pPr>
            <a:r>
              <a:rPr lang="en-US" sz="1200" dirty="0" smtClean="0">
                <a:solidFill>
                  <a:schemeClr val="tx1"/>
                </a:solidFill>
                <a:latin typeface="Gill Sans Light"/>
                <a:cs typeface="Gill Sans Light"/>
              </a:rPr>
              <a:t>(FPG or HbA1c) within </a:t>
            </a:r>
            <a:r>
              <a:rPr lang="en-US" sz="1200" dirty="0">
                <a:solidFill>
                  <a:schemeClr val="tx1"/>
                </a:solidFill>
                <a:latin typeface="Gill Sans Light"/>
                <a:cs typeface="Gill Sans Light"/>
              </a:rPr>
              <a:t>8 </a:t>
            </a:r>
            <a:r>
              <a:rPr lang="en-US" sz="1200" dirty="0" smtClean="0">
                <a:solidFill>
                  <a:schemeClr val="tx1"/>
                </a:solidFill>
                <a:latin typeface="Gill Sans Light"/>
                <a:cs typeface="Gill Sans Light"/>
              </a:rPr>
              <a:t>weeks.  </a:t>
            </a:r>
            <a:endParaRPr lang="en-US" sz="1200" dirty="0">
              <a:solidFill>
                <a:schemeClr val="tx1"/>
              </a:solidFill>
              <a:latin typeface="Gill Sans Light"/>
              <a:cs typeface="Gill Sans Light"/>
            </a:endParaRPr>
          </a:p>
        </p:txBody>
      </p:sp>
      <p:sp>
        <p:nvSpPr>
          <p:cNvPr id="174" name="Text Box 7"/>
          <p:cNvSpPr txBox="1">
            <a:spLocks noChangeArrowheads="1"/>
          </p:cNvSpPr>
          <p:nvPr/>
        </p:nvSpPr>
        <p:spPr bwMode="auto">
          <a:xfrm>
            <a:off x="150118" y="2638504"/>
            <a:ext cx="2567536" cy="53359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Neither measure </a:t>
            </a:r>
            <a:r>
              <a:rPr lang="en-US" sz="1200" dirty="0">
                <a:latin typeface="Gill Sans Light"/>
                <a:cs typeface="Gill Sans Light"/>
              </a:rPr>
              <a:t>(FPG, HbA1c) positive for </a:t>
            </a:r>
            <a:r>
              <a:rPr lang="en-US" sz="1200" dirty="0" smtClean="0">
                <a:latin typeface="Gill Sans Light"/>
                <a:cs typeface="Gill Sans Light"/>
              </a:rPr>
              <a:t>diabetes</a:t>
            </a:r>
            <a:endParaRPr lang="en-US" sz="1200" dirty="0">
              <a:latin typeface="Gill Sans Light"/>
              <a:cs typeface="Gill Sans Light"/>
            </a:endParaRPr>
          </a:p>
        </p:txBody>
      </p:sp>
      <p:sp>
        <p:nvSpPr>
          <p:cNvPr id="178" name="Text Box 7"/>
          <p:cNvSpPr txBox="1">
            <a:spLocks noChangeArrowheads="1"/>
          </p:cNvSpPr>
          <p:nvPr/>
        </p:nvSpPr>
        <p:spPr bwMode="auto">
          <a:xfrm>
            <a:off x="7421480" y="710761"/>
            <a:ext cx="1371600" cy="3048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smtClean="0">
                <a:latin typeface="Gill Sans Light"/>
                <a:cs typeface="Gill Sans Light"/>
              </a:rPr>
              <a:t>No Diabetes</a:t>
            </a:r>
          </a:p>
        </p:txBody>
      </p:sp>
      <p:cxnSp>
        <p:nvCxnSpPr>
          <p:cNvPr id="236" name="Straight Arrow Connector 22552"/>
          <p:cNvCxnSpPr>
            <a:cxnSpLocks noChangeShapeType="1"/>
            <a:stCxn id="50" idx="2"/>
            <a:endCxn id="112" idx="0"/>
          </p:cNvCxnSpPr>
          <p:nvPr/>
        </p:nvCxnSpPr>
        <p:spPr bwMode="auto">
          <a:xfrm>
            <a:off x="4049235" y="3176333"/>
            <a:ext cx="0" cy="857845"/>
          </a:xfrm>
          <a:prstGeom prst="straightConnector1">
            <a:avLst/>
          </a:prstGeom>
          <a:noFill/>
          <a:ln w="9525">
            <a:solidFill>
              <a:schemeClr val="tx1"/>
            </a:solidFill>
            <a:round/>
            <a:headEnd/>
            <a:tailEnd type="arrow" w="med" len="med"/>
          </a:ln>
        </p:spPr>
      </p:cxnSp>
      <p:sp>
        <p:nvSpPr>
          <p:cNvPr id="252" name="Text Box 7"/>
          <p:cNvSpPr txBox="1">
            <a:spLocks noChangeArrowheads="1"/>
          </p:cNvSpPr>
          <p:nvPr/>
        </p:nvSpPr>
        <p:spPr bwMode="auto">
          <a:xfrm>
            <a:off x="3354968" y="6308550"/>
            <a:ext cx="1371600" cy="3048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smtClean="0">
                <a:latin typeface="Gill Sans Light"/>
                <a:cs typeface="Gill Sans Light"/>
              </a:rPr>
              <a:t>No Diabetes</a:t>
            </a:r>
          </a:p>
        </p:txBody>
      </p:sp>
      <p:cxnSp>
        <p:nvCxnSpPr>
          <p:cNvPr id="254" name="Elbow Connector 22556"/>
          <p:cNvCxnSpPr>
            <a:cxnSpLocks noChangeShapeType="1"/>
            <a:stCxn id="22539" idx="3"/>
            <a:endCxn id="252" idx="0"/>
          </p:cNvCxnSpPr>
          <p:nvPr/>
        </p:nvCxnSpPr>
        <p:spPr bwMode="auto">
          <a:xfrm>
            <a:off x="2824480" y="5606147"/>
            <a:ext cx="1216288" cy="702403"/>
          </a:xfrm>
          <a:prstGeom prst="bentConnector2">
            <a:avLst/>
          </a:prstGeom>
          <a:noFill/>
          <a:ln w="9525">
            <a:solidFill>
              <a:schemeClr val="tx1"/>
            </a:solidFill>
            <a:round/>
            <a:headEnd/>
            <a:tailEnd type="arrow" w="med" len="med"/>
          </a:ln>
        </p:spPr>
      </p:cxnSp>
      <p:cxnSp>
        <p:nvCxnSpPr>
          <p:cNvPr id="257" name="Elbow Connector 22556"/>
          <p:cNvCxnSpPr>
            <a:cxnSpLocks noChangeShapeType="1"/>
            <a:stCxn id="76" idx="3"/>
            <a:endCxn id="22531" idx="1"/>
          </p:cNvCxnSpPr>
          <p:nvPr/>
        </p:nvCxnSpPr>
        <p:spPr bwMode="auto">
          <a:xfrm flipV="1">
            <a:off x="5535135" y="3865713"/>
            <a:ext cx="576139" cy="1022398"/>
          </a:xfrm>
          <a:prstGeom prst="bentConnector3">
            <a:avLst>
              <a:gd name="adj1" fmla="val 50000"/>
            </a:avLst>
          </a:prstGeom>
          <a:noFill/>
          <a:ln w="9525">
            <a:solidFill>
              <a:schemeClr val="tx1"/>
            </a:solidFill>
            <a:round/>
            <a:headEnd/>
            <a:tailEnd type="arrow" w="med" len="med"/>
          </a:ln>
        </p:spPr>
      </p:cxnSp>
      <p:cxnSp>
        <p:nvCxnSpPr>
          <p:cNvPr id="265" name="Elbow Connector 22556"/>
          <p:cNvCxnSpPr>
            <a:cxnSpLocks noChangeShapeType="1"/>
            <a:stCxn id="22530" idx="3"/>
            <a:endCxn id="70" idx="1"/>
          </p:cNvCxnSpPr>
          <p:nvPr/>
        </p:nvCxnSpPr>
        <p:spPr bwMode="auto">
          <a:xfrm>
            <a:off x="2799080" y="1012605"/>
            <a:ext cx="367452" cy="1"/>
          </a:xfrm>
          <a:prstGeom prst="bentConnector3">
            <a:avLst>
              <a:gd name="adj1" fmla="val 50000"/>
            </a:avLst>
          </a:prstGeom>
          <a:noFill/>
          <a:ln w="9525">
            <a:solidFill>
              <a:schemeClr val="tx1"/>
            </a:solidFill>
            <a:round/>
            <a:headEnd/>
            <a:tailEnd type="arrow" w="med" len="med"/>
          </a:ln>
        </p:spPr>
      </p:cxnSp>
      <p:sp>
        <p:nvSpPr>
          <p:cNvPr id="281" name="Rectangle 20"/>
          <p:cNvSpPr>
            <a:spLocks noChangeArrowheads="1"/>
          </p:cNvSpPr>
          <p:nvPr/>
        </p:nvSpPr>
        <p:spPr bwMode="auto">
          <a:xfrm>
            <a:off x="5516162" y="4879112"/>
            <a:ext cx="5036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cxnSp>
        <p:nvCxnSpPr>
          <p:cNvPr id="285" name="Straight Arrow Connector 22552"/>
          <p:cNvCxnSpPr>
            <a:cxnSpLocks noChangeShapeType="1"/>
            <a:stCxn id="22539" idx="2"/>
            <a:endCxn id="22546" idx="0"/>
          </p:cNvCxnSpPr>
          <p:nvPr/>
        </p:nvCxnSpPr>
        <p:spPr bwMode="auto">
          <a:xfrm rot="16200000" flipH="1">
            <a:off x="1306518" y="5981771"/>
            <a:ext cx="294712" cy="663"/>
          </a:xfrm>
          <a:prstGeom prst="straightConnector1">
            <a:avLst/>
          </a:prstGeom>
          <a:noFill/>
          <a:ln w="9525">
            <a:solidFill>
              <a:schemeClr val="tx1"/>
            </a:solidFill>
            <a:round/>
            <a:headEnd/>
            <a:tailEnd type="arrow" w="med" len="med"/>
          </a:ln>
        </p:spPr>
      </p:cxnSp>
      <p:cxnSp>
        <p:nvCxnSpPr>
          <p:cNvPr id="290" name="Elbow Connector 94"/>
          <p:cNvCxnSpPr>
            <a:cxnSpLocks noChangeShapeType="1"/>
            <a:stCxn id="22547" idx="2"/>
            <a:endCxn id="22532" idx="0"/>
          </p:cNvCxnSpPr>
          <p:nvPr/>
        </p:nvCxnSpPr>
        <p:spPr bwMode="auto">
          <a:xfrm rot="16200000" flipH="1">
            <a:off x="3938349" y="-220222"/>
            <a:ext cx="354263" cy="5363188"/>
          </a:xfrm>
          <a:prstGeom prst="bentConnector3">
            <a:avLst>
              <a:gd name="adj1" fmla="val 50000"/>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cxnSp>
        <p:nvCxnSpPr>
          <p:cNvPr id="293" name="Elbow Connector 94"/>
          <p:cNvCxnSpPr>
            <a:cxnSpLocks noChangeShapeType="1"/>
            <a:stCxn id="22547" idx="2"/>
            <a:endCxn id="50" idx="0"/>
          </p:cNvCxnSpPr>
          <p:nvPr/>
        </p:nvCxnSpPr>
        <p:spPr bwMode="auto">
          <a:xfrm rot="16200000" flipH="1">
            <a:off x="2564429" y="1153697"/>
            <a:ext cx="354263" cy="2615349"/>
          </a:xfrm>
          <a:prstGeom prst="bentConnector3">
            <a:avLst>
              <a:gd name="adj1" fmla="val 50000"/>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cxnSp>
        <p:nvCxnSpPr>
          <p:cNvPr id="298" name="Elbow Connector 94"/>
          <p:cNvCxnSpPr>
            <a:cxnSpLocks noChangeShapeType="1"/>
            <a:stCxn id="20487" idx="2"/>
            <a:endCxn id="22531" idx="3"/>
          </p:cNvCxnSpPr>
          <p:nvPr/>
        </p:nvCxnSpPr>
        <p:spPr bwMode="auto">
          <a:xfrm rot="16200000" flipH="1">
            <a:off x="5654141" y="2036979"/>
            <a:ext cx="2041993" cy="1615474"/>
          </a:xfrm>
          <a:prstGeom prst="bentConnector4">
            <a:avLst>
              <a:gd name="adj1" fmla="val 24873"/>
              <a:gd name="adj2" fmla="val 159433"/>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cxnSp>
        <p:nvCxnSpPr>
          <p:cNvPr id="306" name="Elbow Connector 22556"/>
          <p:cNvCxnSpPr>
            <a:cxnSpLocks noChangeShapeType="1"/>
            <a:stCxn id="178" idx="3"/>
            <a:endCxn id="45" idx="0"/>
          </p:cNvCxnSpPr>
          <p:nvPr/>
        </p:nvCxnSpPr>
        <p:spPr bwMode="auto">
          <a:xfrm flipH="1">
            <a:off x="7561670" y="863161"/>
            <a:ext cx="1231410" cy="5267129"/>
          </a:xfrm>
          <a:prstGeom prst="bentConnector4">
            <a:avLst>
              <a:gd name="adj1" fmla="val -18564"/>
              <a:gd name="adj2" fmla="val 93884"/>
            </a:avLst>
          </a:prstGeom>
          <a:noFill/>
          <a:ln w="9525">
            <a:solidFill>
              <a:schemeClr val="tx1"/>
            </a:solidFill>
            <a:round/>
            <a:headEnd/>
            <a:tailEnd type="arrow" w="med" len="med"/>
          </a:ln>
        </p:spPr>
      </p:cxnSp>
      <p:cxnSp>
        <p:nvCxnSpPr>
          <p:cNvPr id="311" name="Straight Arrow Connector 22552"/>
          <p:cNvCxnSpPr>
            <a:cxnSpLocks noChangeShapeType="1"/>
            <a:stCxn id="252" idx="3"/>
            <a:endCxn id="45" idx="1"/>
          </p:cNvCxnSpPr>
          <p:nvPr/>
        </p:nvCxnSpPr>
        <p:spPr bwMode="auto">
          <a:xfrm>
            <a:off x="4726568" y="6460950"/>
            <a:ext cx="1328970" cy="0"/>
          </a:xfrm>
          <a:prstGeom prst="straightConnector1">
            <a:avLst/>
          </a:prstGeom>
          <a:noFill/>
          <a:ln w="9525">
            <a:solidFill>
              <a:schemeClr val="tx1"/>
            </a:solidFill>
            <a:round/>
            <a:headEnd/>
            <a:tailEnd type="arrow" w="med" len="med"/>
          </a:ln>
        </p:spPr>
      </p:cxnSp>
      <p:sp>
        <p:nvSpPr>
          <p:cNvPr id="76" name="Text Box 7"/>
          <p:cNvSpPr txBox="1">
            <a:spLocks noChangeArrowheads="1"/>
          </p:cNvSpPr>
          <p:nvPr/>
        </p:nvSpPr>
        <p:spPr bwMode="auto">
          <a:xfrm>
            <a:off x="2563335" y="4659511"/>
            <a:ext cx="2971800" cy="45720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Repeat test (FPG or HbA1c) </a:t>
            </a:r>
          </a:p>
          <a:p>
            <a:pPr algn="ctr">
              <a:defRPr/>
            </a:pPr>
            <a:r>
              <a:rPr lang="en-US" sz="1200" dirty="0" smtClean="0">
                <a:latin typeface="Gill Sans Light"/>
                <a:cs typeface="Gill Sans Light"/>
              </a:rPr>
              <a:t>positive </a:t>
            </a:r>
            <a:r>
              <a:rPr lang="en-US" sz="1200" dirty="0">
                <a:latin typeface="Gill Sans Light"/>
                <a:cs typeface="Gill Sans Light"/>
              </a:rPr>
              <a:t>for diabetes</a:t>
            </a:r>
            <a:r>
              <a:rPr lang="en-US" sz="1200" dirty="0" smtClean="0">
                <a:latin typeface="Gill Sans Light"/>
                <a:cs typeface="Gill Sans Light"/>
              </a:rPr>
              <a:t>?</a:t>
            </a:r>
            <a:endParaRPr lang="en-US" sz="1200" dirty="0">
              <a:latin typeface="Gill Sans Light"/>
              <a:cs typeface="Gill Sans Light"/>
            </a:endParaRPr>
          </a:p>
        </p:txBody>
      </p:sp>
      <p:sp>
        <p:nvSpPr>
          <p:cNvPr id="80" name="Rectangle 20"/>
          <p:cNvSpPr>
            <a:spLocks noChangeArrowheads="1"/>
          </p:cNvSpPr>
          <p:nvPr/>
        </p:nvSpPr>
        <p:spPr bwMode="auto">
          <a:xfrm>
            <a:off x="2124994" y="4582779"/>
            <a:ext cx="41942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85" name="Rectangle 20"/>
          <p:cNvSpPr>
            <a:spLocks noChangeArrowheads="1"/>
          </p:cNvSpPr>
          <p:nvPr/>
        </p:nvSpPr>
        <p:spPr bwMode="auto">
          <a:xfrm>
            <a:off x="2735708" y="5601098"/>
            <a:ext cx="52565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sp>
        <p:nvSpPr>
          <p:cNvPr id="86" name="Rectangle 20"/>
          <p:cNvSpPr>
            <a:spLocks noChangeArrowheads="1"/>
          </p:cNvSpPr>
          <p:nvPr/>
        </p:nvSpPr>
        <p:spPr bwMode="auto">
          <a:xfrm>
            <a:off x="1374881" y="5825492"/>
            <a:ext cx="41942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91" name="Rectangle 20"/>
          <p:cNvSpPr>
            <a:spLocks noChangeArrowheads="1"/>
          </p:cNvSpPr>
          <p:nvPr/>
        </p:nvSpPr>
        <p:spPr bwMode="auto">
          <a:xfrm>
            <a:off x="7341046" y="63037"/>
            <a:ext cx="41942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92" name="Rectangle 20"/>
          <p:cNvSpPr>
            <a:spLocks noChangeArrowheads="1"/>
          </p:cNvSpPr>
          <p:nvPr/>
        </p:nvSpPr>
        <p:spPr bwMode="auto">
          <a:xfrm>
            <a:off x="6892312" y="1048926"/>
            <a:ext cx="41942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94" name="Rectangle 20"/>
          <p:cNvSpPr>
            <a:spLocks noChangeArrowheads="1"/>
          </p:cNvSpPr>
          <p:nvPr/>
        </p:nvSpPr>
        <p:spPr bwMode="auto">
          <a:xfrm>
            <a:off x="2710536" y="710761"/>
            <a:ext cx="454304"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sp>
        <p:nvSpPr>
          <p:cNvPr id="95" name="Rectangle 20"/>
          <p:cNvSpPr>
            <a:spLocks noChangeArrowheads="1"/>
          </p:cNvSpPr>
          <p:nvPr/>
        </p:nvSpPr>
        <p:spPr bwMode="auto">
          <a:xfrm>
            <a:off x="5334000" y="626094"/>
            <a:ext cx="50889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sp>
        <p:nvSpPr>
          <p:cNvPr id="96" name="Rectangle 20"/>
          <p:cNvSpPr>
            <a:spLocks noChangeArrowheads="1"/>
          </p:cNvSpPr>
          <p:nvPr/>
        </p:nvSpPr>
        <p:spPr bwMode="auto">
          <a:xfrm>
            <a:off x="5420360" y="1821928"/>
            <a:ext cx="441164"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cxnSp>
        <p:nvCxnSpPr>
          <p:cNvPr id="51" name="Straight Arrow Connector 22552"/>
          <p:cNvCxnSpPr>
            <a:cxnSpLocks noChangeShapeType="1"/>
            <a:stCxn id="112" idx="2"/>
            <a:endCxn id="76" idx="0"/>
          </p:cNvCxnSpPr>
          <p:nvPr/>
        </p:nvCxnSpPr>
        <p:spPr bwMode="auto">
          <a:xfrm>
            <a:off x="4049235" y="4493114"/>
            <a:ext cx="0" cy="166397"/>
          </a:xfrm>
          <a:prstGeom prst="straightConnector1">
            <a:avLst/>
          </a:prstGeom>
          <a:noFill/>
          <a:ln w="9525">
            <a:solidFill>
              <a:schemeClr val="tx1"/>
            </a:solidFill>
            <a:round/>
            <a:headEnd/>
            <a:tailEnd type="arrow" w="med" len="med"/>
          </a:ln>
        </p:spPr>
      </p:cxnSp>
      <p:sp>
        <p:nvSpPr>
          <p:cNvPr id="58" name="Rectangle 20"/>
          <p:cNvSpPr>
            <a:spLocks noChangeArrowheads="1"/>
          </p:cNvSpPr>
          <p:nvPr/>
        </p:nvSpPr>
        <p:spPr bwMode="auto">
          <a:xfrm>
            <a:off x="985415" y="1287359"/>
            <a:ext cx="39465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solidFill>
                  <a:srgbClr val="0000FF"/>
                </a:solidFill>
                <a:latin typeface="Gill Sans Light"/>
                <a:cs typeface="Gill Sans Light"/>
              </a:rPr>
              <a:t>No</a:t>
            </a:r>
            <a:endParaRPr lang="en-US" sz="1200" dirty="0">
              <a:solidFill>
                <a:srgbClr val="0000FF"/>
              </a:solidFill>
              <a:latin typeface="Gill Sans Light"/>
              <a:cs typeface="Gill Sans Light"/>
            </a:endParaRPr>
          </a:p>
        </p:txBody>
      </p:sp>
      <p:cxnSp>
        <p:nvCxnSpPr>
          <p:cNvPr id="67" name="Straight Arrow Connector 22550"/>
          <p:cNvCxnSpPr>
            <a:cxnSpLocks noChangeShapeType="1"/>
            <a:stCxn id="22531" idx="2"/>
          </p:cNvCxnSpPr>
          <p:nvPr/>
        </p:nvCxnSpPr>
        <p:spPr bwMode="auto">
          <a:xfrm>
            <a:off x="6797074" y="4018113"/>
            <a:ext cx="1659" cy="596220"/>
          </a:xfrm>
          <a:prstGeom prst="straightConnector1">
            <a:avLst/>
          </a:prstGeom>
          <a:noFill/>
          <a:ln w="9525">
            <a:solidFill>
              <a:schemeClr val="tx1"/>
            </a:solidFill>
            <a:round/>
            <a:headEnd/>
            <a:tailEnd type="arrow" w="med" len="med"/>
          </a:ln>
        </p:spPr>
      </p:cxnSp>
      <p:sp>
        <p:nvSpPr>
          <p:cNvPr id="70" name="Rectangle 20"/>
          <p:cNvSpPr>
            <a:spLocks noChangeArrowheads="1"/>
          </p:cNvSpPr>
          <p:nvPr/>
        </p:nvSpPr>
        <p:spPr bwMode="auto">
          <a:xfrm>
            <a:off x="3166532" y="757726"/>
            <a:ext cx="1786468" cy="509759"/>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smtClean="0">
                <a:solidFill>
                  <a:schemeClr val="tx1"/>
                </a:solidFill>
                <a:latin typeface="Gill Sans Light"/>
                <a:cs typeface="Gill Sans Light"/>
              </a:rPr>
              <a:t>Schedule visit: </a:t>
            </a:r>
          </a:p>
          <a:p>
            <a:pPr algn="ctr">
              <a:defRPr/>
            </a:pPr>
            <a:r>
              <a:rPr lang="en-US" sz="1200" dirty="0" smtClean="0">
                <a:solidFill>
                  <a:schemeClr val="tx1"/>
                </a:solidFill>
                <a:latin typeface="Gill Sans Light"/>
                <a:cs typeface="Gill Sans Light"/>
              </a:rPr>
              <a:t>complete questionnaire</a:t>
            </a:r>
            <a:endParaRPr lang="en-US" sz="1200" dirty="0">
              <a:solidFill>
                <a:schemeClr val="tx1"/>
              </a:solidFill>
              <a:latin typeface="Gill Sans Light"/>
              <a:cs typeface="Gill Sans Light"/>
            </a:endParaRPr>
          </a:p>
        </p:txBody>
      </p:sp>
      <p:cxnSp>
        <p:nvCxnSpPr>
          <p:cNvPr id="98" name="Elbow Connector 22556"/>
          <p:cNvCxnSpPr>
            <a:cxnSpLocks noChangeShapeType="1"/>
            <a:stCxn id="70" idx="0"/>
            <a:endCxn id="22534" idx="1"/>
          </p:cNvCxnSpPr>
          <p:nvPr/>
        </p:nvCxnSpPr>
        <p:spPr bwMode="auto">
          <a:xfrm rot="5400000" flipH="1" flipV="1">
            <a:off x="3955570" y="456256"/>
            <a:ext cx="405666" cy="197274"/>
          </a:xfrm>
          <a:prstGeom prst="bentConnector2">
            <a:avLst/>
          </a:prstGeom>
          <a:noFill/>
          <a:ln w="9525">
            <a:solidFill>
              <a:schemeClr val="tx1"/>
            </a:solidFill>
            <a:round/>
            <a:headEnd/>
            <a:tailEnd type="arrow" w="med" len="med"/>
          </a:ln>
        </p:spPr>
      </p:cxnSp>
      <p:cxnSp>
        <p:nvCxnSpPr>
          <p:cNvPr id="10" name="Straight Arrow Connector 9"/>
          <p:cNvCxnSpPr>
            <a:stCxn id="76" idx="1"/>
          </p:cNvCxnSpPr>
          <p:nvPr/>
        </p:nvCxnSpPr>
        <p:spPr>
          <a:xfrm rot="10800000">
            <a:off x="1447801" y="4876801"/>
            <a:ext cx="1115535" cy="1131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55" name="Text Box 7"/>
          <p:cNvSpPr txBox="1">
            <a:spLocks noChangeArrowheads="1"/>
          </p:cNvSpPr>
          <p:nvPr/>
        </p:nvSpPr>
        <p:spPr bwMode="auto">
          <a:xfrm>
            <a:off x="6096000" y="4648200"/>
            <a:ext cx="1990579" cy="47931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Continue study pills and follow for other outcomes</a:t>
            </a:r>
          </a:p>
        </p:txBody>
      </p:sp>
      <p:sp>
        <p:nvSpPr>
          <p:cNvPr id="2" name="Rectangle 1"/>
          <p:cNvSpPr/>
          <p:nvPr/>
        </p:nvSpPr>
        <p:spPr>
          <a:xfrm rot="18603889">
            <a:off x="625939" y="1627505"/>
            <a:ext cx="7250819" cy="3046988"/>
          </a:xfrm>
          <a:prstGeom prst="rect">
            <a:avLst/>
          </a:prstGeom>
          <a:noFill/>
        </p:spPr>
        <p:txBody>
          <a:bodyPr wrap="square" lIns="91440" tIns="45720" rIns="91440" bIns="45720">
            <a:spAutoFit/>
          </a:bodyPr>
          <a:lstStyle/>
          <a:p>
            <a:pPr algn="ctr"/>
            <a:r>
              <a:rPr lang="en-US" sz="9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OLD VERSION</a:t>
            </a:r>
            <a:endParaRPr lang="en-US" sz="9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309661662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diagnosis or Use of diabetes </a:t>
            </a:r>
            <a:br>
              <a:rPr lang="en-US" dirty="0" smtClean="0"/>
            </a:br>
            <a:r>
              <a:rPr lang="en-US" dirty="0" smtClean="0"/>
              <a:t>medications outside of D2d</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sz="2800" dirty="0" smtClean="0"/>
              <a:t>Complete Non</a:t>
            </a:r>
            <a:r>
              <a:rPr lang="en-US" sz="2800" dirty="0"/>
              <a:t>-D2d Diabetes Diagnosis worksheet </a:t>
            </a:r>
            <a:endParaRPr lang="en-US" sz="2800" dirty="0" smtClean="0"/>
          </a:p>
          <a:p>
            <a:pPr lvl="1"/>
            <a:r>
              <a:rPr lang="en-US" sz="2400" dirty="0" smtClean="0"/>
              <a:t>Date of diagnosis, setting, etc.</a:t>
            </a:r>
          </a:p>
          <a:p>
            <a:pPr marL="514350" indent="-514350">
              <a:buFont typeface="+mj-lt"/>
              <a:buAutoNum type="arabicPeriod"/>
            </a:pPr>
            <a:r>
              <a:rPr lang="en-US" sz="2800" dirty="0" smtClean="0"/>
              <a:t>ASAP Schedule D2d “semi-annual” visit</a:t>
            </a:r>
          </a:p>
          <a:p>
            <a:pPr marL="514350" indent="-514350">
              <a:buFont typeface="+mj-lt"/>
              <a:buAutoNum type="arabicPeriod"/>
            </a:pPr>
            <a:r>
              <a:rPr lang="en-US" sz="2800" dirty="0" smtClean="0"/>
              <a:t>If no D2d-specific glycemic measures are available (=started on diabetes medication), diabetes needs to be adjudicated by Clinical Outcomes Committee</a:t>
            </a:r>
            <a:endParaRPr lang="en-US" sz="2800" dirty="0"/>
          </a:p>
        </p:txBody>
      </p:sp>
      <p:sp>
        <p:nvSpPr>
          <p:cNvPr id="4" name="Rectangle 3"/>
          <p:cNvSpPr/>
          <p:nvPr/>
        </p:nvSpPr>
        <p:spPr>
          <a:xfrm rot="18603889">
            <a:off x="597062" y="1658787"/>
            <a:ext cx="7250819" cy="3046988"/>
          </a:xfrm>
          <a:prstGeom prst="rect">
            <a:avLst/>
          </a:prstGeom>
          <a:noFill/>
        </p:spPr>
        <p:txBody>
          <a:bodyPr wrap="square" lIns="91440" tIns="45720" rIns="91440" bIns="45720">
            <a:spAutoFit/>
          </a:bodyPr>
          <a:lstStyle/>
          <a:p>
            <a:pPr algn="ctr"/>
            <a:r>
              <a:rPr lang="en-US" sz="9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OLD VERSION</a:t>
            </a:r>
            <a:endParaRPr lang="en-US" sz="9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2087547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Diabetes diagnosis or use of diabetes </a:t>
            </a:r>
            <a:br>
              <a:rPr lang="en-US" dirty="0" smtClean="0"/>
            </a:br>
            <a:r>
              <a:rPr lang="en-US" dirty="0" smtClean="0"/>
              <a:t>medications outside of D2d</a:t>
            </a:r>
            <a:endParaRPr lang="en-US" dirty="0"/>
          </a:p>
        </p:txBody>
      </p:sp>
      <p:sp>
        <p:nvSpPr>
          <p:cNvPr id="3" name="Content Placeholder 2"/>
          <p:cNvSpPr>
            <a:spLocks noGrp="1"/>
          </p:cNvSpPr>
          <p:nvPr>
            <p:ph idx="1"/>
          </p:nvPr>
        </p:nvSpPr>
        <p:spPr>
          <a:xfrm>
            <a:off x="152400" y="923225"/>
            <a:ext cx="8839200" cy="5486400"/>
          </a:xfrm>
        </p:spPr>
        <p:txBody>
          <a:bodyPr/>
          <a:lstStyle/>
          <a:p>
            <a:pPr marL="0" indent="0">
              <a:buNone/>
            </a:pPr>
            <a:r>
              <a:rPr lang="en-US" sz="2800" dirty="0" smtClean="0"/>
              <a:t>Complete Non</a:t>
            </a:r>
            <a:r>
              <a:rPr lang="en-US" sz="2800" dirty="0"/>
              <a:t>-D2d Diabetes Diagnosis </a:t>
            </a:r>
            <a:r>
              <a:rPr lang="en-US" sz="2800" dirty="0" smtClean="0"/>
              <a:t>worksheet</a:t>
            </a:r>
            <a:endParaRPr lang="en-US" sz="2800" i="1" dirty="0" smtClean="0"/>
          </a:p>
          <a:p>
            <a:pPr lvl="1"/>
            <a:r>
              <a:rPr lang="en-US" sz="2400" dirty="0" smtClean="0"/>
              <a:t>Was participant prescribed a diabetes medication?</a:t>
            </a:r>
          </a:p>
          <a:p>
            <a:pPr lvl="2"/>
            <a:r>
              <a:rPr lang="en-US" sz="2000" dirty="0" smtClean="0"/>
              <a:t>Why was it prescribed?</a:t>
            </a:r>
          </a:p>
          <a:p>
            <a:pPr lvl="2"/>
            <a:r>
              <a:rPr lang="en-US" sz="2000" dirty="0" smtClean="0"/>
              <a:t>Who prescribed it?</a:t>
            </a:r>
          </a:p>
          <a:p>
            <a:pPr lvl="2"/>
            <a:r>
              <a:rPr lang="en-US" sz="2000" dirty="0" smtClean="0"/>
              <a:t>What was the setting or situation?</a:t>
            </a:r>
          </a:p>
          <a:p>
            <a:pPr lvl="2"/>
            <a:r>
              <a:rPr lang="en-US" sz="2000" dirty="0" smtClean="0"/>
              <a:t>Date of diabetes diagnosis </a:t>
            </a:r>
          </a:p>
          <a:p>
            <a:pPr lvl="2"/>
            <a:r>
              <a:rPr lang="en-US" sz="2000" dirty="0" smtClean="0"/>
              <a:t>Were labs drawn prior to starting the medication?</a:t>
            </a:r>
          </a:p>
          <a:p>
            <a:pPr lvl="1"/>
            <a:r>
              <a:rPr lang="en-US" sz="2400" dirty="0" smtClean="0"/>
              <a:t>Did she start it yet?</a:t>
            </a:r>
          </a:p>
          <a:p>
            <a:pPr lvl="2"/>
            <a:r>
              <a:rPr lang="en-US" sz="2000" dirty="0" smtClean="0"/>
              <a:t>Name of medication?</a:t>
            </a:r>
          </a:p>
          <a:p>
            <a:pPr lvl="2"/>
            <a:r>
              <a:rPr lang="en-US" sz="2000" dirty="0" smtClean="0"/>
              <a:t>Start date?</a:t>
            </a:r>
          </a:p>
          <a:p>
            <a:pPr lvl="2"/>
            <a:r>
              <a:rPr lang="en-US" sz="2000" dirty="0" smtClean="0"/>
              <a:t>Is she still taking it (assess duration of use)?</a:t>
            </a:r>
          </a:p>
          <a:p>
            <a:pPr lvl="1"/>
            <a:r>
              <a:rPr lang="en-US" sz="2400" dirty="0" smtClean="0"/>
              <a:t>Intent</a:t>
            </a:r>
          </a:p>
          <a:p>
            <a:pPr lvl="2"/>
            <a:r>
              <a:rPr lang="en-US" sz="2000" dirty="0" smtClean="0"/>
              <a:t>How does participant feel about taking on the diabetes medication?</a:t>
            </a:r>
          </a:p>
          <a:p>
            <a:pPr lvl="2"/>
            <a:r>
              <a:rPr lang="en-US" sz="2000" dirty="0" smtClean="0"/>
              <a:t>Plan to speak with PCP/prescribing physician</a:t>
            </a:r>
            <a:endParaRPr lang="en-US" sz="2800" dirty="0" smtClean="0"/>
          </a:p>
        </p:txBody>
      </p:sp>
      <p:sp>
        <p:nvSpPr>
          <p:cNvPr id="5" name="TextBox 4"/>
          <p:cNvSpPr txBox="1"/>
          <p:nvPr/>
        </p:nvSpPr>
        <p:spPr>
          <a:xfrm>
            <a:off x="7502090" y="914400"/>
            <a:ext cx="1489509" cy="523220"/>
          </a:xfrm>
          <a:prstGeom prst="rect">
            <a:avLst/>
          </a:prstGeom>
          <a:noFill/>
        </p:spPr>
        <p:txBody>
          <a:bodyPr wrap="square" rtlCol="0">
            <a:spAutoFit/>
          </a:bodyPr>
          <a:lstStyle/>
          <a:p>
            <a:r>
              <a:rPr lang="en-US" sz="2800" b="1" i="1" dirty="0" smtClean="0">
                <a:solidFill>
                  <a:srgbClr val="FF0000"/>
                </a:solidFill>
              </a:rPr>
              <a:t>(Always)</a:t>
            </a:r>
            <a:endParaRPr lang="en-US" sz="2800" b="1" i="1" dirty="0">
              <a:solidFill>
                <a:srgbClr val="FF0000"/>
              </a:solidFill>
            </a:endParaRPr>
          </a:p>
        </p:txBody>
      </p:sp>
    </p:spTree>
    <p:extLst>
      <p:ext uri="{BB962C8B-B14F-4D97-AF65-F5344CB8AC3E}">
        <p14:creationId xmlns:p14="http://schemas.microsoft.com/office/powerpoint/2010/main" val="166718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5" name="Straight Arrow Connector 94"/>
          <p:cNvCxnSpPr>
            <a:stCxn id="96" idx="2"/>
            <a:endCxn id="98" idx="0"/>
          </p:cNvCxnSpPr>
          <p:nvPr/>
        </p:nvCxnSpPr>
        <p:spPr>
          <a:xfrm rot="5400000">
            <a:off x="3238500" y="3551768"/>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6" name="Text Box 7"/>
          <p:cNvSpPr txBox="1">
            <a:spLocks noChangeArrowheads="1"/>
          </p:cNvSpPr>
          <p:nvPr/>
        </p:nvSpPr>
        <p:spPr bwMode="auto">
          <a:xfrm>
            <a:off x="2133600" y="2962809"/>
            <a:ext cx="2438400" cy="474659"/>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Within D2d study diagnosis</a:t>
            </a:r>
          </a:p>
        </p:txBody>
      </p:sp>
      <p:sp>
        <p:nvSpPr>
          <p:cNvPr id="97" name="Text Box 7"/>
          <p:cNvSpPr txBox="1">
            <a:spLocks noChangeArrowheads="1"/>
          </p:cNvSpPr>
          <p:nvPr/>
        </p:nvSpPr>
        <p:spPr bwMode="auto">
          <a:xfrm>
            <a:off x="3323167" y="1901966"/>
            <a:ext cx="2514599" cy="66040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endParaRPr lang="en-US" sz="1200" dirty="0" smtClean="0">
              <a:latin typeface="Gill Sans Light"/>
              <a:cs typeface="Gill Sans Light"/>
            </a:endParaRPr>
          </a:p>
          <a:p>
            <a:pPr algn="ctr">
              <a:defRPr/>
            </a:pPr>
            <a:r>
              <a:rPr lang="en-US" sz="1200" dirty="0" smtClean="0">
                <a:latin typeface="Gill Sans Light"/>
                <a:cs typeface="Gill Sans Light"/>
              </a:rPr>
              <a:t>Diagnosis of diabetes</a:t>
            </a:r>
            <a:endParaRPr lang="en-US" sz="1200" dirty="0">
              <a:latin typeface="Gill Sans Light"/>
              <a:cs typeface="Gill Sans Light"/>
            </a:endParaRPr>
          </a:p>
        </p:txBody>
      </p:sp>
      <p:sp>
        <p:nvSpPr>
          <p:cNvPr id="98" name="Text Box 7"/>
          <p:cNvSpPr txBox="1">
            <a:spLocks noChangeArrowheads="1"/>
          </p:cNvSpPr>
          <p:nvPr/>
        </p:nvSpPr>
        <p:spPr bwMode="auto">
          <a:xfrm>
            <a:off x="2133600" y="3666068"/>
            <a:ext cx="2438400" cy="159173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sz="1200" dirty="0" smtClean="0">
                <a:latin typeface="Gill Sans Light"/>
                <a:cs typeface="Gill Sans Light"/>
              </a:rPr>
              <a:t>Glycemic testing, as follows:</a:t>
            </a:r>
          </a:p>
          <a:p>
            <a:pPr>
              <a:defRPr/>
            </a:pPr>
            <a:endParaRPr lang="en-US" sz="1200" dirty="0" smtClean="0">
              <a:latin typeface="Gill Sans Light"/>
              <a:cs typeface="Gill Sans Light"/>
            </a:endParaRPr>
          </a:p>
          <a:p>
            <a:pPr marL="228600" indent="-228600">
              <a:buFont typeface="+mj-lt"/>
              <a:buAutoNum type="arabicPeriod"/>
              <a:defRPr/>
            </a:pPr>
            <a:r>
              <a:rPr lang="en-US" sz="1200" dirty="0" smtClean="0">
                <a:latin typeface="Gill Sans Light"/>
                <a:cs typeface="Gill Sans Light"/>
              </a:rPr>
              <a:t>Scheduled visits, every 6 mo</a:t>
            </a:r>
            <a:r>
              <a:rPr lang="en-US" sz="1200" dirty="0" smtClean="0">
                <a:solidFill>
                  <a:srgbClr val="0000FF"/>
                </a:solidFill>
                <a:latin typeface="Gill Sans Light"/>
                <a:cs typeface="Gill Sans Light"/>
              </a:rPr>
              <a:t>.</a:t>
            </a:r>
          </a:p>
          <a:p>
            <a:pPr marL="228600" indent="-228600">
              <a:buFont typeface="+mj-lt"/>
              <a:buAutoNum type="arabicPeriod"/>
              <a:defRPr/>
            </a:pPr>
            <a:r>
              <a:rPr lang="en-US" sz="1200" dirty="0" smtClean="0">
                <a:latin typeface="Gill Sans Light"/>
                <a:cs typeface="Gill Sans Light"/>
              </a:rPr>
              <a:t>Symptoms of hyperglycemia</a:t>
            </a:r>
          </a:p>
          <a:p>
            <a:pPr marL="228600" indent="-228600">
              <a:buFont typeface="+mj-lt"/>
              <a:buAutoNum type="arabicPeriod"/>
              <a:defRPr/>
            </a:pPr>
            <a:r>
              <a:rPr lang="en-US" sz="1200" dirty="0" smtClean="0">
                <a:latin typeface="Gill Sans Light"/>
                <a:cs typeface="Gill Sans Light"/>
              </a:rPr>
              <a:t>Diagnosis of diabetes outside of study or plans to start diabetes medication</a:t>
            </a:r>
          </a:p>
          <a:p>
            <a:pPr marL="228600" indent="-228600">
              <a:buFont typeface="+mj-lt"/>
              <a:buAutoNum type="arabicPeriod"/>
              <a:defRPr/>
            </a:pPr>
            <a:r>
              <a:rPr lang="en-US" sz="1200" dirty="0" smtClean="0">
                <a:latin typeface="Gill Sans Light"/>
                <a:cs typeface="Gill Sans Light"/>
              </a:rPr>
              <a:t>End-of-study visit</a:t>
            </a:r>
            <a:endParaRPr lang="en-US" sz="1200" dirty="0">
              <a:latin typeface="Gill Sans Light"/>
              <a:cs typeface="Gill Sans Light"/>
            </a:endParaRPr>
          </a:p>
        </p:txBody>
      </p:sp>
      <p:cxnSp>
        <p:nvCxnSpPr>
          <p:cNvPr id="70" name="Straight Arrow Connector 69"/>
          <p:cNvCxnSpPr>
            <a:stCxn id="71" idx="2"/>
            <a:endCxn id="72" idx="0"/>
          </p:cNvCxnSpPr>
          <p:nvPr/>
        </p:nvCxnSpPr>
        <p:spPr>
          <a:xfrm>
            <a:off x="5795864" y="3437467"/>
            <a:ext cx="0" cy="2185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1" name="Text Box 7"/>
          <p:cNvSpPr txBox="1">
            <a:spLocks noChangeArrowheads="1"/>
          </p:cNvSpPr>
          <p:nvPr/>
        </p:nvSpPr>
        <p:spPr bwMode="auto">
          <a:xfrm>
            <a:off x="4648200" y="2962808"/>
            <a:ext cx="2295328" cy="474659"/>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Outside of study (non-D2d) diagnosis</a:t>
            </a:r>
            <a:endParaRPr lang="en-US" sz="1200" dirty="0">
              <a:latin typeface="Gill Sans Light"/>
              <a:cs typeface="Gill Sans Light"/>
            </a:endParaRPr>
          </a:p>
        </p:txBody>
      </p:sp>
      <p:sp>
        <p:nvSpPr>
          <p:cNvPr id="72" name="Text Box 7"/>
          <p:cNvSpPr txBox="1">
            <a:spLocks noChangeArrowheads="1"/>
          </p:cNvSpPr>
          <p:nvPr/>
        </p:nvSpPr>
        <p:spPr bwMode="auto">
          <a:xfrm>
            <a:off x="4648200" y="3655996"/>
            <a:ext cx="2295328" cy="159173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Adjudication by Clinical Outcomes Committee</a:t>
            </a:r>
            <a:endParaRPr lang="en-US" sz="1200" dirty="0">
              <a:latin typeface="Gill Sans Light"/>
              <a:cs typeface="Gill Sans Light"/>
            </a:endParaRPr>
          </a:p>
        </p:txBody>
      </p:sp>
      <p:cxnSp>
        <p:nvCxnSpPr>
          <p:cNvPr id="194" name="Elbow Connector 193"/>
          <p:cNvCxnSpPr>
            <a:stCxn id="97" idx="2"/>
            <a:endCxn id="96" idx="0"/>
          </p:cNvCxnSpPr>
          <p:nvPr/>
        </p:nvCxnSpPr>
        <p:spPr>
          <a:xfrm rot="5400000">
            <a:off x="3766413" y="2148754"/>
            <a:ext cx="400443" cy="1227667"/>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6" name="Elbow Connector 195"/>
          <p:cNvCxnSpPr>
            <a:stCxn id="97" idx="2"/>
            <a:endCxn id="71" idx="0"/>
          </p:cNvCxnSpPr>
          <p:nvPr/>
        </p:nvCxnSpPr>
        <p:spPr>
          <a:xfrm rot="16200000" flipH="1">
            <a:off x="4987944" y="2154888"/>
            <a:ext cx="400442" cy="1215397"/>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76200" y="152400"/>
            <a:ext cx="8991600" cy="685800"/>
          </a:xfrm>
        </p:spPr>
        <p:txBody>
          <a:bodyPr/>
          <a:lstStyle/>
          <a:p>
            <a:r>
              <a:rPr lang="en-US" dirty="0" smtClean="0"/>
              <a:t>What hasn’t changed?</a:t>
            </a:r>
            <a:endParaRPr lang="en-US" dirty="0"/>
          </a:p>
        </p:txBody>
      </p:sp>
    </p:spTree>
    <p:extLst>
      <p:ext uri="{BB962C8B-B14F-4D97-AF65-F5344CB8AC3E}">
        <p14:creationId xmlns:p14="http://schemas.microsoft.com/office/powerpoint/2010/main" val="3017856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98">
                                            <p:txEl>
                                              <p:pRg st="2" end="2"/>
                                            </p:txEl>
                                          </p:spTgt>
                                        </p:tgtEl>
                                        <p:attrNameLst>
                                          <p:attrName>style.color</p:attrName>
                                        </p:attrNameLst>
                                      </p:cBhvr>
                                      <p:to>
                                        <a:srgbClr val="FF0000"/>
                                      </p:to>
                                    </p:animClr>
                                  </p:childTnLst>
                                </p:cTn>
                              </p:par>
                              <p:par>
                                <p:cTn id="7" presetID="3" presetClass="emph" presetSubtype="2" fill="hold" nodeType="withEffect">
                                  <p:stCondLst>
                                    <p:cond delay="0"/>
                                  </p:stCondLst>
                                  <p:childTnLst>
                                    <p:animClr clrSpc="rgb" dir="cw">
                                      <p:cBhvr override="childStyle">
                                        <p:cTn id="8" dur="2000" fill="hold"/>
                                        <p:tgtEl>
                                          <p:spTgt spid="98">
                                            <p:txEl>
                                              <p:pRg st="3" end="3"/>
                                            </p:txEl>
                                          </p:spTgt>
                                        </p:tgtEl>
                                        <p:attrNameLst>
                                          <p:attrName>style.color</p:attrName>
                                        </p:attrNameLst>
                                      </p:cBhvr>
                                      <p:to>
                                        <a:srgbClr val="FF0000"/>
                                      </p:to>
                                    </p:animClr>
                                  </p:childTnLst>
                                </p:cTn>
                              </p:par>
                              <p:par>
                                <p:cTn id="9" presetID="3" presetClass="emph" presetSubtype="2" fill="hold" nodeType="withEffect">
                                  <p:stCondLst>
                                    <p:cond delay="0"/>
                                  </p:stCondLst>
                                  <p:childTnLst>
                                    <p:animClr clrSpc="rgb" dir="cw">
                                      <p:cBhvr override="childStyle">
                                        <p:cTn id="10" dur="2000" fill="hold"/>
                                        <p:tgtEl>
                                          <p:spTgt spid="98">
                                            <p:txEl>
                                              <p:pRg st="5" end="5"/>
                                            </p:txEl>
                                          </p:spTgt>
                                        </p:tgtEl>
                                        <p:attrNameLst>
                                          <p:attrName>style.color</p:attrName>
                                        </p:attrNameLst>
                                      </p:cBhvr>
                                      <p:to>
                                        <a:srgbClr val="FF0000"/>
                                      </p:to>
                                    </p:animClr>
                                  </p:childTnLst>
                                </p:cTn>
                              </p:par>
                              <p:par>
                                <p:cTn id="11" presetID="3" presetClass="emph" presetSubtype="2" fill="hold" nodeType="withEffect">
                                  <p:stCondLst>
                                    <p:cond delay="0"/>
                                  </p:stCondLst>
                                  <p:childTnLst>
                                    <p:animClr clrSpc="rgb" dir="cw">
                                      <p:cBhvr override="childStyle">
                                        <p:cTn id="12" dur="2000" fill="hold"/>
                                        <p:tgtEl>
                                          <p:spTgt spid="96">
                                            <p:txEl>
                                              <p:pRg st="0" end="0"/>
                                            </p:txEl>
                                          </p:spTgt>
                                        </p:tgtEl>
                                        <p:attrNameLst>
                                          <p:attrName>style.color</p:attrName>
                                        </p:attrNameLst>
                                      </p:cBhvr>
                                      <p:to>
                                        <a:srgbClr val="FF0000"/>
                                      </p:to>
                                    </p:animClr>
                                  </p:childTnLst>
                                </p:cTn>
                              </p:par>
                              <p:par>
                                <p:cTn id="13" presetID="3" presetClass="emph" presetSubtype="2" fill="hold" grpId="0" nodeType="withEffect">
                                  <p:stCondLst>
                                    <p:cond delay="0"/>
                                  </p:stCondLst>
                                  <p:childTnLst>
                                    <p:animClr clrSpc="rgb" dir="cw">
                                      <p:cBhvr override="childStyle">
                                        <p:cTn id="14" dur="2000" fill="hold"/>
                                        <p:tgtEl>
                                          <p:spTgt spid="71"/>
                                        </p:tgtEl>
                                        <p:attrNameLst>
                                          <p:attrName>style.color</p:attrName>
                                        </p:attrNameLst>
                                      </p:cBhvr>
                                      <p:to>
                                        <a:srgbClr val="FF0000"/>
                                      </p:to>
                                    </p:animClr>
                                  </p:childTnLst>
                                </p:cTn>
                              </p:par>
                              <p:par>
                                <p:cTn id="15" presetID="3" presetClass="emph" presetSubtype="2" fill="hold" nodeType="withEffect">
                                  <p:stCondLst>
                                    <p:cond delay="0"/>
                                  </p:stCondLst>
                                  <p:childTnLst>
                                    <p:animClr clrSpc="rgb" dir="cw">
                                      <p:cBhvr override="childStyle">
                                        <p:cTn id="16" dur="2000" fill="hold"/>
                                        <p:tgtEl>
                                          <p:spTgt spid="72">
                                            <p:txEl>
                                              <p:pRg st="0" end="0"/>
                                            </p:txEl>
                                          </p:spTgt>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737055-6B65-4D2F-A40F-6C57BDCEF4B6}" type="slidenum">
              <a:rPr lang="en-US" smtClean="0"/>
              <a:t>20</a:t>
            </a:fld>
            <a:endParaRPr lang="en-US"/>
          </a:p>
        </p:txBody>
      </p:sp>
      <p:sp>
        <p:nvSpPr>
          <p:cNvPr id="3" name="Rectangle 17"/>
          <p:cNvSpPr>
            <a:spLocks noChangeArrowheads="1"/>
          </p:cNvSpPr>
          <p:nvPr/>
        </p:nvSpPr>
        <p:spPr bwMode="auto">
          <a:xfrm>
            <a:off x="272577" y="123787"/>
            <a:ext cx="4791128" cy="666288"/>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a:solidFill>
                  <a:schemeClr val="tx1"/>
                </a:solidFill>
                <a:latin typeface="Gill Sans Light"/>
                <a:cs typeface="Gill Sans Light"/>
              </a:rPr>
              <a:t>Self-reported physician-made diagnosis of diabetes </a:t>
            </a:r>
            <a:endParaRPr lang="en-US" sz="1200" dirty="0" smtClean="0">
              <a:solidFill>
                <a:schemeClr val="tx1"/>
              </a:solidFill>
              <a:latin typeface="Gill Sans Light"/>
              <a:cs typeface="Gill Sans Light"/>
            </a:endParaRPr>
          </a:p>
          <a:p>
            <a:pPr algn="ctr">
              <a:defRPr/>
            </a:pPr>
            <a:r>
              <a:rPr lang="en-US" sz="1200" u="sng" dirty="0" smtClean="0">
                <a:solidFill>
                  <a:schemeClr val="tx1"/>
                </a:solidFill>
                <a:latin typeface="Gill Sans Light"/>
                <a:cs typeface="Gill Sans Light"/>
              </a:rPr>
              <a:t>or</a:t>
            </a:r>
            <a:r>
              <a:rPr lang="en-US" sz="1200" dirty="0" smtClean="0">
                <a:solidFill>
                  <a:schemeClr val="tx1"/>
                </a:solidFill>
                <a:latin typeface="Gill Sans Light"/>
                <a:cs typeface="Gill Sans Light"/>
              </a:rPr>
              <a:t> </a:t>
            </a:r>
          </a:p>
          <a:p>
            <a:pPr algn="ctr">
              <a:defRPr/>
            </a:pPr>
            <a:r>
              <a:rPr lang="en-US" sz="1200" dirty="0">
                <a:solidFill>
                  <a:schemeClr val="tx1"/>
                </a:solidFill>
                <a:latin typeface="Gill Sans Light"/>
                <a:cs typeface="Gill Sans Light"/>
              </a:rPr>
              <a:t>D</a:t>
            </a:r>
            <a:r>
              <a:rPr lang="en-US" sz="1200" dirty="0" smtClean="0">
                <a:solidFill>
                  <a:schemeClr val="tx1"/>
                </a:solidFill>
                <a:latin typeface="Gill Sans Light"/>
                <a:cs typeface="Gill Sans Light"/>
              </a:rPr>
              <a:t>iabetes-medication – </a:t>
            </a:r>
            <a:r>
              <a:rPr lang="en-US" sz="1200" i="1" dirty="0" smtClean="0">
                <a:solidFill>
                  <a:schemeClr val="tx1"/>
                </a:solidFill>
                <a:latin typeface="Gill Sans Light"/>
                <a:cs typeface="Gill Sans Light"/>
              </a:rPr>
              <a:t>planned or actual </a:t>
            </a:r>
            <a:r>
              <a:rPr lang="en-US" sz="1200" dirty="0" smtClean="0">
                <a:solidFill>
                  <a:schemeClr val="tx1"/>
                </a:solidFill>
                <a:latin typeface="Gill Sans Light"/>
                <a:cs typeface="Gill Sans Light"/>
              </a:rPr>
              <a:t>– use (for any indication) </a:t>
            </a:r>
            <a:endParaRPr lang="en-US" sz="1200" dirty="0">
              <a:solidFill>
                <a:schemeClr val="tx1"/>
              </a:solidFill>
              <a:latin typeface="Gill Sans Light"/>
              <a:cs typeface="Gill Sans Light"/>
            </a:endParaRPr>
          </a:p>
        </p:txBody>
      </p:sp>
      <p:sp>
        <p:nvSpPr>
          <p:cNvPr id="4" name="Rectangle 20"/>
          <p:cNvSpPr>
            <a:spLocks noChangeArrowheads="1"/>
          </p:cNvSpPr>
          <p:nvPr/>
        </p:nvSpPr>
        <p:spPr bwMode="auto">
          <a:xfrm>
            <a:off x="1051103" y="1920832"/>
            <a:ext cx="2971367" cy="50674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a:solidFill>
                  <a:schemeClr val="tx1"/>
                </a:solidFill>
                <a:latin typeface="Gill Sans Light"/>
                <a:cs typeface="Gill Sans Light"/>
              </a:rPr>
              <a:t>Did participant start diabetes-specific medication between scheduled </a:t>
            </a:r>
            <a:r>
              <a:rPr lang="en-US" sz="1200" dirty="0" smtClean="0">
                <a:solidFill>
                  <a:schemeClr val="tx1"/>
                </a:solidFill>
                <a:latin typeface="Gill Sans Light"/>
                <a:cs typeface="Gill Sans Light"/>
              </a:rPr>
              <a:t>visits? </a:t>
            </a:r>
            <a:endParaRPr lang="en-US" sz="1200" dirty="0">
              <a:solidFill>
                <a:srgbClr val="FF0000"/>
              </a:solidFill>
              <a:latin typeface="Gill Sans Light"/>
              <a:cs typeface="Gill Sans Light"/>
            </a:endParaRPr>
          </a:p>
        </p:txBody>
      </p:sp>
      <p:sp>
        <p:nvSpPr>
          <p:cNvPr id="5" name="Rectangle 20"/>
          <p:cNvSpPr>
            <a:spLocks noChangeArrowheads="1"/>
          </p:cNvSpPr>
          <p:nvPr/>
        </p:nvSpPr>
        <p:spPr bwMode="auto">
          <a:xfrm>
            <a:off x="1078156" y="3971643"/>
            <a:ext cx="2962435" cy="51395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smtClean="0">
                <a:solidFill>
                  <a:schemeClr val="tx1"/>
                </a:solidFill>
                <a:latin typeface="Gill Sans Light"/>
                <a:cs typeface="Gill Sans Light"/>
              </a:rPr>
              <a:t>Schedule UNCO visit </a:t>
            </a:r>
            <a:r>
              <a:rPr lang="en-US" sz="1200" dirty="0">
                <a:solidFill>
                  <a:schemeClr val="tx1"/>
                </a:solidFill>
                <a:latin typeface="Gill Sans Light"/>
                <a:cs typeface="Gill Sans Light"/>
              </a:rPr>
              <a:t>for D2d glycemic </a:t>
            </a:r>
            <a:r>
              <a:rPr lang="en-US" sz="1200" dirty="0" smtClean="0">
                <a:solidFill>
                  <a:schemeClr val="tx1"/>
                </a:solidFill>
                <a:latin typeface="Gill Sans Light"/>
                <a:cs typeface="Gill Sans Light"/>
              </a:rPr>
              <a:t>testing </a:t>
            </a:r>
            <a:r>
              <a:rPr lang="en-US" sz="1200" i="1" dirty="0" smtClean="0">
                <a:solidFill>
                  <a:schemeClr val="tx1"/>
                </a:solidFill>
                <a:latin typeface="Gill Sans Light"/>
                <a:cs typeface="Gill Sans Light"/>
              </a:rPr>
              <a:t>as soon as possible </a:t>
            </a:r>
            <a:r>
              <a:rPr lang="en-US" sz="1200" dirty="0" smtClean="0">
                <a:solidFill>
                  <a:schemeClr val="tx1"/>
                </a:solidFill>
                <a:latin typeface="Gill Sans Light"/>
                <a:cs typeface="Gill Sans Light"/>
              </a:rPr>
              <a:t>* </a:t>
            </a:r>
          </a:p>
        </p:txBody>
      </p:sp>
      <p:cxnSp>
        <p:nvCxnSpPr>
          <p:cNvPr id="6" name="Straight Arrow Connector 20507"/>
          <p:cNvCxnSpPr>
            <a:cxnSpLocks noChangeShapeType="1"/>
            <a:stCxn id="15" idx="2"/>
            <a:endCxn id="4" idx="0"/>
          </p:cNvCxnSpPr>
          <p:nvPr/>
        </p:nvCxnSpPr>
        <p:spPr bwMode="auto">
          <a:xfrm flipH="1">
            <a:off x="2536787" y="1704927"/>
            <a:ext cx="136257" cy="215905"/>
          </a:xfrm>
          <a:prstGeom prst="straightConnector1">
            <a:avLst/>
          </a:prstGeom>
          <a:noFill/>
          <a:ln w="9525">
            <a:solidFill>
              <a:schemeClr val="tx1"/>
            </a:solidFill>
            <a:round/>
            <a:headEnd/>
            <a:tailEnd type="arrow" w="med" len="med"/>
          </a:ln>
        </p:spPr>
      </p:cxnSp>
      <p:cxnSp>
        <p:nvCxnSpPr>
          <p:cNvPr id="7" name="Straight Arrow Connector 22532"/>
          <p:cNvCxnSpPr>
            <a:cxnSpLocks noChangeShapeType="1"/>
            <a:stCxn id="4" idx="2"/>
            <a:endCxn id="34" idx="0"/>
          </p:cNvCxnSpPr>
          <p:nvPr/>
        </p:nvCxnSpPr>
        <p:spPr bwMode="auto">
          <a:xfrm>
            <a:off x="2536787" y="2427574"/>
            <a:ext cx="12674" cy="368672"/>
          </a:xfrm>
          <a:prstGeom prst="straightConnector1">
            <a:avLst/>
          </a:prstGeom>
          <a:noFill/>
          <a:ln w="9525">
            <a:solidFill>
              <a:schemeClr val="tx1"/>
            </a:solidFill>
            <a:round/>
            <a:headEnd/>
            <a:tailEnd type="arrow" w="med" len="med"/>
          </a:ln>
        </p:spPr>
      </p:cxnSp>
      <p:sp>
        <p:nvSpPr>
          <p:cNvPr id="8" name="Rectangle 20"/>
          <p:cNvSpPr>
            <a:spLocks noChangeArrowheads="1"/>
          </p:cNvSpPr>
          <p:nvPr/>
        </p:nvSpPr>
        <p:spPr bwMode="auto">
          <a:xfrm>
            <a:off x="5372577" y="2447826"/>
            <a:ext cx="527634" cy="315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sp>
        <p:nvSpPr>
          <p:cNvPr id="9" name="Rectangle 20"/>
          <p:cNvSpPr>
            <a:spLocks noChangeArrowheads="1"/>
          </p:cNvSpPr>
          <p:nvPr/>
        </p:nvSpPr>
        <p:spPr bwMode="auto">
          <a:xfrm>
            <a:off x="8003496" y="2821785"/>
            <a:ext cx="441339"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10" name="Rectangle 20"/>
          <p:cNvSpPr>
            <a:spLocks noChangeArrowheads="1"/>
          </p:cNvSpPr>
          <p:nvPr/>
        </p:nvSpPr>
        <p:spPr bwMode="auto">
          <a:xfrm>
            <a:off x="4033752" y="1907052"/>
            <a:ext cx="459032" cy="302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sp>
        <p:nvSpPr>
          <p:cNvPr id="11" name="Rectangle 20"/>
          <p:cNvSpPr>
            <a:spLocks noChangeArrowheads="1"/>
          </p:cNvSpPr>
          <p:nvPr/>
        </p:nvSpPr>
        <p:spPr bwMode="auto">
          <a:xfrm>
            <a:off x="1803572" y="2446906"/>
            <a:ext cx="394652" cy="299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12" name="Rectangle 20"/>
          <p:cNvSpPr>
            <a:spLocks noChangeArrowheads="1"/>
          </p:cNvSpPr>
          <p:nvPr/>
        </p:nvSpPr>
        <p:spPr bwMode="auto">
          <a:xfrm>
            <a:off x="4739438" y="1930367"/>
            <a:ext cx="3306098" cy="487664"/>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smtClean="0">
                <a:solidFill>
                  <a:schemeClr val="tx1"/>
                </a:solidFill>
                <a:latin typeface="Gill Sans Light"/>
                <a:cs typeface="Gill Sans Light"/>
              </a:rPr>
              <a:t>Has participant been exposed to a diabetes medication for </a:t>
            </a:r>
            <a:r>
              <a:rPr lang="en-US" sz="1200" i="1" dirty="0" smtClean="0">
                <a:solidFill>
                  <a:schemeClr val="tx1"/>
                </a:solidFill>
                <a:latin typeface="Gill Sans Light"/>
                <a:cs typeface="Gill Sans Light"/>
              </a:rPr>
              <a:t>no more than 31 days</a:t>
            </a:r>
            <a:r>
              <a:rPr lang="en-US" sz="1200" dirty="0" smtClean="0">
                <a:solidFill>
                  <a:schemeClr val="tx1"/>
                </a:solidFill>
                <a:latin typeface="Gill Sans Light"/>
                <a:cs typeface="Gill Sans Light"/>
              </a:rPr>
              <a:t>? </a:t>
            </a:r>
            <a:endParaRPr lang="en-US" sz="1200" dirty="0">
              <a:solidFill>
                <a:schemeClr val="tx1"/>
              </a:solidFill>
              <a:latin typeface="Gill Sans Light"/>
              <a:cs typeface="Gill Sans Light"/>
            </a:endParaRPr>
          </a:p>
        </p:txBody>
      </p:sp>
      <p:cxnSp>
        <p:nvCxnSpPr>
          <p:cNvPr id="13" name="Elbow Connector 22556"/>
          <p:cNvCxnSpPr>
            <a:cxnSpLocks noChangeShapeType="1"/>
            <a:stCxn id="18" idx="3"/>
            <a:endCxn id="31" idx="3"/>
          </p:cNvCxnSpPr>
          <p:nvPr/>
        </p:nvCxnSpPr>
        <p:spPr bwMode="auto">
          <a:xfrm flipH="1">
            <a:off x="7467458" y="3165085"/>
            <a:ext cx="570845" cy="3112229"/>
          </a:xfrm>
          <a:prstGeom prst="bentConnector3">
            <a:avLst>
              <a:gd name="adj1" fmla="val -80513"/>
            </a:avLst>
          </a:prstGeom>
          <a:noFill/>
          <a:ln w="9525">
            <a:solidFill>
              <a:schemeClr val="tx1"/>
            </a:solidFill>
            <a:round/>
            <a:headEnd/>
            <a:tailEnd type="arrow" w="med" len="med"/>
          </a:ln>
        </p:spPr>
      </p:cxnSp>
      <p:sp>
        <p:nvSpPr>
          <p:cNvPr id="14" name="Rectangle 20"/>
          <p:cNvSpPr>
            <a:spLocks noChangeArrowheads="1"/>
          </p:cNvSpPr>
          <p:nvPr/>
        </p:nvSpPr>
        <p:spPr bwMode="auto">
          <a:xfrm>
            <a:off x="5260467" y="3744042"/>
            <a:ext cx="75666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sp>
        <p:nvSpPr>
          <p:cNvPr id="15" name="Rectangle 20"/>
          <p:cNvSpPr>
            <a:spLocks noChangeArrowheads="1"/>
          </p:cNvSpPr>
          <p:nvPr/>
        </p:nvSpPr>
        <p:spPr bwMode="auto">
          <a:xfrm>
            <a:off x="235675" y="916805"/>
            <a:ext cx="4874737" cy="78812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marL="228600" indent="-228600">
              <a:buFont typeface="+mj-lt"/>
              <a:buAutoNum type="arabicPeriod"/>
              <a:defRPr/>
            </a:pPr>
            <a:r>
              <a:rPr lang="en-US" sz="1200" dirty="0">
                <a:solidFill>
                  <a:schemeClr val="tx1"/>
                </a:solidFill>
                <a:latin typeface="Gill Sans Light"/>
                <a:cs typeface="Gill Sans Light"/>
              </a:rPr>
              <a:t>Complete Non-D2d Diabetes Diagnosis Worksheet</a:t>
            </a:r>
          </a:p>
          <a:p>
            <a:pPr marL="228600" indent="-228600">
              <a:buFont typeface="+mj-lt"/>
              <a:buAutoNum type="arabicPeriod"/>
              <a:defRPr/>
            </a:pPr>
            <a:r>
              <a:rPr lang="en-US" sz="1200" dirty="0">
                <a:solidFill>
                  <a:schemeClr val="tx1"/>
                </a:solidFill>
                <a:latin typeface="Gill Sans Light"/>
                <a:cs typeface="Gill Sans Light"/>
              </a:rPr>
              <a:t>Site PI (study physician) speaks with participant </a:t>
            </a:r>
            <a:r>
              <a:rPr lang="en-US" sz="1200" i="1" u="sng" dirty="0">
                <a:solidFill>
                  <a:schemeClr val="tx1"/>
                </a:solidFill>
                <a:latin typeface="Gill Sans Light"/>
                <a:cs typeface="Gill Sans Light"/>
              </a:rPr>
              <a:t>and prescribing clinician </a:t>
            </a:r>
          </a:p>
          <a:p>
            <a:pPr marL="228600" indent="-228600">
              <a:buFont typeface="+mj-lt"/>
              <a:buAutoNum type="arabicPeriod"/>
              <a:defRPr/>
            </a:pPr>
            <a:r>
              <a:rPr lang="en-US" sz="1200" dirty="0" smtClean="0">
                <a:solidFill>
                  <a:schemeClr val="tx1"/>
                </a:solidFill>
                <a:latin typeface="Gill Sans Light"/>
                <a:cs typeface="Gill Sans Light"/>
              </a:rPr>
              <a:t>Notify Coordinating Center immediately</a:t>
            </a:r>
          </a:p>
        </p:txBody>
      </p:sp>
      <p:cxnSp>
        <p:nvCxnSpPr>
          <p:cNvPr id="16" name="Straight Arrow Connector 20507"/>
          <p:cNvCxnSpPr>
            <a:cxnSpLocks noChangeShapeType="1"/>
            <a:stCxn id="3" idx="2"/>
            <a:endCxn id="15" idx="0"/>
          </p:cNvCxnSpPr>
          <p:nvPr/>
        </p:nvCxnSpPr>
        <p:spPr bwMode="auto">
          <a:xfrm>
            <a:off x="2668141" y="790075"/>
            <a:ext cx="4903" cy="126730"/>
          </a:xfrm>
          <a:prstGeom prst="straightConnector1">
            <a:avLst/>
          </a:prstGeom>
          <a:noFill/>
          <a:ln w="9525">
            <a:solidFill>
              <a:schemeClr val="tx1"/>
            </a:solidFill>
            <a:round/>
            <a:headEnd/>
            <a:tailEnd type="arrow" w="med" len="med"/>
          </a:ln>
        </p:spPr>
      </p:cxnSp>
      <p:cxnSp>
        <p:nvCxnSpPr>
          <p:cNvPr id="17" name="Straight Arrow Connector 22552"/>
          <p:cNvCxnSpPr>
            <a:cxnSpLocks noChangeShapeType="1"/>
            <a:stCxn id="4" idx="3"/>
            <a:endCxn id="12" idx="1"/>
          </p:cNvCxnSpPr>
          <p:nvPr/>
        </p:nvCxnSpPr>
        <p:spPr bwMode="auto">
          <a:xfrm flipV="1">
            <a:off x="4022470" y="2174199"/>
            <a:ext cx="716968" cy="4"/>
          </a:xfrm>
          <a:prstGeom prst="straightConnector1">
            <a:avLst/>
          </a:prstGeom>
          <a:noFill/>
          <a:ln w="9525">
            <a:solidFill>
              <a:schemeClr val="tx1"/>
            </a:solidFill>
            <a:round/>
            <a:headEnd/>
            <a:tailEnd type="arrow" w="med" len="med"/>
          </a:ln>
        </p:spPr>
      </p:cxnSp>
      <p:sp>
        <p:nvSpPr>
          <p:cNvPr id="18" name="Rectangle 20"/>
          <p:cNvSpPr>
            <a:spLocks noChangeArrowheads="1"/>
          </p:cNvSpPr>
          <p:nvPr/>
        </p:nvSpPr>
        <p:spPr bwMode="auto">
          <a:xfrm>
            <a:off x="4758688" y="2742815"/>
            <a:ext cx="3279615" cy="84454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a:solidFill>
                  <a:schemeClr val="tx1"/>
                </a:solidFill>
                <a:latin typeface="Gill Sans Light"/>
                <a:cs typeface="Gill Sans Light"/>
              </a:rPr>
              <a:t>P</a:t>
            </a:r>
            <a:r>
              <a:rPr lang="en-US" sz="1200" dirty="0" smtClean="0">
                <a:solidFill>
                  <a:schemeClr val="tx1"/>
                </a:solidFill>
                <a:latin typeface="Gill Sans Light"/>
                <a:cs typeface="Gill Sans Light"/>
              </a:rPr>
              <a:t>rescribing clinician and participant </a:t>
            </a:r>
            <a:r>
              <a:rPr lang="en-US" sz="1200" i="1" dirty="0" smtClean="0">
                <a:solidFill>
                  <a:schemeClr val="tx1"/>
                </a:solidFill>
                <a:latin typeface="Gill Sans Light"/>
                <a:cs typeface="Gill Sans Light"/>
              </a:rPr>
              <a:t>willing to stop medication </a:t>
            </a:r>
            <a:r>
              <a:rPr lang="en-US" sz="1200" i="1" u="sng" dirty="0" smtClean="0">
                <a:solidFill>
                  <a:schemeClr val="tx1"/>
                </a:solidFill>
                <a:latin typeface="Gill Sans Light"/>
                <a:cs typeface="Gill Sans Light"/>
              </a:rPr>
              <a:t>and</a:t>
            </a:r>
            <a:r>
              <a:rPr lang="en-US" sz="1200" dirty="0" smtClean="0">
                <a:solidFill>
                  <a:schemeClr val="tx1"/>
                </a:solidFill>
                <a:latin typeface="Gill Sans Light"/>
                <a:cs typeface="Gill Sans Light"/>
              </a:rPr>
              <a:t> allow follow-up for diabetes progression (=incident diabetes) per D2d protocol (i.e., testing by D2d central lab)?</a:t>
            </a:r>
            <a:endParaRPr lang="en-US" sz="1200" dirty="0">
              <a:solidFill>
                <a:schemeClr val="tx1"/>
              </a:solidFill>
              <a:latin typeface="Gill Sans Light"/>
              <a:cs typeface="Gill Sans Light"/>
            </a:endParaRPr>
          </a:p>
        </p:txBody>
      </p:sp>
      <p:sp>
        <p:nvSpPr>
          <p:cNvPr id="19" name="Rectangle 20"/>
          <p:cNvSpPr>
            <a:spLocks noChangeArrowheads="1"/>
          </p:cNvSpPr>
          <p:nvPr/>
        </p:nvSpPr>
        <p:spPr bwMode="auto">
          <a:xfrm>
            <a:off x="5285265" y="3986805"/>
            <a:ext cx="1676400" cy="475913"/>
          </a:xfrm>
          <a:prstGeom prst="rect">
            <a:avLst/>
          </a:prstGeom>
          <a:noFill/>
          <a:ln>
            <a:noFill/>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smtClean="0">
                <a:solidFill>
                  <a:schemeClr val="tx1"/>
                </a:solidFill>
                <a:latin typeface="Gill Sans Light"/>
                <a:cs typeface="Gill Sans Light"/>
              </a:rPr>
              <a:t>*After an appropriate washout period</a:t>
            </a:r>
            <a:endParaRPr lang="en-US" sz="1200" dirty="0">
              <a:solidFill>
                <a:schemeClr val="tx1"/>
              </a:solidFill>
              <a:latin typeface="Gill Sans Light"/>
              <a:cs typeface="Gill Sans Light"/>
            </a:endParaRPr>
          </a:p>
        </p:txBody>
      </p:sp>
      <p:cxnSp>
        <p:nvCxnSpPr>
          <p:cNvPr id="20" name="Straight Arrow Connector 20507"/>
          <p:cNvCxnSpPr>
            <a:cxnSpLocks noChangeShapeType="1"/>
            <a:stCxn id="12" idx="2"/>
            <a:endCxn id="18" idx="0"/>
          </p:cNvCxnSpPr>
          <p:nvPr/>
        </p:nvCxnSpPr>
        <p:spPr bwMode="auto">
          <a:xfrm>
            <a:off x="6392487" y="2418031"/>
            <a:ext cx="6009" cy="324784"/>
          </a:xfrm>
          <a:prstGeom prst="straightConnector1">
            <a:avLst/>
          </a:prstGeom>
          <a:noFill/>
          <a:ln w="9525">
            <a:solidFill>
              <a:schemeClr val="tx1"/>
            </a:solidFill>
            <a:round/>
            <a:headEnd/>
            <a:tailEnd type="arrow" w="med" len="med"/>
          </a:ln>
        </p:spPr>
      </p:cxnSp>
      <p:cxnSp>
        <p:nvCxnSpPr>
          <p:cNvPr id="21" name="Straight Arrow Connector 20507"/>
          <p:cNvCxnSpPr>
            <a:cxnSpLocks noChangeShapeType="1"/>
            <a:stCxn id="18" idx="2"/>
            <a:endCxn id="19" idx="0"/>
          </p:cNvCxnSpPr>
          <p:nvPr/>
        </p:nvCxnSpPr>
        <p:spPr bwMode="auto">
          <a:xfrm flipH="1">
            <a:off x="6123465" y="3587355"/>
            <a:ext cx="275031" cy="399450"/>
          </a:xfrm>
          <a:prstGeom prst="straightConnector1">
            <a:avLst/>
          </a:prstGeom>
          <a:noFill/>
          <a:ln w="9525">
            <a:solidFill>
              <a:schemeClr val="tx1"/>
            </a:solidFill>
            <a:round/>
            <a:headEnd/>
            <a:tailEnd type="arrow" w="med" len="med"/>
          </a:ln>
        </p:spPr>
      </p:cxnSp>
      <p:sp>
        <p:nvSpPr>
          <p:cNvPr id="22" name="Rectangle 20"/>
          <p:cNvSpPr>
            <a:spLocks noChangeArrowheads="1"/>
          </p:cNvSpPr>
          <p:nvPr/>
        </p:nvSpPr>
        <p:spPr bwMode="auto">
          <a:xfrm>
            <a:off x="8147283" y="1745027"/>
            <a:ext cx="441339"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23" name="Rectangle 20"/>
          <p:cNvSpPr>
            <a:spLocks noChangeArrowheads="1"/>
          </p:cNvSpPr>
          <p:nvPr/>
        </p:nvSpPr>
        <p:spPr bwMode="auto">
          <a:xfrm>
            <a:off x="1087926" y="5497179"/>
            <a:ext cx="2971367" cy="27948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lstStyle/>
          <a:p>
            <a:pPr algn="ctr">
              <a:defRPr/>
            </a:pPr>
            <a:r>
              <a:rPr lang="en-US" sz="1200" dirty="0" smtClean="0">
                <a:solidFill>
                  <a:schemeClr val="tx1"/>
                </a:solidFill>
                <a:latin typeface="Gill Sans Light"/>
                <a:cs typeface="Gill Sans Light"/>
              </a:rPr>
              <a:t>UNCO visit</a:t>
            </a:r>
            <a:endParaRPr lang="en-US" sz="1200" dirty="0">
              <a:solidFill>
                <a:schemeClr val="tx1"/>
              </a:solidFill>
              <a:latin typeface="Gill Sans Light"/>
              <a:cs typeface="Gill Sans Light"/>
            </a:endParaRPr>
          </a:p>
        </p:txBody>
      </p:sp>
      <p:sp>
        <p:nvSpPr>
          <p:cNvPr id="24" name="Rectangle 20"/>
          <p:cNvSpPr>
            <a:spLocks noChangeArrowheads="1"/>
          </p:cNvSpPr>
          <p:nvPr/>
        </p:nvSpPr>
        <p:spPr bwMode="auto">
          <a:xfrm>
            <a:off x="4200624" y="4622733"/>
            <a:ext cx="441339"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cxnSp>
        <p:nvCxnSpPr>
          <p:cNvPr id="25" name="Straight Arrow Connector 22552"/>
          <p:cNvCxnSpPr>
            <a:cxnSpLocks noChangeShapeType="1"/>
            <a:stCxn id="19" idx="1"/>
            <a:endCxn id="5" idx="3"/>
          </p:cNvCxnSpPr>
          <p:nvPr/>
        </p:nvCxnSpPr>
        <p:spPr bwMode="auto">
          <a:xfrm flipH="1">
            <a:off x="4040591" y="4224762"/>
            <a:ext cx="1244674" cy="3857"/>
          </a:xfrm>
          <a:prstGeom prst="straightConnector1">
            <a:avLst/>
          </a:prstGeom>
          <a:noFill/>
          <a:ln w="9525">
            <a:solidFill>
              <a:schemeClr val="tx1"/>
            </a:solidFill>
            <a:round/>
            <a:headEnd/>
            <a:tailEnd type="arrow" w="med" len="med"/>
          </a:ln>
        </p:spPr>
      </p:cxnSp>
      <p:sp>
        <p:nvSpPr>
          <p:cNvPr id="26" name="Rectangle 20"/>
          <p:cNvSpPr>
            <a:spLocks noChangeArrowheads="1"/>
          </p:cNvSpPr>
          <p:nvPr/>
        </p:nvSpPr>
        <p:spPr bwMode="auto">
          <a:xfrm>
            <a:off x="924026" y="4783123"/>
            <a:ext cx="3276598" cy="307627"/>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smtClean="0">
                <a:solidFill>
                  <a:schemeClr val="tx1"/>
                </a:solidFill>
                <a:latin typeface="Gill Sans Light"/>
                <a:cs typeface="Gill Sans Light"/>
              </a:rPr>
              <a:t>Able to schedule and complete UNCO visit?</a:t>
            </a:r>
            <a:endParaRPr lang="en-US" sz="1200" dirty="0">
              <a:solidFill>
                <a:schemeClr val="tx1"/>
              </a:solidFill>
              <a:latin typeface="Gill Sans Light"/>
              <a:cs typeface="Gill Sans Light"/>
            </a:endParaRPr>
          </a:p>
        </p:txBody>
      </p:sp>
      <p:cxnSp>
        <p:nvCxnSpPr>
          <p:cNvPr id="27" name="Straight Arrow Connector 22532"/>
          <p:cNvCxnSpPr>
            <a:cxnSpLocks noChangeShapeType="1"/>
            <a:stCxn id="5" idx="2"/>
            <a:endCxn id="26" idx="0"/>
          </p:cNvCxnSpPr>
          <p:nvPr/>
        </p:nvCxnSpPr>
        <p:spPr bwMode="auto">
          <a:xfrm>
            <a:off x="2559374" y="4485595"/>
            <a:ext cx="2951" cy="297528"/>
          </a:xfrm>
          <a:prstGeom prst="straightConnector1">
            <a:avLst/>
          </a:prstGeom>
          <a:noFill/>
          <a:ln w="9525">
            <a:solidFill>
              <a:schemeClr val="tx1"/>
            </a:solidFill>
            <a:round/>
            <a:headEnd/>
            <a:tailEnd type="arrow" w="med" len="med"/>
          </a:ln>
        </p:spPr>
      </p:cxnSp>
      <p:cxnSp>
        <p:nvCxnSpPr>
          <p:cNvPr id="28" name="Straight Arrow Connector 22532"/>
          <p:cNvCxnSpPr>
            <a:cxnSpLocks noChangeShapeType="1"/>
            <a:stCxn id="26" idx="2"/>
            <a:endCxn id="23" idx="0"/>
          </p:cNvCxnSpPr>
          <p:nvPr/>
        </p:nvCxnSpPr>
        <p:spPr bwMode="auto">
          <a:xfrm>
            <a:off x="2562325" y="5090750"/>
            <a:ext cx="11285" cy="406429"/>
          </a:xfrm>
          <a:prstGeom prst="straightConnector1">
            <a:avLst/>
          </a:prstGeom>
          <a:noFill/>
          <a:ln w="9525">
            <a:solidFill>
              <a:schemeClr val="tx1"/>
            </a:solidFill>
            <a:round/>
            <a:headEnd/>
            <a:tailEnd type="arrow" w="med" len="med"/>
          </a:ln>
        </p:spPr>
      </p:cxnSp>
      <p:sp>
        <p:nvSpPr>
          <p:cNvPr id="29" name="Rectangle 20"/>
          <p:cNvSpPr>
            <a:spLocks noChangeArrowheads="1"/>
          </p:cNvSpPr>
          <p:nvPr/>
        </p:nvSpPr>
        <p:spPr bwMode="auto">
          <a:xfrm>
            <a:off x="1890197" y="5090750"/>
            <a:ext cx="459032" cy="297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sp>
        <p:nvSpPr>
          <p:cNvPr id="30" name="Rectangle 29"/>
          <p:cNvSpPr/>
          <p:nvPr/>
        </p:nvSpPr>
        <p:spPr>
          <a:xfrm>
            <a:off x="1815103" y="5819610"/>
            <a:ext cx="1410964" cy="261610"/>
          </a:xfrm>
          <a:prstGeom prst="rect">
            <a:avLst/>
          </a:prstGeom>
        </p:spPr>
        <p:txBody>
          <a:bodyPr wrap="none">
            <a:spAutoFit/>
          </a:bodyPr>
          <a:lstStyle/>
          <a:p>
            <a:pPr algn="ctr">
              <a:defRPr/>
            </a:pPr>
            <a:r>
              <a:rPr lang="en-US" b="1" dirty="0" smtClean="0">
                <a:latin typeface="Gill Sans Light"/>
                <a:cs typeface="Gill Sans Light"/>
              </a:rPr>
              <a:t>Go to </a:t>
            </a:r>
            <a:r>
              <a:rPr lang="en-US" b="1" dirty="0">
                <a:latin typeface="Gill Sans Light"/>
                <a:cs typeface="Gill Sans Light"/>
              </a:rPr>
              <a:t>figure </a:t>
            </a:r>
            <a:r>
              <a:rPr lang="en-US" b="1" dirty="0" smtClean="0">
                <a:latin typeface="Gill Sans Light"/>
                <a:cs typeface="Gill Sans Light"/>
              </a:rPr>
              <a:t>18.4.2</a:t>
            </a:r>
            <a:endParaRPr lang="en-US" b="1" dirty="0">
              <a:latin typeface="Gill Sans Light"/>
              <a:cs typeface="Gill Sans Light"/>
            </a:endParaRPr>
          </a:p>
        </p:txBody>
      </p:sp>
      <p:sp>
        <p:nvSpPr>
          <p:cNvPr id="31" name="Rectangle 20"/>
          <p:cNvSpPr>
            <a:spLocks noChangeArrowheads="1"/>
          </p:cNvSpPr>
          <p:nvPr/>
        </p:nvSpPr>
        <p:spPr bwMode="auto">
          <a:xfrm>
            <a:off x="4848283" y="5950415"/>
            <a:ext cx="2619175" cy="65379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a:defRPr/>
            </a:pPr>
            <a:r>
              <a:rPr lang="en-US" sz="1200" dirty="0">
                <a:solidFill>
                  <a:schemeClr val="tx1"/>
                </a:solidFill>
                <a:latin typeface="Gill Sans Light"/>
                <a:cs typeface="Gill Sans Light"/>
              </a:rPr>
              <a:t>C</a:t>
            </a:r>
            <a:r>
              <a:rPr lang="en-US" sz="1200" dirty="0" smtClean="0">
                <a:solidFill>
                  <a:schemeClr val="tx1"/>
                </a:solidFill>
                <a:latin typeface="Gill Sans Light"/>
                <a:cs typeface="Gill Sans Light"/>
              </a:rPr>
              <a:t>omplete Non-D2d Diabetes Diagnosis Worksheet in preparation for adjudication</a:t>
            </a:r>
            <a:endParaRPr lang="en-US" sz="1200" dirty="0">
              <a:solidFill>
                <a:schemeClr val="tx1"/>
              </a:solidFill>
              <a:latin typeface="Gill Sans Light"/>
              <a:cs typeface="Gill Sans Light"/>
            </a:endParaRPr>
          </a:p>
        </p:txBody>
      </p:sp>
      <p:cxnSp>
        <p:nvCxnSpPr>
          <p:cNvPr id="32" name="Elbow Connector 22556"/>
          <p:cNvCxnSpPr>
            <a:cxnSpLocks noChangeShapeType="1"/>
            <a:stCxn id="26" idx="3"/>
            <a:endCxn id="31" idx="0"/>
          </p:cNvCxnSpPr>
          <p:nvPr/>
        </p:nvCxnSpPr>
        <p:spPr bwMode="auto">
          <a:xfrm>
            <a:off x="4200624" y="4936937"/>
            <a:ext cx="1957247" cy="1013478"/>
          </a:xfrm>
          <a:prstGeom prst="bentConnector2">
            <a:avLst/>
          </a:prstGeom>
          <a:noFill/>
          <a:ln w="9525">
            <a:solidFill>
              <a:schemeClr val="tx1"/>
            </a:solidFill>
            <a:round/>
            <a:headEnd/>
            <a:tailEnd type="arrow" w="med" len="med"/>
          </a:ln>
        </p:spPr>
      </p:cxnSp>
      <p:cxnSp>
        <p:nvCxnSpPr>
          <p:cNvPr id="33" name="Elbow Connector 22556"/>
          <p:cNvCxnSpPr>
            <a:cxnSpLocks noChangeShapeType="1"/>
          </p:cNvCxnSpPr>
          <p:nvPr/>
        </p:nvCxnSpPr>
        <p:spPr bwMode="auto">
          <a:xfrm flipH="1">
            <a:off x="7974255" y="2007885"/>
            <a:ext cx="304941" cy="4269429"/>
          </a:xfrm>
          <a:prstGeom prst="bentConnector3">
            <a:avLst>
              <a:gd name="adj1" fmla="val -74965"/>
            </a:avLst>
          </a:prstGeom>
          <a:noFill/>
          <a:ln w="9525">
            <a:solidFill>
              <a:schemeClr val="tx1"/>
            </a:solidFill>
            <a:round/>
            <a:headEnd/>
            <a:tailEnd type="arrow" w="med" len="med"/>
          </a:ln>
        </p:spPr>
      </p:cxnSp>
      <p:sp>
        <p:nvSpPr>
          <p:cNvPr id="34" name="Rectangle 20"/>
          <p:cNvSpPr>
            <a:spLocks noChangeArrowheads="1"/>
          </p:cNvSpPr>
          <p:nvPr/>
        </p:nvSpPr>
        <p:spPr bwMode="auto">
          <a:xfrm>
            <a:off x="879047" y="2796246"/>
            <a:ext cx="3340827" cy="84454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a:solidFill>
                  <a:schemeClr val="tx1"/>
                </a:solidFill>
                <a:latin typeface="Gill Sans Light"/>
                <a:cs typeface="Gill Sans Light"/>
              </a:rPr>
              <a:t>P</a:t>
            </a:r>
            <a:r>
              <a:rPr lang="en-US" sz="1200" dirty="0" smtClean="0">
                <a:solidFill>
                  <a:schemeClr val="tx1"/>
                </a:solidFill>
                <a:latin typeface="Gill Sans Light"/>
                <a:cs typeface="Gill Sans Light"/>
              </a:rPr>
              <a:t>rescribing clinician and participant </a:t>
            </a:r>
            <a:r>
              <a:rPr lang="en-US" sz="1200" i="1" dirty="0" smtClean="0">
                <a:solidFill>
                  <a:schemeClr val="tx1"/>
                </a:solidFill>
                <a:latin typeface="Gill Sans Light"/>
                <a:cs typeface="Gill Sans Light"/>
              </a:rPr>
              <a:t>willing to not start </a:t>
            </a:r>
            <a:r>
              <a:rPr lang="en-US" sz="1200" dirty="0" smtClean="0">
                <a:solidFill>
                  <a:schemeClr val="tx1"/>
                </a:solidFill>
                <a:latin typeface="Gill Sans Light"/>
                <a:cs typeface="Gill Sans Light"/>
              </a:rPr>
              <a:t>medication </a:t>
            </a:r>
            <a:r>
              <a:rPr lang="en-US" sz="1200" i="1" u="sng" dirty="0" smtClean="0">
                <a:solidFill>
                  <a:schemeClr val="tx1"/>
                </a:solidFill>
                <a:latin typeface="Gill Sans Light"/>
                <a:cs typeface="Gill Sans Light"/>
              </a:rPr>
              <a:t>and</a:t>
            </a:r>
            <a:r>
              <a:rPr lang="en-US" sz="1200" dirty="0" smtClean="0">
                <a:solidFill>
                  <a:schemeClr val="tx1"/>
                </a:solidFill>
                <a:latin typeface="Gill Sans Light"/>
                <a:cs typeface="Gill Sans Light"/>
              </a:rPr>
              <a:t> allow follow-up for diabetes progression (=incident diabetes) per D2d protocol (i.e., testing by D2d central lab)</a:t>
            </a:r>
            <a:endParaRPr lang="en-US" sz="1200" dirty="0">
              <a:solidFill>
                <a:schemeClr val="tx1"/>
              </a:solidFill>
              <a:latin typeface="Gill Sans Light"/>
              <a:cs typeface="Gill Sans Light"/>
            </a:endParaRPr>
          </a:p>
        </p:txBody>
      </p:sp>
      <p:cxnSp>
        <p:nvCxnSpPr>
          <p:cNvPr id="35" name="Straight Arrow Connector 20507"/>
          <p:cNvCxnSpPr>
            <a:cxnSpLocks noChangeShapeType="1"/>
            <a:stCxn id="34" idx="2"/>
            <a:endCxn id="5" idx="0"/>
          </p:cNvCxnSpPr>
          <p:nvPr/>
        </p:nvCxnSpPr>
        <p:spPr bwMode="auto">
          <a:xfrm>
            <a:off x="2549461" y="3640786"/>
            <a:ext cx="9913" cy="330857"/>
          </a:xfrm>
          <a:prstGeom prst="straightConnector1">
            <a:avLst/>
          </a:prstGeom>
          <a:noFill/>
          <a:ln w="9525">
            <a:solidFill>
              <a:schemeClr val="tx1"/>
            </a:solidFill>
            <a:round/>
            <a:headEnd/>
            <a:tailEnd type="arrow" w="med" len="med"/>
          </a:ln>
        </p:spPr>
      </p:cxnSp>
      <p:sp>
        <p:nvSpPr>
          <p:cNvPr id="36" name="Rectangle 20"/>
          <p:cNvSpPr>
            <a:spLocks noChangeArrowheads="1"/>
          </p:cNvSpPr>
          <p:nvPr/>
        </p:nvSpPr>
        <p:spPr bwMode="auto">
          <a:xfrm>
            <a:off x="1860857" y="3694078"/>
            <a:ext cx="453331"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cxnSp>
        <p:nvCxnSpPr>
          <p:cNvPr id="37" name="Elbow Connector 22556"/>
          <p:cNvCxnSpPr>
            <a:cxnSpLocks noChangeShapeType="1"/>
            <a:stCxn id="34" idx="1"/>
            <a:endCxn id="31" idx="1"/>
          </p:cNvCxnSpPr>
          <p:nvPr/>
        </p:nvCxnSpPr>
        <p:spPr bwMode="auto">
          <a:xfrm rot="10800000" flipH="1" flipV="1">
            <a:off x="879047" y="3218516"/>
            <a:ext cx="3969236" cy="3058798"/>
          </a:xfrm>
          <a:prstGeom prst="bentConnector3">
            <a:avLst>
              <a:gd name="adj1" fmla="val -5759"/>
            </a:avLst>
          </a:prstGeom>
          <a:noFill/>
          <a:ln w="9525">
            <a:solidFill>
              <a:schemeClr val="tx1"/>
            </a:solidFill>
            <a:round/>
            <a:headEnd/>
            <a:tailEnd type="arrow" w="med" len="med"/>
          </a:ln>
        </p:spPr>
      </p:cxnSp>
      <p:sp>
        <p:nvSpPr>
          <p:cNvPr id="38" name="Rectangle 20"/>
          <p:cNvSpPr>
            <a:spLocks noChangeArrowheads="1"/>
          </p:cNvSpPr>
          <p:nvPr/>
        </p:nvSpPr>
        <p:spPr bwMode="auto">
          <a:xfrm>
            <a:off x="408834" y="2742815"/>
            <a:ext cx="441339"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134" name="TextBox 133"/>
          <p:cNvSpPr txBox="1"/>
          <p:nvPr/>
        </p:nvSpPr>
        <p:spPr>
          <a:xfrm>
            <a:off x="5486400" y="326519"/>
            <a:ext cx="3200400" cy="830997"/>
          </a:xfrm>
          <a:prstGeom prst="rect">
            <a:avLst/>
          </a:prstGeom>
          <a:noFill/>
        </p:spPr>
        <p:txBody>
          <a:bodyPr wrap="square" rtlCol="0">
            <a:spAutoFit/>
          </a:bodyPr>
          <a:lstStyle/>
          <a:p>
            <a:r>
              <a:rPr lang="en-US" sz="2400" b="1" dirty="0" smtClean="0">
                <a:solidFill>
                  <a:srgbClr val="FF0000"/>
                </a:solidFill>
              </a:rPr>
              <a:t>NEW MOP 18: Outcome Algorithm</a:t>
            </a:r>
            <a:endParaRPr lang="en-US" sz="2400" b="1" dirty="0">
              <a:solidFill>
                <a:srgbClr val="FF0000"/>
              </a:solidFill>
            </a:endParaRPr>
          </a:p>
        </p:txBody>
      </p:sp>
    </p:spTree>
    <p:extLst>
      <p:ext uri="{BB962C8B-B14F-4D97-AF65-F5344CB8AC3E}">
        <p14:creationId xmlns:p14="http://schemas.microsoft.com/office/powerpoint/2010/main" val="21846219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E737055-6B65-4D2F-A40F-6C57BDCEF4B6}" type="slidenum">
              <a:rPr lang="en-US" smtClean="0"/>
              <a:t>21</a:t>
            </a:fld>
            <a:endParaRPr lang="en-US"/>
          </a:p>
        </p:txBody>
      </p:sp>
      <p:sp>
        <p:nvSpPr>
          <p:cNvPr id="3" name="Text Box 7"/>
          <p:cNvSpPr txBox="1">
            <a:spLocks noChangeArrowheads="1"/>
          </p:cNvSpPr>
          <p:nvPr/>
        </p:nvSpPr>
        <p:spPr bwMode="auto">
          <a:xfrm>
            <a:off x="6119754" y="3934355"/>
            <a:ext cx="1371600"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smtClean="0">
                <a:latin typeface="Gill Sans Light"/>
                <a:cs typeface="Gill Sans Light"/>
              </a:rPr>
              <a:t>Diabetes</a:t>
            </a:r>
          </a:p>
        </p:txBody>
      </p:sp>
      <p:sp>
        <p:nvSpPr>
          <p:cNvPr id="4" name="Text Box 7"/>
          <p:cNvSpPr txBox="1">
            <a:spLocks noChangeArrowheads="1"/>
          </p:cNvSpPr>
          <p:nvPr/>
        </p:nvSpPr>
        <p:spPr bwMode="auto">
          <a:xfrm>
            <a:off x="5428049" y="2975773"/>
            <a:ext cx="2755010" cy="54206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Both measures  </a:t>
            </a:r>
            <a:r>
              <a:rPr lang="en-US" sz="1200" dirty="0">
                <a:latin typeface="Gill Sans Light"/>
                <a:cs typeface="Gill Sans Light"/>
              </a:rPr>
              <a:t>(</a:t>
            </a:r>
            <a:r>
              <a:rPr lang="en-US" sz="1200" dirty="0" smtClean="0">
                <a:latin typeface="Gill Sans Light"/>
                <a:cs typeface="Gill Sans Light"/>
              </a:rPr>
              <a:t>FPG and </a:t>
            </a:r>
            <a:r>
              <a:rPr lang="en-US" sz="1200" dirty="0">
                <a:latin typeface="Gill Sans Light"/>
                <a:cs typeface="Gill Sans Light"/>
              </a:rPr>
              <a:t>HbA1c) </a:t>
            </a:r>
            <a:endParaRPr lang="en-US" sz="1200" dirty="0" smtClean="0">
              <a:latin typeface="Gill Sans Light"/>
              <a:cs typeface="Gill Sans Light"/>
            </a:endParaRPr>
          </a:p>
          <a:p>
            <a:pPr algn="ctr">
              <a:defRPr/>
            </a:pPr>
            <a:r>
              <a:rPr lang="en-US" sz="1200" dirty="0" smtClean="0">
                <a:latin typeface="Gill Sans Light"/>
                <a:cs typeface="Gill Sans Light"/>
              </a:rPr>
              <a:t>positive </a:t>
            </a:r>
            <a:r>
              <a:rPr lang="en-US" sz="1200" dirty="0">
                <a:latin typeface="Gill Sans Light"/>
                <a:cs typeface="Gill Sans Light"/>
              </a:rPr>
              <a:t>for diabetes?</a:t>
            </a:r>
          </a:p>
        </p:txBody>
      </p:sp>
      <p:sp>
        <p:nvSpPr>
          <p:cNvPr id="5" name="Rectangle 20"/>
          <p:cNvSpPr>
            <a:spLocks noChangeArrowheads="1"/>
          </p:cNvSpPr>
          <p:nvPr/>
        </p:nvSpPr>
        <p:spPr bwMode="auto">
          <a:xfrm>
            <a:off x="4767030" y="70879"/>
            <a:ext cx="2979921" cy="51646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just">
              <a:defRPr/>
            </a:pPr>
            <a:r>
              <a:rPr lang="en-US" sz="1200" dirty="0">
                <a:solidFill>
                  <a:schemeClr val="tx1"/>
                </a:solidFill>
                <a:latin typeface="Gill Sans Light"/>
                <a:cs typeface="Gill Sans Light"/>
              </a:rPr>
              <a:t>Able to obtain medical information and laboratory results from health care provider?</a:t>
            </a:r>
          </a:p>
        </p:txBody>
      </p:sp>
      <p:sp>
        <p:nvSpPr>
          <p:cNvPr id="6" name="Rectangle 20"/>
          <p:cNvSpPr>
            <a:spLocks noChangeArrowheads="1"/>
          </p:cNvSpPr>
          <p:nvPr/>
        </p:nvSpPr>
        <p:spPr bwMode="auto">
          <a:xfrm>
            <a:off x="5201485" y="1003550"/>
            <a:ext cx="2111010" cy="671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Adjudication by COC. </a:t>
            </a:r>
          </a:p>
          <a:p>
            <a:pPr algn="ctr"/>
            <a:r>
              <a:rPr lang="en-US" sz="1200" dirty="0" smtClean="0">
                <a:latin typeface="Gill Sans Light"/>
                <a:cs typeface="Gill Sans Light"/>
              </a:rPr>
              <a:t>New-onset Diabetes by outside of study laboratory criteria?</a:t>
            </a:r>
            <a:endParaRPr lang="en-US" sz="1200" dirty="0">
              <a:latin typeface="Gill Sans Light"/>
              <a:cs typeface="Gill Sans Light"/>
            </a:endParaRPr>
          </a:p>
        </p:txBody>
      </p:sp>
      <p:sp>
        <p:nvSpPr>
          <p:cNvPr id="7" name="Text Box 7"/>
          <p:cNvSpPr txBox="1">
            <a:spLocks noChangeArrowheads="1"/>
          </p:cNvSpPr>
          <p:nvPr/>
        </p:nvSpPr>
        <p:spPr bwMode="auto">
          <a:xfrm>
            <a:off x="158670" y="5272839"/>
            <a:ext cx="2438400" cy="60693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Notify health care provider of results. </a:t>
            </a:r>
          </a:p>
          <a:p>
            <a:pPr algn="ctr">
              <a:defRPr/>
            </a:pPr>
            <a:r>
              <a:rPr lang="en-US" sz="1200" dirty="0" smtClean="0">
                <a:latin typeface="Gill Sans Light"/>
                <a:cs typeface="Gill Sans Light"/>
              </a:rPr>
              <a:t>Medication started anyway?</a:t>
            </a:r>
          </a:p>
        </p:txBody>
      </p:sp>
      <p:sp>
        <p:nvSpPr>
          <p:cNvPr id="8" name="Text Box 7"/>
          <p:cNvSpPr txBox="1">
            <a:spLocks noChangeArrowheads="1"/>
          </p:cNvSpPr>
          <p:nvPr/>
        </p:nvSpPr>
        <p:spPr bwMode="auto">
          <a:xfrm>
            <a:off x="673144" y="6105513"/>
            <a:ext cx="1409452" cy="662983"/>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a:latin typeface="Gill Sans Light"/>
                <a:cs typeface="Gill Sans Light"/>
              </a:rPr>
              <a:t>Continue </a:t>
            </a:r>
            <a:r>
              <a:rPr lang="en-US" sz="1200" dirty="0" smtClean="0">
                <a:latin typeface="Gill Sans Light"/>
                <a:cs typeface="Gill Sans Light"/>
              </a:rPr>
              <a:t>study pills and </a:t>
            </a:r>
            <a:r>
              <a:rPr lang="en-US" sz="1200" dirty="0">
                <a:latin typeface="Gill Sans Light"/>
                <a:cs typeface="Gill Sans Light"/>
              </a:rPr>
              <a:t>follow for incident diabetes</a:t>
            </a:r>
          </a:p>
        </p:txBody>
      </p:sp>
      <p:sp>
        <p:nvSpPr>
          <p:cNvPr id="9" name="Rectangle 20"/>
          <p:cNvSpPr>
            <a:spLocks noChangeArrowheads="1"/>
          </p:cNvSpPr>
          <p:nvPr/>
        </p:nvSpPr>
        <p:spPr bwMode="auto">
          <a:xfrm>
            <a:off x="91812" y="1971738"/>
            <a:ext cx="2572116" cy="447461"/>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smtClean="0">
                <a:solidFill>
                  <a:schemeClr val="tx1"/>
                </a:solidFill>
                <a:latin typeface="Gill Sans Light"/>
                <a:cs typeface="Gill Sans Light"/>
              </a:rPr>
              <a:t>UNCO visit</a:t>
            </a:r>
          </a:p>
          <a:p>
            <a:pPr algn="ctr">
              <a:defRPr/>
            </a:pPr>
            <a:r>
              <a:rPr lang="en-US" sz="1200" dirty="0">
                <a:latin typeface="Gill Sans Light"/>
                <a:cs typeface="Gill Sans Light"/>
              </a:rPr>
              <a:t>measure FPG</a:t>
            </a:r>
            <a:r>
              <a:rPr lang="en-US" sz="1200">
                <a:latin typeface="Gill Sans Light"/>
                <a:cs typeface="Gill Sans Light"/>
              </a:rPr>
              <a:t>, </a:t>
            </a:r>
            <a:r>
              <a:rPr lang="en-US" sz="1200" smtClean="0">
                <a:latin typeface="Gill Sans Light"/>
                <a:cs typeface="Gill Sans Light"/>
              </a:rPr>
              <a:t>HbA1c</a:t>
            </a:r>
            <a:endParaRPr lang="en-US" sz="1200" dirty="0">
              <a:solidFill>
                <a:schemeClr val="tx1"/>
              </a:solidFill>
              <a:latin typeface="Gill Sans Light"/>
              <a:cs typeface="Gill Sans Light"/>
            </a:endParaRPr>
          </a:p>
        </p:txBody>
      </p:sp>
      <p:cxnSp>
        <p:nvCxnSpPr>
          <p:cNvPr id="10" name="Elbow Connector 22605"/>
          <p:cNvCxnSpPr>
            <a:cxnSpLocks noChangeShapeType="1"/>
            <a:stCxn id="6" idx="3"/>
            <a:endCxn id="20" idx="0"/>
          </p:cNvCxnSpPr>
          <p:nvPr/>
        </p:nvCxnSpPr>
        <p:spPr bwMode="auto">
          <a:xfrm>
            <a:off x="7312495" y="1339309"/>
            <a:ext cx="644169" cy="391798"/>
          </a:xfrm>
          <a:prstGeom prst="bentConnector2">
            <a:avLst/>
          </a:prstGeom>
          <a:noFill/>
          <a:ln w="9525">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11" name="Straight Arrow Connector 22539"/>
          <p:cNvCxnSpPr>
            <a:cxnSpLocks noChangeShapeType="1"/>
            <a:stCxn id="9" idx="2"/>
            <a:endCxn id="19" idx="0"/>
          </p:cNvCxnSpPr>
          <p:nvPr/>
        </p:nvCxnSpPr>
        <p:spPr bwMode="auto">
          <a:xfrm>
            <a:off x="1377870" y="2419199"/>
            <a:ext cx="0" cy="560807"/>
          </a:xfrm>
          <a:prstGeom prst="straightConnector1">
            <a:avLst/>
          </a:prstGeom>
          <a:noFill/>
          <a:ln w="9525">
            <a:solidFill>
              <a:schemeClr val="tx1"/>
            </a:solidFill>
            <a:round/>
            <a:headEnd/>
            <a:tailEnd type="arrow" w="med" len="med"/>
          </a:ln>
        </p:spPr>
      </p:cxnSp>
      <p:cxnSp>
        <p:nvCxnSpPr>
          <p:cNvPr id="12" name="Straight Arrow Connector 22544"/>
          <p:cNvCxnSpPr>
            <a:cxnSpLocks noChangeShapeType="1"/>
            <a:stCxn id="19" idx="2"/>
            <a:endCxn id="7" idx="0"/>
          </p:cNvCxnSpPr>
          <p:nvPr/>
        </p:nvCxnSpPr>
        <p:spPr bwMode="auto">
          <a:xfrm>
            <a:off x="1377870" y="3513602"/>
            <a:ext cx="0" cy="1759237"/>
          </a:xfrm>
          <a:prstGeom prst="straightConnector1">
            <a:avLst/>
          </a:prstGeom>
          <a:noFill/>
          <a:ln w="9525">
            <a:solidFill>
              <a:schemeClr val="tx1"/>
            </a:solidFill>
            <a:round/>
            <a:headEnd/>
            <a:tailEnd type="arrow" w="med" len="med"/>
          </a:ln>
        </p:spPr>
      </p:cxnSp>
      <p:cxnSp>
        <p:nvCxnSpPr>
          <p:cNvPr id="13" name="Straight Arrow Connector 22550"/>
          <p:cNvCxnSpPr>
            <a:cxnSpLocks noChangeShapeType="1"/>
            <a:stCxn id="4" idx="2"/>
            <a:endCxn id="3" idx="0"/>
          </p:cNvCxnSpPr>
          <p:nvPr/>
        </p:nvCxnSpPr>
        <p:spPr bwMode="auto">
          <a:xfrm>
            <a:off x="6805554" y="3517835"/>
            <a:ext cx="0" cy="416520"/>
          </a:xfrm>
          <a:prstGeom prst="straightConnector1">
            <a:avLst/>
          </a:prstGeom>
          <a:noFill/>
          <a:ln w="9525">
            <a:solidFill>
              <a:schemeClr val="tx1"/>
            </a:solidFill>
            <a:round/>
            <a:headEnd/>
            <a:tailEnd type="arrow" w="med" len="med"/>
          </a:ln>
        </p:spPr>
      </p:cxnSp>
      <p:cxnSp>
        <p:nvCxnSpPr>
          <p:cNvPr id="14" name="Straight Arrow Connector 22552"/>
          <p:cNvCxnSpPr>
            <a:cxnSpLocks noChangeShapeType="1"/>
            <a:stCxn id="5" idx="2"/>
            <a:endCxn id="6" idx="0"/>
          </p:cNvCxnSpPr>
          <p:nvPr/>
        </p:nvCxnSpPr>
        <p:spPr bwMode="auto">
          <a:xfrm flipH="1">
            <a:off x="6256990" y="587345"/>
            <a:ext cx="1" cy="416205"/>
          </a:xfrm>
          <a:prstGeom prst="straightConnector1">
            <a:avLst/>
          </a:prstGeom>
          <a:noFill/>
          <a:ln w="9525">
            <a:solidFill>
              <a:schemeClr val="tx1"/>
            </a:solidFill>
            <a:round/>
            <a:headEnd/>
            <a:tailEnd type="arrow" w="med" len="med"/>
          </a:ln>
        </p:spPr>
      </p:cxnSp>
      <p:cxnSp>
        <p:nvCxnSpPr>
          <p:cNvPr id="15" name="Elbow Connector 22556"/>
          <p:cNvCxnSpPr>
            <a:cxnSpLocks noChangeShapeType="1"/>
            <a:stCxn id="5" idx="3"/>
            <a:endCxn id="16" idx="0"/>
          </p:cNvCxnSpPr>
          <p:nvPr/>
        </p:nvCxnSpPr>
        <p:spPr bwMode="auto">
          <a:xfrm flipH="1">
            <a:off x="7412650" y="329112"/>
            <a:ext cx="334301" cy="5777232"/>
          </a:xfrm>
          <a:prstGeom prst="bentConnector4">
            <a:avLst>
              <a:gd name="adj1" fmla="val -364030"/>
              <a:gd name="adj2" fmla="val 94364"/>
            </a:avLst>
          </a:prstGeom>
          <a:noFill/>
          <a:ln w="9525">
            <a:solidFill>
              <a:schemeClr val="tx1"/>
            </a:solidFill>
            <a:round/>
            <a:headEnd/>
            <a:tailEnd type="arrow" w="med" len="med"/>
          </a:ln>
        </p:spPr>
      </p:cxnSp>
      <p:sp>
        <p:nvSpPr>
          <p:cNvPr id="16" name="Text Box 7"/>
          <p:cNvSpPr txBox="1">
            <a:spLocks noChangeArrowheads="1"/>
          </p:cNvSpPr>
          <p:nvPr/>
        </p:nvSpPr>
        <p:spPr bwMode="auto">
          <a:xfrm>
            <a:off x="5862862" y="6106344"/>
            <a:ext cx="3099575" cy="66132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100" dirty="0" smtClean="0">
                <a:latin typeface="Gill Sans Light"/>
                <a:cs typeface="Gill Sans Light"/>
              </a:rPr>
              <a:t>Study pills are </a:t>
            </a:r>
            <a:r>
              <a:rPr lang="en-US" sz="1100" u="sng" dirty="0" smtClean="0">
                <a:latin typeface="Gill Sans Light"/>
                <a:cs typeface="Gill Sans Light"/>
              </a:rPr>
              <a:t>continued</a:t>
            </a:r>
            <a:r>
              <a:rPr lang="en-US" sz="1100" dirty="0" smtClean="0">
                <a:latin typeface="Gill Sans Light"/>
                <a:cs typeface="Gill Sans Light"/>
              </a:rPr>
              <a:t>, participant continues in study</a:t>
            </a:r>
            <a:r>
              <a:rPr lang="en-US" sz="1100" dirty="0">
                <a:latin typeface="Gill Sans Light"/>
                <a:cs typeface="Gill Sans Light"/>
              </a:rPr>
              <a:t> </a:t>
            </a:r>
            <a:r>
              <a:rPr lang="en-US" sz="1100" dirty="0" smtClean="0">
                <a:latin typeface="Gill Sans Light"/>
                <a:cs typeface="Gill Sans Light"/>
              </a:rPr>
              <a:t>and be followed for incident diabetes per D2d protocol (i.e., testing by D2d central lab)</a:t>
            </a:r>
          </a:p>
        </p:txBody>
      </p:sp>
      <p:sp>
        <p:nvSpPr>
          <p:cNvPr id="17" name="Text Box 7"/>
          <p:cNvSpPr txBox="1">
            <a:spLocks noChangeArrowheads="1"/>
          </p:cNvSpPr>
          <p:nvPr/>
        </p:nvSpPr>
        <p:spPr bwMode="auto">
          <a:xfrm>
            <a:off x="2774419" y="2977890"/>
            <a:ext cx="2566592" cy="537829"/>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a:latin typeface="Gill Sans Light"/>
                <a:cs typeface="Gill Sans Light"/>
              </a:rPr>
              <a:t>O</a:t>
            </a:r>
            <a:r>
              <a:rPr lang="en-US" sz="1200" dirty="0" smtClean="0">
                <a:latin typeface="Gill Sans Light"/>
                <a:cs typeface="Gill Sans Light"/>
              </a:rPr>
              <a:t>ne measure </a:t>
            </a:r>
            <a:r>
              <a:rPr lang="en-US" sz="1200" dirty="0">
                <a:latin typeface="Gill Sans Light"/>
                <a:cs typeface="Gill Sans Light"/>
              </a:rPr>
              <a:t>(</a:t>
            </a:r>
            <a:r>
              <a:rPr lang="en-US" sz="1200" dirty="0" smtClean="0">
                <a:latin typeface="Gill Sans Light"/>
                <a:cs typeface="Gill Sans Light"/>
              </a:rPr>
              <a:t>FPG or </a:t>
            </a:r>
            <a:r>
              <a:rPr lang="en-US" sz="1200" dirty="0">
                <a:latin typeface="Gill Sans Light"/>
                <a:cs typeface="Gill Sans Light"/>
              </a:rPr>
              <a:t>HbA1c) </a:t>
            </a:r>
            <a:endParaRPr lang="en-US" sz="1200" dirty="0" smtClean="0">
              <a:latin typeface="Gill Sans Light"/>
              <a:cs typeface="Gill Sans Light"/>
            </a:endParaRP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a:t>
            </a:r>
            <a:endParaRPr lang="en-US" sz="1200" dirty="0">
              <a:latin typeface="Gill Sans Light"/>
              <a:cs typeface="Gill Sans Light"/>
            </a:endParaRPr>
          </a:p>
        </p:txBody>
      </p:sp>
      <p:sp>
        <p:nvSpPr>
          <p:cNvPr id="18" name="Rectangle 20"/>
          <p:cNvSpPr>
            <a:spLocks noChangeArrowheads="1"/>
          </p:cNvSpPr>
          <p:nvPr/>
        </p:nvSpPr>
        <p:spPr bwMode="auto">
          <a:xfrm>
            <a:off x="2768399" y="3857287"/>
            <a:ext cx="2574618" cy="45893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smtClean="0">
                <a:solidFill>
                  <a:schemeClr val="tx1"/>
                </a:solidFill>
                <a:latin typeface="Gill Sans Light"/>
                <a:cs typeface="Gill Sans Light"/>
              </a:rPr>
              <a:t>Repeat only positive test </a:t>
            </a:r>
          </a:p>
          <a:p>
            <a:pPr algn="ctr">
              <a:defRPr/>
            </a:pPr>
            <a:r>
              <a:rPr lang="en-US" sz="1200" dirty="0" smtClean="0">
                <a:solidFill>
                  <a:schemeClr val="tx1"/>
                </a:solidFill>
                <a:latin typeface="Gill Sans Light"/>
                <a:cs typeface="Gill Sans Light"/>
              </a:rPr>
              <a:t>(FPG or HbA1c) within </a:t>
            </a:r>
            <a:r>
              <a:rPr lang="en-US" sz="1200" dirty="0">
                <a:solidFill>
                  <a:schemeClr val="tx1"/>
                </a:solidFill>
                <a:latin typeface="Gill Sans Light"/>
                <a:cs typeface="Gill Sans Light"/>
              </a:rPr>
              <a:t>8 </a:t>
            </a:r>
            <a:r>
              <a:rPr lang="en-US" sz="1200" dirty="0" smtClean="0">
                <a:solidFill>
                  <a:schemeClr val="tx1"/>
                </a:solidFill>
                <a:latin typeface="Gill Sans Light"/>
                <a:cs typeface="Gill Sans Light"/>
              </a:rPr>
              <a:t>weeks.  </a:t>
            </a:r>
            <a:endParaRPr lang="en-US" sz="1200" dirty="0">
              <a:solidFill>
                <a:schemeClr val="tx1"/>
              </a:solidFill>
              <a:latin typeface="Gill Sans Light"/>
              <a:cs typeface="Gill Sans Light"/>
            </a:endParaRPr>
          </a:p>
        </p:txBody>
      </p:sp>
      <p:sp>
        <p:nvSpPr>
          <p:cNvPr id="19" name="Text Box 7"/>
          <p:cNvSpPr txBox="1">
            <a:spLocks noChangeArrowheads="1"/>
          </p:cNvSpPr>
          <p:nvPr/>
        </p:nvSpPr>
        <p:spPr bwMode="auto">
          <a:xfrm>
            <a:off x="94102" y="2980006"/>
            <a:ext cx="2567536" cy="53359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Neither measure </a:t>
            </a:r>
            <a:r>
              <a:rPr lang="en-US" sz="1200" dirty="0">
                <a:latin typeface="Gill Sans Light"/>
                <a:cs typeface="Gill Sans Light"/>
              </a:rPr>
              <a:t>(FPG, HbA1c) positive for </a:t>
            </a:r>
            <a:r>
              <a:rPr lang="en-US" sz="1200" dirty="0" smtClean="0">
                <a:latin typeface="Gill Sans Light"/>
                <a:cs typeface="Gill Sans Light"/>
              </a:rPr>
              <a:t>diabetes</a:t>
            </a:r>
            <a:endParaRPr lang="en-US" sz="1200" dirty="0">
              <a:latin typeface="Gill Sans Light"/>
              <a:cs typeface="Gill Sans Light"/>
            </a:endParaRPr>
          </a:p>
        </p:txBody>
      </p:sp>
      <p:sp>
        <p:nvSpPr>
          <p:cNvPr id="20" name="Text Box 7"/>
          <p:cNvSpPr txBox="1">
            <a:spLocks noChangeArrowheads="1"/>
          </p:cNvSpPr>
          <p:nvPr/>
        </p:nvSpPr>
        <p:spPr bwMode="auto">
          <a:xfrm>
            <a:off x="7270864" y="1731107"/>
            <a:ext cx="1371600" cy="3048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No Diabetes</a:t>
            </a:r>
          </a:p>
        </p:txBody>
      </p:sp>
      <p:cxnSp>
        <p:nvCxnSpPr>
          <p:cNvPr id="21" name="Straight Arrow Connector 22552"/>
          <p:cNvCxnSpPr>
            <a:cxnSpLocks noChangeShapeType="1"/>
            <a:stCxn id="17" idx="2"/>
            <a:endCxn id="18" idx="0"/>
          </p:cNvCxnSpPr>
          <p:nvPr/>
        </p:nvCxnSpPr>
        <p:spPr bwMode="auto">
          <a:xfrm flipH="1">
            <a:off x="4055708" y="3515719"/>
            <a:ext cx="2007" cy="341568"/>
          </a:xfrm>
          <a:prstGeom prst="straightConnector1">
            <a:avLst/>
          </a:prstGeom>
          <a:noFill/>
          <a:ln w="9525">
            <a:solidFill>
              <a:schemeClr val="tx1"/>
            </a:solidFill>
            <a:round/>
            <a:headEnd/>
            <a:tailEnd type="arrow" w="med" len="med"/>
          </a:ln>
        </p:spPr>
      </p:cxnSp>
      <p:sp>
        <p:nvSpPr>
          <p:cNvPr id="22" name="Text Box 7"/>
          <p:cNvSpPr txBox="1">
            <a:spLocks noChangeArrowheads="1"/>
          </p:cNvSpPr>
          <p:nvPr/>
        </p:nvSpPr>
        <p:spPr bwMode="auto">
          <a:xfrm>
            <a:off x="3371915" y="6284604"/>
            <a:ext cx="1371600" cy="3048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No Diabetes</a:t>
            </a:r>
          </a:p>
        </p:txBody>
      </p:sp>
      <p:cxnSp>
        <p:nvCxnSpPr>
          <p:cNvPr id="23" name="Elbow Connector 22556"/>
          <p:cNvCxnSpPr>
            <a:cxnSpLocks noChangeShapeType="1"/>
            <a:stCxn id="7" idx="3"/>
            <a:endCxn id="22" idx="0"/>
          </p:cNvCxnSpPr>
          <p:nvPr/>
        </p:nvCxnSpPr>
        <p:spPr bwMode="auto">
          <a:xfrm>
            <a:off x="2597070" y="5576305"/>
            <a:ext cx="1460645" cy="708299"/>
          </a:xfrm>
          <a:prstGeom prst="bentConnector2">
            <a:avLst/>
          </a:prstGeom>
          <a:noFill/>
          <a:ln w="9525">
            <a:solidFill>
              <a:schemeClr val="tx1"/>
            </a:solidFill>
            <a:round/>
            <a:headEnd/>
            <a:tailEnd type="arrow" w="med" len="med"/>
          </a:ln>
        </p:spPr>
      </p:cxnSp>
      <p:cxnSp>
        <p:nvCxnSpPr>
          <p:cNvPr id="24" name="Elbow Connector 22556"/>
          <p:cNvCxnSpPr>
            <a:cxnSpLocks noChangeShapeType="1"/>
            <a:stCxn id="31" idx="3"/>
            <a:endCxn id="3" idx="1"/>
          </p:cNvCxnSpPr>
          <p:nvPr/>
        </p:nvCxnSpPr>
        <p:spPr bwMode="auto">
          <a:xfrm flipV="1">
            <a:off x="5341011" y="4086755"/>
            <a:ext cx="778743" cy="870508"/>
          </a:xfrm>
          <a:prstGeom prst="bentConnector3">
            <a:avLst>
              <a:gd name="adj1" fmla="val 44820"/>
            </a:avLst>
          </a:prstGeom>
          <a:noFill/>
          <a:ln w="9525">
            <a:solidFill>
              <a:schemeClr val="tx1"/>
            </a:solidFill>
            <a:round/>
            <a:headEnd/>
            <a:tailEnd type="arrow" w="med" len="med"/>
          </a:ln>
        </p:spPr>
      </p:cxnSp>
      <p:sp>
        <p:nvSpPr>
          <p:cNvPr id="25" name="Rectangle 20"/>
          <p:cNvSpPr>
            <a:spLocks noChangeArrowheads="1"/>
          </p:cNvSpPr>
          <p:nvPr/>
        </p:nvSpPr>
        <p:spPr bwMode="auto">
          <a:xfrm>
            <a:off x="5335799" y="4968039"/>
            <a:ext cx="45206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cxnSp>
        <p:nvCxnSpPr>
          <p:cNvPr id="26" name="Straight Arrow Connector 22552"/>
          <p:cNvCxnSpPr>
            <a:cxnSpLocks noChangeShapeType="1"/>
            <a:stCxn id="7" idx="2"/>
            <a:endCxn id="8" idx="0"/>
          </p:cNvCxnSpPr>
          <p:nvPr/>
        </p:nvCxnSpPr>
        <p:spPr bwMode="auto">
          <a:xfrm>
            <a:off x="1377870" y="5879771"/>
            <a:ext cx="0" cy="225742"/>
          </a:xfrm>
          <a:prstGeom prst="straightConnector1">
            <a:avLst/>
          </a:prstGeom>
          <a:noFill/>
          <a:ln w="9525">
            <a:solidFill>
              <a:schemeClr val="tx1"/>
            </a:solidFill>
            <a:round/>
            <a:headEnd/>
            <a:tailEnd type="arrow" w="med" len="med"/>
          </a:ln>
        </p:spPr>
      </p:cxnSp>
      <p:cxnSp>
        <p:nvCxnSpPr>
          <p:cNvPr id="27" name="Elbow Connector 94"/>
          <p:cNvCxnSpPr>
            <a:cxnSpLocks noChangeShapeType="1"/>
            <a:stCxn id="9" idx="2"/>
            <a:endCxn id="4" idx="0"/>
          </p:cNvCxnSpPr>
          <p:nvPr/>
        </p:nvCxnSpPr>
        <p:spPr bwMode="auto">
          <a:xfrm rot="16200000" flipH="1">
            <a:off x="3813425" y="-16356"/>
            <a:ext cx="556574" cy="5427684"/>
          </a:xfrm>
          <a:prstGeom prst="bentConnector3">
            <a:avLst>
              <a:gd name="adj1" fmla="val 50000"/>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cxnSp>
        <p:nvCxnSpPr>
          <p:cNvPr id="28" name="Elbow Connector 94"/>
          <p:cNvCxnSpPr>
            <a:cxnSpLocks noChangeShapeType="1"/>
            <a:stCxn id="9" idx="2"/>
            <a:endCxn id="17" idx="0"/>
          </p:cNvCxnSpPr>
          <p:nvPr/>
        </p:nvCxnSpPr>
        <p:spPr bwMode="auto">
          <a:xfrm rot="16200000" flipH="1">
            <a:off x="2438447" y="1358621"/>
            <a:ext cx="558691" cy="2679845"/>
          </a:xfrm>
          <a:prstGeom prst="bentConnector3">
            <a:avLst>
              <a:gd name="adj1" fmla="val 50000"/>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cxnSp>
        <p:nvCxnSpPr>
          <p:cNvPr id="29" name="Elbow Connector 94"/>
          <p:cNvCxnSpPr>
            <a:cxnSpLocks noChangeShapeType="1"/>
            <a:stCxn id="6" idx="2"/>
            <a:endCxn id="3" idx="3"/>
          </p:cNvCxnSpPr>
          <p:nvPr/>
        </p:nvCxnSpPr>
        <p:spPr bwMode="auto">
          <a:xfrm rot="16200000" flipH="1">
            <a:off x="5668329" y="2263729"/>
            <a:ext cx="2411687" cy="1234364"/>
          </a:xfrm>
          <a:prstGeom prst="bentConnector4">
            <a:avLst>
              <a:gd name="adj1" fmla="val 35688"/>
              <a:gd name="adj2" fmla="val 172445"/>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2552"/>
          <p:cNvCxnSpPr>
            <a:cxnSpLocks noChangeShapeType="1"/>
            <a:stCxn id="22" idx="3"/>
          </p:cNvCxnSpPr>
          <p:nvPr/>
        </p:nvCxnSpPr>
        <p:spPr bwMode="auto">
          <a:xfrm>
            <a:off x="4743515" y="6437004"/>
            <a:ext cx="986867" cy="0"/>
          </a:xfrm>
          <a:prstGeom prst="straightConnector1">
            <a:avLst/>
          </a:prstGeom>
          <a:noFill/>
          <a:ln w="9525">
            <a:solidFill>
              <a:schemeClr val="tx1"/>
            </a:solidFill>
            <a:round/>
            <a:headEnd/>
            <a:tailEnd type="arrow" w="med" len="med"/>
          </a:ln>
        </p:spPr>
      </p:cxnSp>
      <p:sp>
        <p:nvSpPr>
          <p:cNvPr id="31" name="Text Box 7"/>
          <p:cNvSpPr txBox="1">
            <a:spLocks noChangeArrowheads="1"/>
          </p:cNvSpPr>
          <p:nvPr/>
        </p:nvSpPr>
        <p:spPr bwMode="auto">
          <a:xfrm>
            <a:off x="2770406" y="4728663"/>
            <a:ext cx="2570605" cy="45720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Repeat test (FPG or HbA1c) </a:t>
            </a:r>
          </a:p>
          <a:p>
            <a:pPr algn="ctr">
              <a:defRPr/>
            </a:pPr>
            <a:r>
              <a:rPr lang="en-US" sz="1200" dirty="0" smtClean="0">
                <a:latin typeface="Gill Sans Light"/>
                <a:cs typeface="Gill Sans Light"/>
              </a:rPr>
              <a:t>positive </a:t>
            </a:r>
            <a:r>
              <a:rPr lang="en-US" sz="1200" dirty="0">
                <a:latin typeface="Gill Sans Light"/>
                <a:cs typeface="Gill Sans Light"/>
              </a:rPr>
              <a:t>for diabetes</a:t>
            </a:r>
            <a:r>
              <a:rPr lang="en-US" sz="1200" dirty="0" smtClean="0">
                <a:latin typeface="Gill Sans Light"/>
                <a:cs typeface="Gill Sans Light"/>
              </a:rPr>
              <a:t>?</a:t>
            </a:r>
            <a:endParaRPr lang="en-US" sz="1200" dirty="0">
              <a:latin typeface="Gill Sans Light"/>
              <a:cs typeface="Gill Sans Light"/>
            </a:endParaRPr>
          </a:p>
        </p:txBody>
      </p:sp>
      <p:sp>
        <p:nvSpPr>
          <p:cNvPr id="32" name="Rectangle 20"/>
          <p:cNvSpPr>
            <a:spLocks noChangeArrowheads="1"/>
          </p:cNvSpPr>
          <p:nvPr/>
        </p:nvSpPr>
        <p:spPr bwMode="auto">
          <a:xfrm>
            <a:off x="2345935" y="4652463"/>
            <a:ext cx="41942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33" name="Rectangle 20"/>
          <p:cNvSpPr>
            <a:spLocks noChangeArrowheads="1"/>
          </p:cNvSpPr>
          <p:nvPr/>
        </p:nvSpPr>
        <p:spPr bwMode="auto">
          <a:xfrm>
            <a:off x="2600883" y="5572714"/>
            <a:ext cx="45737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sp>
        <p:nvSpPr>
          <p:cNvPr id="34" name="Rectangle 20"/>
          <p:cNvSpPr>
            <a:spLocks noChangeArrowheads="1"/>
          </p:cNvSpPr>
          <p:nvPr/>
        </p:nvSpPr>
        <p:spPr bwMode="auto">
          <a:xfrm>
            <a:off x="1419633" y="5879771"/>
            <a:ext cx="41942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35" name="Rectangle 20"/>
          <p:cNvSpPr>
            <a:spLocks noChangeArrowheads="1"/>
          </p:cNvSpPr>
          <p:nvPr/>
        </p:nvSpPr>
        <p:spPr bwMode="auto">
          <a:xfrm>
            <a:off x="7320835" y="1034509"/>
            <a:ext cx="41942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36" name="Rectangle 20"/>
          <p:cNvSpPr>
            <a:spLocks noChangeArrowheads="1"/>
          </p:cNvSpPr>
          <p:nvPr/>
        </p:nvSpPr>
        <p:spPr bwMode="auto">
          <a:xfrm>
            <a:off x="5769690" y="710302"/>
            <a:ext cx="441339"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sp>
        <p:nvSpPr>
          <p:cNvPr id="37" name="Rectangle 20"/>
          <p:cNvSpPr>
            <a:spLocks noChangeArrowheads="1"/>
          </p:cNvSpPr>
          <p:nvPr/>
        </p:nvSpPr>
        <p:spPr bwMode="auto">
          <a:xfrm>
            <a:off x="5797957" y="1917810"/>
            <a:ext cx="459032"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latin typeface="Gill Sans Light"/>
                <a:cs typeface="Gill Sans Light"/>
              </a:rPr>
              <a:t>Yes</a:t>
            </a:r>
          </a:p>
        </p:txBody>
      </p:sp>
      <p:cxnSp>
        <p:nvCxnSpPr>
          <p:cNvPr id="38" name="Straight Arrow Connector 22552"/>
          <p:cNvCxnSpPr>
            <a:cxnSpLocks noChangeShapeType="1"/>
            <a:stCxn id="18" idx="2"/>
            <a:endCxn id="31" idx="0"/>
          </p:cNvCxnSpPr>
          <p:nvPr/>
        </p:nvCxnSpPr>
        <p:spPr bwMode="auto">
          <a:xfrm>
            <a:off x="4055708" y="4316223"/>
            <a:ext cx="1" cy="412440"/>
          </a:xfrm>
          <a:prstGeom prst="straightConnector1">
            <a:avLst/>
          </a:prstGeom>
          <a:noFill/>
          <a:ln w="9525">
            <a:solidFill>
              <a:schemeClr val="tx1"/>
            </a:solidFill>
            <a:round/>
            <a:headEnd/>
            <a:tailEnd type="arrow" w="med" len="med"/>
          </a:ln>
        </p:spPr>
      </p:cxnSp>
      <p:cxnSp>
        <p:nvCxnSpPr>
          <p:cNvPr id="39" name="Straight Arrow Connector 22550"/>
          <p:cNvCxnSpPr>
            <a:cxnSpLocks noChangeShapeType="1"/>
            <a:stCxn id="3" idx="2"/>
            <a:endCxn id="43" idx="0"/>
          </p:cNvCxnSpPr>
          <p:nvPr/>
        </p:nvCxnSpPr>
        <p:spPr bwMode="auto">
          <a:xfrm>
            <a:off x="6805554" y="4239155"/>
            <a:ext cx="0" cy="429017"/>
          </a:xfrm>
          <a:prstGeom prst="straightConnector1">
            <a:avLst/>
          </a:prstGeom>
          <a:noFill/>
          <a:ln w="9525">
            <a:solidFill>
              <a:schemeClr val="tx1"/>
            </a:solidFill>
            <a:round/>
            <a:headEnd/>
            <a:tailEnd type="arrow" w="med" len="med"/>
          </a:ln>
        </p:spPr>
      </p:cxnSp>
      <p:sp>
        <p:nvSpPr>
          <p:cNvPr id="40" name="Rectangle 20"/>
          <p:cNvSpPr>
            <a:spLocks noChangeArrowheads="1"/>
          </p:cNvSpPr>
          <p:nvPr/>
        </p:nvSpPr>
        <p:spPr bwMode="auto">
          <a:xfrm>
            <a:off x="3067671" y="710301"/>
            <a:ext cx="1980088" cy="79697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p>
            <a:pPr algn="ctr">
              <a:defRPr/>
            </a:pPr>
            <a:r>
              <a:rPr lang="en-US" sz="1200" dirty="0">
                <a:solidFill>
                  <a:schemeClr val="tx1"/>
                </a:solidFill>
                <a:latin typeface="Gill Sans Light"/>
                <a:cs typeface="Gill Sans Light"/>
              </a:rPr>
              <a:t>C</a:t>
            </a:r>
            <a:r>
              <a:rPr lang="en-US" sz="1200" dirty="0" smtClean="0">
                <a:solidFill>
                  <a:schemeClr val="tx1"/>
                </a:solidFill>
                <a:latin typeface="Gill Sans Light"/>
                <a:cs typeface="Gill Sans Light"/>
              </a:rPr>
              <a:t>omplete Non-D2d Diabetes Diagnosis Worksheet in preparation for adjudication</a:t>
            </a:r>
            <a:endParaRPr lang="en-US" sz="1200" dirty="0">
              <a:solidFill>
                <a:schemeClr val="tx1"/>
              </a:solidFill>
              <a:latin typeface="Gill Sans Light"/>
              <a:cs typeface="Gill Sans Light"/>
            </a:endParaRPr>
          </a:p>
        </p:txBody>
      </p:sp>
      <p:cxnSp>
        <p:nvCxnSpPr>
          <p:cNvPr id="41" name="Elbow Connector 22556"/>
          <p:cNvCxnSpPr>
            <a:cxnSpLocks noChangeShapeType="1"/>
            <a:stCxn id="40" idx="0"/>
            <a:endCxn id="5" idx="1"/>
          </p:cNvCxnSpPr>
          <p:nvPr/>
        </p:nvCxnSpPr>
        <p:spPr bwMode="auto">
          <a:xfrm rot="5400000" flipH="1" flipV="1">
            <a:off x="4221778" y="165050"/>
            <a:ext cx="381189" cy="709315"/>
          </a:xfrm>
          <a:prstGeom prst="bentConnector2">
            <a:avLst/>
          </a:prstGeom>
          <a:noFill/>
          <a:ln w="9525">
            <a:solidFill>
              <a:schemeClr val="tx1"/>
            </a:solidFill>
            <a:round/>
            <a:headEnd/>
            <a:tailEnd type="arrow" w="med" len="med"/>
          </a:ln>
        </p:spPr>
      </p:cxnSp>
      <p:cxnSp>
        <p:nvCxnSpPr>
          <p:cNvPr id="42" name="Straight Arrow Connector 41"/>
          <p:cNvCxnSpPr>
            <a:stCxn id="31" idx="1"/>
          </p:cNvCxnSpPr>
          <p:nvPr/>
        </p:nvCxnSpPr>
        <p:spPr>
          <a:xfrm flipH="1">
            <a:off x="1380070" y="4957263"/>
            <a:ext cx="1390336" cy="7739"/>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43" name="Text Box 7"/>
          <p:cNvSpPr txBox="1">
            <a:spLocks noChangeArrowheads="1"/>
          </p:cNvSpPr>
          <p:nvPr/>
        </p:nvSpPr>
        <p:spPr bwMode="auto">
          <a:xfrm>
            <a:off x="5900248" y="4668172"/>
            <a:ext cx="1810612" cy="81822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Continue study pills and follow for outcomes, other than incident diabetes</a:t>
            </a:r>
          </a:p>
        </p:txBody>
      </p:sp>
      <p:cxnSp>
        <p:nvCxnSpPr>
          <p:cNvPr id="44" name="Elbow Connector 94"/>
          <p:cNvCxnSpPr>
            <a:cxnSpLocks noChangeShapeType="1"/>
            <a:stCxn id="45" idx="2"/>
            <a:endCxn id="9" idx="0"/>
          </p:cNvCxnSpPr>
          <p:nvPr/>
        </p:nvCxnSpPr>
        <p:spPr bwMode="auto">
          <a:xfrm rot="16200000" flipH="1">
            <a:off x="1011171" y="1605039"/>
            <a:ext cx="732146" cy="1252"/>
          </a:xfrm>
          <a:prstGeom prst="bentConnector3">
            <a:avLst>
              <a:gd name="adj1" fmla="val 50000"/>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sp>
        <p:nvSpPr>
          <p:cNvPr id="45" name="Rectangle 44"/>
          <p:cNvSpPr/>
          <p:nvPr/>
        </p:nvSpPr>
        <p:spPr>
          <a:xfrm>
            <a:off x="709608" y="977982"/>
            <a:ext cx="1334020" cy="261610"/>
          </a:xfrm>
          <a:prstGeom prst="rect">
            <a:avLst/>
          </a:prstGeom>
        </p:spPr>
        <p:txBody>
          <a:bodyPr wrap="none">
            <a:spAutoFit/>
          </a:bodyPr>
          <a:lstStyle/>
          <a:p>
            <a:pPr algn="ctr">
              <a:defRPr/>
            </a:pPr>
            <a:r>
              <a:rPr lang="en-US" dirty="0" smtClean="0">
                <a:latin typeface="Gill Sans Light"/>
                <a:cs typeface="Gill Sans Light"/>
              </a:rPr>
              <a:t>From </a:t>
            </a:r>
            <a:r>
              <a:rPr lang="en-US" dirty="0">
                <a:latin typeface="Gill Sans Light"/>
                <a:cs typeface="Gill Sans Light"/>
              </a:rPr>
              <a:t>figure </a:t>
            </a:r>
            <a:r>
              <a:rPr lang="en-US" dirty="0" smtClean="0">
                <a:latin typeface="Gill Sans Light"/>
                <a:cs typeface="Gill Sans Light"/>
              </a:rPr>
              <a:t>18.4.1</a:t>
            </a:r>
            <a:endParaRPr lang="en-US" dirty="0">
              <a:latin typeface="Gill Sans Light"/>
              <a:cs typeface="Gill Sans Light"/>
            </a:endParaRPr>
          </a:p>
        </p:txBody>
      </p:sp>
      <p:cxnSp>
        <p:nvCxnSpPr>
          <p:cNvPr id="46" name="Straight Arrow Connector 22552"/>
          <p:cNvCxnSpPr>
            <a:cxnSpLocks noChangeShapeType="1"/>
            <a:stCxn id="45" idx="3"/>
            <a:endCxn id="40" idx="1"/>
          </p:cNvCxnSpPr>
          <p:nvPr/>
        </p:nvCxnSpPr>
        <p:spPr bwMode="auto">
          <a:xfrm>
            <a:off x="2043628" y="1108787"/>
            <a:ext cx="1024043" cy="0"/>
          </a:xfrm>
          <a:prstGeom prst="straightConnector1">
            <a:avLst/>
          </a:prstGeom>
          <a:noFill/>
          <a:ln w="9525">
            <a:solidFill>
              <a:schemeClr val="tx1"/>
            </a:solidFill>
            <a:round/>
            <a:headEnd/>
            <a:tailEnd type="arrow" w="med" len="med"/>
          </a:ln>
        </p:spPr>
      </p:cxnSp>
      <p:cxnSp>
        <p:nvCxnSpPr>
          <p:cNvPr id="47" name="Straight Arrow Connector 22552"/>
          <p:cNvCxnSpPr>
            <a:cxnSpLocks noChangeShapeType="1"/>
            <a:stCxn id="20" idx="3"/>
          </p:cNvCxnSpPr>
          <p:nvPr/>
        </p:nvCxnSpPr>
        <p:spPr bwMode="auto">
          <a:xfrm>
            <a:off x="8642464" y="1883507"/>
            <a:ext cx="319973" cy="0"/>
          </a:xfrm>
          <a:prstGeom prst="straightConnector1">
            <a:avLst/>
          </a:prstGeom>
          <a:noFill/>
          <a:ln w="9525">
            <a:solidFill>
              <a:schemeClr val="tx1"/>
            </a:solidFill>
            <a:round/>
            <a:headEnd/>
            <a:tailEnd type="arrow" w="med" len="med"/>
          </a:ln>
        </p:spPr>
      </p:cxnSp>
    </p:spTree>
    <p:extLst>
      <p:ext uri="{BB962C8B-B14F-4D97-AF65-F5344CB8AC3E}">
        <p14:creationId xmlns:p14="http://schemas.microsoft.com/office/powerpoint/2010/main" val="34838054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2060"/>
                </a:solidFill>
              </a:rPr>
              <a:t>What can you do? </a:t>
            </a:r>
            <a:r>
              <a:rPr lang="en-US" dirty="0" smtClean="0">
                <a:solidFill>
                  <a:srgbClr val="002060"/>
                </a:solidFill>
              </a:rPr>
              <a:t>If Diabetes </a:t>
            </a:r>
            <a:r>
              <a:rPr lang="en-US" dirty="0">
                <a:solidFill>
                  <a:srgbClr val="002060"/>
                </a:solidFill>
              </a:rPr>
              <a:t>M</a:t>
            </a:r>
            <a:r>
              <a:rPr lang="en-US" dirty="0" smtClean="0">
                <a:solidFill>
                  <a:srgbClr val="002060"/>
                </a:solidFill>
              </a:rPr>
              <a:t>eds are Started</a:t>
            </a:r>
            <a:endParaRPr lang="en-US" dirty="0">
              <a:solidFill>
                <a:srgbClr val="002060"/>
              </a:solidFill>
            </a:endParaRPr>
          </a:p>
        </p:txBody>
      </p:sp>
      <p:sp>
        <p:nvSpPr>
          <p:cNvPr id="3" name="Content Placeholder 2"/>
          <p:cNvSpPr>
            <a:spLocks noGrp="1"/>
          </p:cNvSpPr>
          <p:nvPr>
            <p:ph idx="1"/>
          </p:nvPr>
        </p:nvSpPr>
        <p:spPr>
          <a:xfrm>
            <a:off x="304800" y="1143000"/>
            <a:ext cx="8305800" cy="5181600"/>
          </a:xfrm>
        </p:spPr>
        <p:txBody>
          <a:bodyPr>
            <a:normAutofit/>
          </a:bodyPr>
          <a:lstStyle/>
          <a:p>
            <a:pPr>
              <a:buFont typeface="Wingdings" panose="05000000000000000000" pitchFamily="2" charset="2"/>
              <a:buChar char="Ø"/>
            </a:pPr>
            <a:r>
              <a:rPr lang="en-US" dirty="0" smtClean="0"/>
              <a:t>If the use is for less than 31 days </a:t>
            </a:r>
            <a:r>
              <a:rPr lang="en-US" u="sng" dirty="0" smtClean="0"/>
              <a:t>and</a:t>
            </a:r>
            <a:r>
              <a:rPr lang="en-US" dirty="0" smtClean="0"/>
              <a:t> there is commitment to not resuming diabetes meds, central laboratory testing should be done to confirm status </a:t>
            </a:r>
            <a:r>
              <a:rPr lang="en-US" dirty="0" smtClean="0">
                <a:solidFill>
                  <a:srgbClr val="7030A0"/>
                </a:solidFill>
              </a:rPr>
              <a:t>(UNCO visit).</a:t>
            </a:r>
          </a:p>
          <a:p>
            <a:pPr marL="0" indent="0">
              <a:buNone/>
            </a:pPr>
            <a:endParaRPr lang="en-US" dirty="0" smtClean="0">
              <a:solidFill>
                <a:srgbClr val="7030A0"/>
              </a:solidFill>
            </a:endParaRPr>
          </a:p>
          <a:p>
            <a:pPr>
              <a:buFont typeface="Wingdings" panose="05000000000000000000" pitchFamily="2" charset="2"/>
              <a:buChar char="Ø"/>
            </a:pPr>
            <a:r>
              <a:rPr lang="en-US" dirty="0" smtClean="0"/>
              <a:t>If the use is for 31 days or more </a:t>
            </a:r>
            <a:r>
              <a:rPr lang="en-US" u="sng" dirty="0" smtClean="0"/>
              <a:t>or</a:t>
            </a:r>
            <a:r>
              <a:rPr lang="en-US" dirty="0" smtClean="0"/>
              <a:t> if the intent of the participant or PCP is chronic use of diabetes meds, then that case needs to be adjudicated </a:t>
            </a:r>
            <a:r>
              <a:rPr lang="en-US" dirty="0" smtClean="0">
                <a:solidFill>
                  <a:srgbClr val="7030A0"/>
                </a:solidFill>
              </a:rPr>
              <a:t>(no UNCO visit). </a:t>
            </a:r>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22</a:t>
            </a:fld>
            <a:endParaRPr lang="en-US"/>
          </a:p>
        </p:txBody>
      </p:sp>
    </p:spTree>
    <p:extLst>
      <p:ext uri="{BB962C8B-B14F-4D97-AF65-F5344CB8AC3E}">
        <p14:creationId xmlns:p14="http://schemas.microsoft.com/office/powerpoint/2010/main" val="34360907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524000"/>
          </a:xfrm>
        </p:spPr>
        <p:txBody>
          <a:bodyPr>
            <a:normAutofit/>
          </a:bodyPr>
          <a:lstStyle/>
          <a:p>
            <a:r>
              <a:rPr lang="en-US" dirty="0">
                <a:solidFill>
                  <a:srgbClr val="002060"/>
                </a:solidFill>
              </a:rPr>
              <a:t>What </a:t>
            </a:r>
            <a:r>
              <a:rPr lang="en-US" dirty="0" smtClean="0">
                <a:solidFill>
                  <a:srgbClr val="002060"/>
                </a:solidFill>
              </a:rPr>
              <a:t>follow-up should you do </a:t>
            </a:r>
            <a:r>
              <a:rPr lang="en-US" dirty="0">
                <a:solidFill>
                  <a:srgbClr val="002060"/>
                </a:solidFill>
              </a:rPr>
              <a:t/>
            </a:r>
            <a:br>
              <a:rPr lang="en-US" dirty="0">
                <a:solidFill>
                  <a:srgbClr val="002060"/>
                </a:solidFill>
              </a:rPr>
            </a:br>
            <a:r>
              <a:rPr lang="en-US" dirty="0">
                <a:solidFill>
                  <a:srgbClr val="002060"/>
                </a:solidFill>
              </a:rPr>
              <a:t>i</a:t>
            </a:r>
            <a:r>
              <a:rPr lang="en-US" dirty="0" smtClean="0">
                <a:solidFill>
                  <a:srgbClr val="002060"/>
                </a:solidFill>
              </a:rPr>
              <a:t>f Diabetes </a:t>
            </a:r>
            <a:r>
              <a:rPr lang="en-US" dirty="0">
                <a:solidFill>
                  <a:srgbClr val="002060"/>
                </a:solidFill>
              </a:rPr>
              <a:t>M</a:t>
            </a:r>
            <a:r>
              <a:rPr lang="en-US" dirty="0" smtClean="0">
                <a:solidFill>
                  <a:srgbClr val="002060"/>
                </a:solidFill>
              </a:rPr>
              <a:t>eds are Started and the COC Adjudication = No Diabetes</a:t>
            </a:r>
            <a:endParaRPr lang="en-US" dirty="0">
              <a:solidFill>
                <a:srgbClr val="002060"/>
              </a:solidFill>
            </a:endParaRPr>
          </a:p>
        </p:txBody>
      </p:sp>
      <p:sp>
        <p:nvSpPr>
          <p:cNvPr id="3" name="Content Placeholder 2"/>
          <p:cNvSpPr>
            <a:spLocks noGrp="1"/>
          </p:cNvSpPr>
          <p:nvPr>
            <p:ph idx="1"/>
          </p:nvPr>
        </p:nvSpPr>
        <p:spPr>
          <a:xfrm>
            <a:off x="304800" y="2362200"/>
            <a:ext cx="8305800" cy="3962400"/>
          </a:xfrm>
        </p:spPr>
        <p:txBody>
          <a:bodyPr>
            <a:normAutofit/>
          </a:bodyPr>
          <a:lstStyle/>
          <a:p>
            <a:pPr>
              <a:buFont typeface="Wingdings" panose="05000000000000000000" pitchFamily="2" charset="2"/>
              <a:buChar char="Ø"/>
            </a:pPr>
            <a:r>
              <a:rPr lang="en-US" dirty="0" smtClean="0"/>
              <a:t>Continue to follow participants for diabetes until diagnosis is made by D2d testing or by COC adjudication. </a:t>
            </a:r>
          </a:p>
          <a:p>
            <a:pPr lvl="1">
              <a:buFont typeface="Wingdings" panose="05000000000000000000" pitchFamily="2" charset="2"/>
              <a:buChar char="§"/>
            </a:pPr>
            <a:r>
              <a:rPr lang="en-US" dirty="0" smtClean="0"/>
              <a:t>Semi-annual* FPG, HbA1c</a:t>
            </a:r>
          </a:p>
          <a:p>
            <a:pPr lvl="1">
              <a:buFont typeface="Wingdings" panose="05000000000000000000" pitchFamily="2" charset="2"/>
              <a:buChar char="§"/>
            </a:pPr>
            <a:r>
              <a:rPr lang="en-US" dirty="0" smtClean="0"/>
              <a:t>Annual* </a:t>
            </a:r>
            <a:r>
              <a:rPr lang="en-US" dirty="0"/>
              <a:t>FPG, </a:t>
            </a:r>
            <a:r>
              <a:rPr lang="en-US" dirty="0" smtClean="0"/>
              <a:t>HbA1c, </a:t>
            </a:r>
            <a:r>
              <a:rPr lang="en-US" dirty="0" err="1" smtClean="0"/>
              <a:t>2h</a:t>
            </a:r>
            <a:r>
              <a:rPr lang="en-US" dirty="0" smtClean="0"/>
              <a:t> OGTT (</a:t>
            </a:r>
            <a:r>
              <a:rPr lang="en-US" dirty="0" err="1" smtClean="0"/>
              <a:t>2hPG</a:t>
            </a:r>
            <a:r>
              <a:rPr lang="en-US" dirty="0" smtClean="0"/>
              <a:t>)</a:t>
            </a:r>
            <a:endParaRPr lang="en-US" dirty="0"/>
          </a:p>
          <a:p>
            <a:pPr lvl="1">
              <a:buFont typeface="Wingdings" panose="05000000000000000000" pitchFamily="2" charset="2"/>
              <a:buChar char="§"/>
            </a:pPr>
            <a:r>
              <a:rPr lang="en-US" sz="2000" i="1" dirty="0"/>
              <a:t>*</a:t>
            </a:r>
            <a:r>
              <a:rPr lang="en-US" sz="2000" i="1" dirty="0" smtClean="0"/>
              <a:t>Participants should not take diabetes medications in morning prior to the visit</a:t>
            </a:r>
            <a:endParaRPr lang="en-US" sz="2000" i="1" dirty="0"/>
          </a:p>
        </p:txBody>
      </p:sp>
      <p:sp>
        <p:nvSpPr>
          <p:cNvPr id="4" name="Slide Number Placeholder 3"/>
          <p:cNvSpPr>
            <a:spLocks noGrp="1"/>
          </p:cNvSpPr>
          <p:nvPr>
            <p:ph type="sldNum" sz="quarter" idx="4294967295"/>
          </p:nvPr>
        </p:nvSpPr>
        <p:spPr>
          <a:xfrm>
            <a:off x="6553200" y="6356350"/>
            <a:ext cx="2133600" cy="365125"/>
          </a:xfrm>
          <a:prstGeom prst="rect">
            <a:avLst/>
          </a:prstGeom>
        </p:spPr>
        <p:txBody>
          <a:bodyPr/>
          <a:lstStyle/>
          <a:p>
            <a:fld id="{EE737055-6B65-4D2F-A40F-6C57BDCEF4B6}" type="slidenum">
              <a:rPr lang="en-US" smtClean="0"/>
              <a:t>23</a:t>
            </a:fld>
            <a:endParaRPr lang="en-US"/>
          </a:p>
        </p:txBody>
      </p:sp>
    </p:spTree>
    <p:extLst>
      <p:ext uri="{BB962C8B-B14F-4D97-AF65-F5344CB8AC3E}">
        <p14:creationId xmlns:p14="http://schemas.microsoft.com/office/powerpoint/2010/main" val="12291603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to Discuss:</a:t>
            </a:r>
            <a:endParaRPr lang="en-US" dirty="0"/>
          </a:p>
        </p:txBody>
      </p:sp>
      <p:sp>
        <p:nvSpPr>
          <p:cNvPr id="3" name="TextBox 2"/>
          <p:cNvSpPr txBox="1"/>
          <p:nvPr/>
        </p:nvSpPr>
        <p:spPr>
          <a:xfrm>
            <a:off x="228600" y="1219200"/>
            <a:ext cx="8686800" cy="5262979"/>
          </a:xfrm>
          <a:prstGeom prst="rect">
            <a:avLst/>
          </a:prstGeom>
          <a:noFill/>
        </p:spPr>
        <p:txBody>
          <a:bodyPr wrap="square" rtlCol="0">
            <a:spAutoFit/>
          </a:bodyPr>
          <a:lstStyle/>
          <a:p>
            <a:pPr marL="171450" indent="-171450">
              <a:buFont typeface="Arial" panose="020B0604020202020204" pitchFamily="34" charset="0"/>
              <a:buChar char="•"/>
            </a:pPr>
            <a:r>
              <a:rPr lang="en-US" sz="3600" dirty="0" smtClean="0">
                <a:latin typeface="Calibri Light" panose="020F0302020204030204" pitchFamily="34" charset="0"/>
              </a:rPr>
              <a:t> At your site</a:t>
            </a:r>
          </a:p>
          <a:p>
            <a:pPr marL="171450" indent="-171450">
              <a:buFont typeface="Arial" panose="020B0604020202020204" pitchFamily="34" charset="0"/>
              <a:buChar char="•"/>
            </a:pPr>
            <a:r>
              <a:rPr lang="en-US" sz="3600" dirty="0" smtClean="0">
                <a:latin typeface="Calibri Light" panose="020F0302020204030204" pitchFamily="34" charset="0"/>
              </a:rPr>
              <a:t> From this morning</a:t>
            </a:r>
          </a:p>
          <a:p>
            <a:pPr marL="1028700" lvl="1" indent="-571500">
              <a:buFont typeface="Wingdings" panose="05000000000000000000" pitchFamily="2" charset="2"/>
              <a:buChar char="ü"/>
            </a:pPr>
            <a:r>
              <a:rPr lang="en-US" sz="3600" dirty="0" smtClean="0">
                <a:latin typeface="Calibri Light" panose="020F0302020204030204" pitchFamily="34" charset="0"/>
              </a:rPr>
              <a:t>Scenario 1</a:t>
            </a:r>
          </a:p>
          <a:p>
            <a:pPr marL="1028700" lvl="1" indent="-571500">
              <a:buFont typeface="Wingdings" panose="05000000000000000000" pitchFamily="2" charset="2"/>
              <a:buChar char="ü"/>
            </a:pPr>
            <a:r>
              <a:rPr lang="en-US" sz="3600" dirty="0" smtClean="0">
                <a:latin typeface="Calibri Light" panose="020F0302020204030204" pitchFamily="34" charset="0"/>
              </a:rPr>
              <a:t>Scenario 2</a:t>
            </a:r>
          </a:p>
          <a:p>
            <a:pPr marL="1028700" lvl="1" indent="-571500">
              <a:buFont typeface="Wingdings" panose="05000000000000000000" pitchFamily="2" charset="2"/>
              <a:buChar char="ü"/>
            </a:pPr>
            <a:r>
              <a:rPr lang="en-US" sz="3600" dirty="0" smtClean="0">
                <a:latin typeface="Calibri Light" panose="020F0302020204030204" pitchFamily="34" charset="0"/>
              </a:rPr>
              <a:t>Scenario 3</a:t>
            </a:r>
          </a:p>
          <a:p>
            <a:pPr lvl="1"/>
            <a:endParaRPr lang="en-US" sz="3600" dirty="0" smtClean="0">
              <a:latin typeface="Calibri Light" panose="020F0302020204030204" pitchFamily="34" charset="0"/>
            </a:endParaRPr>
          </a:p>
          <a:p>
            <a:r>
              <a:rPr lang="en-US" sz="4000" b="1" dirty="0" smtClean="0">
                <a:solidFill>
                  <a:srgbClr val="0080FF"/>
                </a:solidFill>
                <a:latin typeface="Calibri Light" panose="020F0302020204030204" pitchFamily="34" charset="0"/>
              </a:rPr>
              <a:t>Please call the Coordinating Center any time you encounter a case to discuss the next steps.</a:t>
            </a:r>
            <a:endParaRPr lang="en-US" sz="4000" b="1" dirty="0">
              <a:solidFill>
                <a:srgbClr val="0080FF"/>
              </a:solidFill>
              <a:latin typeface="Calibri Light" panose="020F0302020204030204" pitchFamily="34" charset="0"/>
            </a:endParaRPr>
          </a:p>
        </p:txBody>
      </p:sp>
    </p:spTree>
    <p:extLst>
      <p:ext uri="{BB962C8B-B14F-4D97-AF65-F5344CB8AC3E}">
        <p14:creationId xmlns:p14="http://schemas.microsoft.com/office/powerpoint/2010/main" val="23365007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Going Forward</a:t>
            </a:r>
            <a:endParaRPr lang="en-US" dirty="0"/>
          </a:p>
        </p:txBody>
      </p:sp>
      <p:sp>
        <p:nvSpPr>
          <p:cNvPr id="3" name="TextBox 2"/>
          <p:cNvSpPr txBox="1"/>
          <p:nvPr/>
        </p:nvSpPr>
        <p:spPr>
          <a:xfrm>
            <a:off x="228600" y="1219200"/>
            <a:ext cx="8686800" cy="5262979"/>
          </a:xfrm>
          <a:prstGeom prst="rect">
            <a:avLst/>
          </a:prstGeom>
          <a:noFill/>
        </p:spPr>
        <p:txBody>
          <a:bodyPr wrap="square" rtlCol="0">
            <a:spAutoFit/>
          </a:bodyPr>
          <a:lstStyle/>
          <a:p>
            <a:r>
              <a:rPr lang="en-US" sz="3600" dirty="0" smtClean="0">
                <a:latin typeface="Calibri Light" panose="020F0302020204030204" pitchFamily="34" charset="0"/>
              </a:rPr>
              <a:t>To be uploaded to the portal this week:</a:t>
            </a:r>
          </a:p>
          <a:p>
            <a:pPr marL="628650" lvl="1" indent="-171450">
              <a:buFont typeface="Arial" panose="020B0604020202020204" pitchFamily="34" charset="0"/>
              <a:buChar char="•"/>
            </a:pPr>
            <a:r>
              <a:rPr lang="en-US" sz="3600" dirty="0" smtClean="0">
                <a:latin typeface="Calibri Light" panose="020F0302020204030204" pitchFamily="34" charset="0"/>
              </a:rPr>
              <a:t> Protocol version 1.8</a:t>
            </a:r>
          </a:p>
          <a:p>
            <a:pPr marL="1485900" lvl="2" indent="-571500">
              <a:buFont typeface="Wingdings" panose="05000000000000000000" pitchFamily="2" charset="2"/>
              <a:buChar char="Ø"/>
            </a:pPr>
            <a:r>
              <a:rPr lang="en-US" sz="3600" dirty="0" smtClean="0">
                <a:latin typeface="Calibri Light" panose="020F0302020204030204" pitchFamily="34" charset="0"/>
              </a:rPr>
              <a:t>Please submit to IRB ASAP</a:t>
            </a:r>
          </a:p>
          <a:p>
            <a:pPr marL="1485900" lvl="2" indent="-571500">
              <a:buFont typeface="Wingdings" panose="05000000000000000000" pitchFamily="2" charset="2"/>
              <a:buChar char="Ø"/>
            </a:pPr>
            <a:r>
              <a:rPr lang="en-US" sz="3600" dirty="0" smtClean="0">
                <a:latin typeface="Calibri Light" panose="020F0302020204030204" pitchFamily="34" charset="0"/>
              </a:rPr>
              <a:t>Minor ICF changes needed</a:t>
            </a:r>
          </a:p>
          <a:p>
            <a:pPr marL="1943100" lvl="3" indent="-571500">
              <a:buFont typeface="Wingdings" panose="05000000000000000000" pitchFamily="2" charset="2"/>
              <a:buChar char="§"/>
            </a:pPr>
            <a:r>
              <a:rPr lang="en-US" sz="3600" dirty="0" smtClean="0">
                <a:latin typeface="Calibri Light" panose="020F0302020204030204" pitchFamily="34" charset="0"/>
              </a:rPr>
              <a:t>Submit to CC prior to IRB for review</a:t>
            </a:r>
          </a:p>
          <a:p>
            <a:pPr marL="628650" lvl="1" indent="-171450">
              <a:buFont typeface="Arial" panose="020B0604020202020204" pitchFamily="34" charset="0"/>
              <a:buChar char="•"/>
            </a:pPr>
            <a:r>
              <a:rPr lang="en-US" sz="3600" dirty="0" smtClean="0">
                <a:latin typeface="Calibri Light" panose="020F0302020204030204" pitchFamily="34" charset="0"/>
              </a:rPr>
              <a:t> Revised MOP 18 </a:t>
            </a:r>
          </a:p>
          <a:p>
            <a:pPr marL="628650" lvl="1" indent="-171450">
              <a:buFont typeface="Arial" panose="020B0604020202020204" pitchFamily="34" charset="0"/>
              <a:buChar char="•"/>
            </a:pPr>
            <a:r>
              <a:rPr lang="en-US" sz="3600" dirty="0" smtClean="0">
                <a:latin typeface="Calibri Light" panose="020F0302020204030204" pitchFamily="34" charset="0"/>
              </a:rPr>
              <a:t> Updated retention materials (</a:t>
            </a:r>
            <a:r>
              <a:rPr lang="en-US" sz="3600" b="1" dirty="0" smtClean="0">
                <a:latin typeface="Calibri Light" panose="020F0302020204030204" pitchFamily="34" charset="0"/>
              </a:rPr>
              <a:t>pre-   randomization</a:t>
            </a:r>
            <a:r>
              <a:rPr lang="en-US" sz="3600" dirty="0" smtClean="0">
                <a:latin typeface="Calibri Light" panose="020F0302020204030204" pitchFamily="34" charset="0"/>
              </a:rPr>
              <a:t> letter)</a:t>
            </a:r>
          </a:p>
          <a:p>
            <a:pPr algn="ctr"/>
            <a:r>
              <a:rPr lang="en-US" sz="2400" b="1" i="1" dirty="0" smtClean="0">
                <a:solidFill>
                  <a:srgbClr val="0080FF"/>
                </a:solidFill>
                <a:latin typeface="Calibri Light" panose="020F0302020204030204" pitchFamily="34" charset="0"/>
              </a:rPr>
              <a:t>Please call the Coordinating Center </a:t>
            </a:r>
          </a:p>
          <a:p>
            <a:pPr algn="ctr"/>
            <a:r>
              <a:rPr lang="en-US" sz="2400" b="1" i="1" dirty="0" smtClean="0">
                <a:solidFill>
                  <a:srgbClr val="0080FF"/>
                </a:solidFill>
                <a:latin typeface="Calibri Light" panose="020F0302020204030204" pitchFamily="34" charset="0"/>
              </a:rPr>
              <a:t>with any questions 617-636-</a:t>
            </a:r>
            <a:r>
              <a:rPr lang="en-US" sz="2400" b="1" i="1" dirty="0" err="1" smtClean="0">
                <a:solidFill>
                  <a:srgbClr val="0080FF"/>
                </a:solidFill>
                <a:latin typeface="Calibri Light" panose="020F0302020204030204" pitchFamily="34" charset="0"/>
              </a:rPr>
              <a:t>D2d2</a:t>
            </a:r>
            <a:r>
              <a:rPr lang="en-US" sz="2400" b="1" i="1" dirty="0" smtClean="0">
                <a:solidFill>
                  <a:srgbClr val="0080FF"/>
                </a:solidFill>
                <a:latin typeface="Calibri Light" panose="020F0302020204030204" pitchFamily="34" charset="0"/>
              </a:rPr>
              <a:t> (3232)</a:t>
            </a:r>
            <a:endParaRPr lang="en-US" sz="2400" b="1" i="1" dirty="0">
              <a:solidFill>
                <a:srgbClr val="0080FF"/>
              </a:solidFill>
              <a:latin typeface="Calibri Light" panose="020F0302020204030204" pitchFamily="34" charset="0"/>
            </a:endParaRPr>
          </a:p>
        </p:txBody>
      </p:sp>
    </p:spTree>
    <p:extLst>
      <p:ext uri="{BB962C8B-B14F-4D97-AF65-F5344CB8AC3E}">
        <p14:creationId xmlns:p14="http://schemas.microsoft.com/office/powerpoint/2010/main" val="22996529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
            <a:ext cx="7772400" cy="990600"/>
          </a:xfrm>
        </p:spPr>
        <p:txBody>
          <a:bodyPr/>
          <a:lstStyle/>
          <a:p>
            <a:r>
              <a:rPr lang="en-US" dirty="0" smtClean="0"/>
              <a:t>Other Topics to Discuss</a:t>
            </a:r>
            <a:endParaRPr lang="en-US" dirty="0"/>
          </a:p>
        </p:txBody>
      </p:sp>
      <p:sp>
        <p:nvSpPr>
          <p:cNvPr id="3" name="Subtitle 2"/>
          <p:cNvSpPr>
            <a:spLocks noGrp="1"/>
          </p:cNvSpPr>
          <p:nvPr>
            <p:ph type="subTitle" idx="1"/>
          </p:nvPr>
        </p:nvSpPr>
        <p:spPr>
          <a:xfrm>
            <a:off x="533400" y="1524000"/>
            <a:ext cx="7848600" cy="4724400"/>
          </a:xfrm>
        </p:spPr>
        <p:txBody>
          <a:bodyPr/>
          <a:lstStyle/>
          <a:p>
            <a:pPr marL="514350" indent="-514350" algn="l">
              <a:buFont typeface="+mj-lt"/>
              <a:buAutoNum type="arabicPeriod"/>
            </a:pPr>
            <a:r>
              <a:rPr lang="en-US" dirty="0" smtClean="0"/>
              <a:t>Any data needs?</a:t>
            </a:r>
          </a:p>
          <a:p>
            <a:pPr marL="514350" indent="-514350" algn="l">
              <a:buFont typeface="+mj-lt"/>
              <a:buAutoNum type="arabicPeriod"/>
            </a:pPr>
            <a:r>
              <a:rPr lang="en-US" dirty="0" smtClean="0"/>
              <a:t>Alternative Participation Scenarios</a:t>
            </a:r>
          </a:p>
          <a:p>
            <a:pPr marL="514350" indent="-514350" algn="l">
              <a:buFont typeface="+mj-lt"/>
              <a:buAutoNum type="arabicPeriod"/>
            </a:pPr>
            <a:r>
              <a:rPr lang="en-US" dirty="0" smtClean="0"/>
              <a:t>Recruitment: Gestational Diabetes Brochure (Thank you Baylor)</a:t>
            </a:r>
          </a:p>
          <a:p>
            <a:pPr marL="514350" indent="-514350" algn="l">
              <a:buFont typeface="+mj-lt"/>
              <a:buAutoNum type="arabicPeriod"/>
            </a:pPr>
            <a:r>
              <a:rPr lang="en-US" dirty="0" smtClean="0"/>
              <a:t>RCS calls – what would be most useful for you? (e.g. guest speakers, more peer-to-peer discussion, etc.)</a:t>
            </a:r>
          </a:p>
        </p:txBody>
      </p:sp>
    </p:spTree>
    <p:extLst>
      <p:ext uri="{BB962C8B-B14F-4D97-AF65-F5344CB8AC3E}">
        <p14:creationId xmlns:p14="http://schemas.microsoft.com/office/powerpoint/2010/main" val="1158299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 Box 7"/>
          <p:cNvSpPr txBox="1">
            <a:spLocks noChangeArrowheads="1"/>
          </p:cNvSpPr>
          <p:nvPr/>
        </p:nvSpPr>
        <p:spPr bwMode="auto">
          <a:xfrm>
            <a:off x="3553549" y="4532499"/>
            <a:ext cx="1990579"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Diabetes</a:t>
            </a:r>
          </a:p>
        </p:txBody>
      </p:sp>
      <p:sp>
        <p:nvSpPr>
          <p:cNvPr id="22541" name="Text Box 7"/>
          <p:cNvSpPr txBox="1">
            <a:spLocks noChangeArrowheads="1"/>
          </p:cNvSpPr>
          <p:nvPr/>
        </p:nvSpPr>
        <p:spPr bwMode="auto">
          <a:xfrm>
            <a:off x="3848555" y="5731735"/>
            <a:ext cx="1371600" cy="3048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smtClean="0">
                <a:latin typeface="Gill Sans Light"/>
                <a:cs typeface="Gill Sans Light"/>
              </a:rPr>
              <a:t>No Diabetes</a:t>
            </a:r>
          </a:p>
        </p:txBody>
      </p:sp>
      <p:sp>
        <p:nvSpPr>
          <p:cNvPr id="22546" name="Text Box 7"/>
          <p:cNvSpPr txBox="1">
            <a:spLocks noChangeArrowheads="1"/>
          </p:cNvSpPr>
          <p:nvPr/>
        </p:nvSpPr>
        <p:spPr bwMode="auto">
          <a:xfrm>
            <a:off x="3539066" y="6226831"/>
            <a:ext cx="1990578" cy="477027"/>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Continue study pills and follow for incident diabetes</a:t>
            </a:r>
          </a:p>
        </p:txBody>
      </p:sp>
      <p:sp>
        <p:nvSpPr>
          <p:cNvPr id="22566" name="Text Box 7"/>
          <p:cNvSpPr txBox="1">
            <a:spLocks noChangeArrowheads="1"/>
          </p:cNvSpPr>
          <p:nvPr/>
        </p:nvSpPr>
        <p:spPr bwMode="auto">
          <a:xfrm>
            <a:off x="3538610" y="5029200"/>
            <a:ext cx="1990579" cy="47931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Continue study pills and follow for other outcomes</a:t>
            </a:r>
          </a:p>
        </p:txBody>
      </p:sp>
      <p:cxnSp>
        <p:nvCxnSpPr>
          <p:cNvPr id="18451" name="Straight Arrow Connector 22549"/>
          <p:cNvCxnSpPr>
            <a:cxnSpLocks noChangeShapeType="1"/>
            <a:stCxn id="22541" idx="2"/>
            <a:endCxn id="22546" idx="0"/>
          </p:cNvCxnSpPr>
          <p:nvPr/>
        </p:nvCxnSpPr>
        <p:spPr bwMode="auto">
          <a:xfrm>
            <a:off x="4534355" y="6036535"/>
            <a:ext cx="0" cy="190296"/>
          </a:xfrm>
          <a:prstGeom prst="straightConnector1">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sp>
        <p:nvSpPr>
          <p:cNvPr id="73" name="Text Box 7"/>
          <p:cNvSpPr txBox="1">
            <a:spLocks noChangeArrowheads="1"/>
          </p:cNvSpPr>
          <p:nvPr/>
        </p:nvSpPr>
        <p:spPr bwMode="auto">
          <a:xfrm>
            <a:off x="195714" y="1532341"/>
            <a:ext cx="1824125"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None of three measures </a:t>
            </a:r>
          </a:p>
          <a:p>
            <a:pPr algn="ctr">
              <a:defRPr/>
            </a:pPr>
            <a:r>
              <a:rPr lang="en-US" sz="1200" dirty="0" smtClean="0">
                <a:latin typeface="Gill Sans Light"/>
                <a:cs typeface="Gill Sans Light"/>
              </a:rPr>
              <a:t>(</a:t>
            </a:r>
            <a:r>
              <a:rPr lang="en-US" sz="1200" dirty="0">
                <a:latin typeface="Gill Sans Light"/>
                <a:cs typeface="Gill Sans Light"/>
              </a:rPr>
              <a:t>FPG, </a:t>
            </a:r>
            <a:r>
              <a:rPr lang="en-US" sz="1200" dirty="0" smtClean="0">
                <a:latin typeface="Gill Sans Light"/>
                <a:cs typeface="Gill Sans Light"/>
              </a:rPr>
              <a:t>HbA1c, 2hPG) </a:t>
            </a: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a:t>
            </a:r>
            <a:endParaRPr lang="en-US" sz="1200" dirty="0">
              <a:latin typeface="Gill Sans Light"/>
              <a:cs typeface="Gill Sans Light"/>
            </a:endParaRPr>
          </a:p>
        </p:txBody>
      </p:sp>
      <p:cxnSp>
        <p:nvCxnSpPr>
          <p:cNvPr id="95" name="Straight Arrow Connector 94"/>
          <p:cNvCxnSpPr>
            <a:stCxn id="96" idx="2"/>
            <a:endCxn id="98" idx="0"/>
          </p:cNvCxnSpPr>
          <p:nvPr/>
        </p:nvCxnSpPr>
        <p:spPr>
          <a:xfrm>
            <a:off x="3146032" y="2206067"/>
            <a:ext cx="8699" cy="2584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6" name="Text Box 7"/>
          <p:cNvSpPr txBox="1">
            <a:spLocks noChangeArrowheads="1"/>
          </p:cNvSpPr>
          <p:nvPr/>
        </p:nvSpPr>
        <p:spPr bwMode="auto">
          <a:xfrm>
            <a:off x="2129798" y="1532341"/>
            <a:ext cx="2032467"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Only FPG or HbA1c </a:t>
            </a: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 </a:t>
            </a:r>
          </a:p>
        </p:txBody>
      </p:sp>
      <p:sp>
        <p:nvSpPr>
          <p:cNvPr id="97" name="Text Box 7"/>
          <p:cNvSpPr txBox="1">
            <a:spLocks noChangeArrowheads="1"/>
          </p:cNvSpPr>
          <p:nvPr/>
        </p:nvSpPr>
        <p:spPr bwMode="auto">
          <a:xfrm>
            <a:off x="3192864" y="609600"/>
            <a:ext cx="2667000" cy="66040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Annually (M12</a:t>
            </a:r>
            <a:r>
              <a:rPr lang="en-US" sz="1200" dirty="0">
                <a:latin typeface="Gill Sans Light"/>
                <a:cs typeface="Gill Sans Light"/>
              </a:rPr>
              <a:t>, M24, </a:t>
            </a:r>
            <a:r>
              <a:rPr lang="en-US" sz="1200" dirty="0" smtClean="0">
                <a:latin typeface="Gill Sans Light"/>
                <a:cs typeface="Gill Sans Light"/>
              </a:rPr>
              <a:t>M36,  </a:t>
            </a:r>
            <a:r>
              <a:rPr lang="en-US" sz="1200" dirty="0">
                <a:latin typeface="Gill Sans Light"/>
                <a:cs typeface="Gill Sans Light"/>
              </a:rPr>
              <a:t>M48</a:t>
            </a:r>
            <a:r>
              <a:rPr lang="en-US" sz="1200" dirty="0" smtClean="0">
                <a:latin typeface="Gill Sans Light"/>
                <a:cs typeface="Gill Sans Light"/>
              </a:rPr>
              <a:t>)</a:t>
            </a:r>
          </a:p>
          <a:p>
            <a:pPr algn="ctr">
              <a:defRPr/>
            </a:pPr>
            <a:r>
              <a:rPr lang="en-US" sz="1200" dirty="0">
                <a:latin typeface="Gill Sans Light"/>
                <a:cs typeface="Gill Sans Light"/>
              </a:rPr>
              <a:t>measure FPG, HbA1c, 2hPG (OGTT</a:t>
            </a:r>
            <a:r>
              <a:rPr lang="en-US" sz="1200" dirty="0" smtClean="0">
                <a:latin typeface="Gill Sans Light"/>
                <a:cs typeface="Gill Sans Light"/>
              </a:rPr>
              <a:t>) </a:t>
            </a:r>
            <a:r>
              <a:rPr lang="en-US" sz="1200" baseline="30000" dirty="0">
                <a:latin typeface="Gill Sans Light"/>
                <a:cs typeface="Gill Sans Light"/>
              </a:rPr>
              <a:t>1</a:t>
            </a:r>
            <a:endParaRPr lang="en-US" sz="1200" dirty="0">
              <a:latin typeface="Gill Sans Light"/>
              <a:cs typeface="Gill Sans Light"/>
            </a:endParaRPr>
          </a:p>
        </p:txBody>
      </p:sp>
      <p:sp>
        <p:nvSpPr>
          <p:cNvPr id="98" name="Text Box 7"/>
          <p:cNvSpPr txBox="1">
            <a:spLocks noChangeArrowheads="1"/>
          </p:cNvSpPr>
          <p:nvPr/>
        </p:nvSpPr>
        <p:spPr bwMode="auto">
          <a:xfrm>
            <a:off x="1971290" y="2464490"/>
            <a:ext cx="2366881"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Repeat only positive test </a:t>
            </a:r>
          </a:p>
          <a:p>
            <a:pPr algn="ctr">
              <a:defRPr/>
            </a:pPr>
            <a:r>
              <a:rPr lang="en-US" sz="1200" dirty="0" smtClean="0">
                <a:latin typeface="Gill Sans Light"/>
                <a:cs typeface="Gill Sans Light"/>
              </a:rPr>
              <a:t>(confirmatory FPG or HbA1c)</a:t>
            </a:r>
          </a:p>
          <a:p>
            <a:pPr algn="ctr">
              <a:defRPr/>
            </a:pPr>
            <a:r>
              <a:rPr lang="en-US" sz="1200" dirty="0" smtClean="0">
                <a:latin typeface="Gill Sans Light"/>
                <a:cs typeface="Gill Sans Light"/>
              </a:rPr>
              <a:t>within 8 weeks</a:t>
            </a:r>
            <a:endParaRPr lang="en-US" sz="1200" dirty="0">
              <a:latin typeface="Gill Sans Light"/>
              <a:cs typeface="Gill Sans Light"/>
            </a:endParaRPr>
          </a:p>
        </p:txBody>
      </p:sp>
      <p:sp>
        <p:nvSpPr>
          <p:cNvPr id="103" name="Text Box 7"/>
          <p:cNvSpPr txBox="1">
            <a:spLocks noChangeArrowheads="1"/>
          </p:cNvSpPr>
          <p:nvPr/>
        </p:nvSpPr>
        <p:spPr bwMode="auto">
          <a:xfrm>
            <a:off x="2147198" y="3368706"/>
            <a:ext cx="2015067" cy="84666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Repeat test</a:t>
            </a:r>
          </a:p>
          <a:p>
            <a:pPr algn="ctr">
              <a:defRPr/>
            </a:pPr>
            <a:r>
              <a:rPr lang="en-US" sz="1200" dirty="0" smtClean="0">
                <a:latin typeface="Gill Sans Light"/>
                <a:cs typeface="Gill Sans Light"/>
              </a:rPr>
              <a:t>(FPG or HbA1c) </a:t>
            </a: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a:t>
            </a:r>
            <a:r>
              <a:rPr lang="en-US" sz="1200" dirty="0">
                <a:latin typeface="Gill Sans Light"/>
                <a:cs typeface="Gill Sans Light"/>
              </a:rPr>
              <a:t>?</a:t>
            </a:r>
          </a:p>
        </p:txBody>
      </p:sp>
      <p:cxnSp>
        <p:nvCxnSpPr>
          <p:cNvPr id="138" name="Elbow Connector 137"/>
          <p:cNvCxnSpPr/>
          <p:nvPr/>
        </p:nvCxnSpPr>
        <p:spPr>
          <a:xfrm rot="5400000">
            <a:off x="2575369" y="-324591"/>
            <a:ext cx="490941" cy="3426123"/>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1" name="Straight Arrow Connector 170"/>
          <p:cNvCxnSpPr>
            <a:stCxn id="98" idx="2"/>
            <a:endCxn id="103" idx="0"/>
          </p:cNvCxnSpPr>
          <p:nvPr/>
        </p:nvCxnSpPr>
        <p:spPr>
          <a:xfrm>
            <a:off x="3154731" y="3138216"/>
            <a:ext cx="1" cy="2304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9" name="Straight Arrow Connector 22549"/>
          <p:cNvCxnSpPr>
            <a:cxnSpLocks noChangeShapeType="1"/>
            <a:stCxn id="22531" idx="2"/>
          </p:cNvCxnSpPr>
          <p:nvPr/>
        </p:nvCxnSpPr>
        <p:spPr bwMode="auto">
          <a:xfrm>
            <a:off x="4548839" y="4837299"/>
            <a:ext cx="455" cy="209849"/>
          </a:xfrm>
          <a:prstGeom prst="straightConnector1">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sp>
        <p:nvSpPr>
          <p:cNvPr id="228" name="Rectangle 20"/>
          <p:cNvSpPr>
            <a:spLocks noChangeArrowheads="1"/>
          </p:cNvSpPr>
          <p:nvPr/>
        </p:nvSpPr>
        <p:spPr bwMode="auto">
          <a:xfrm>
            <a:off x="4267201" y="3259666"/>
            <a:ext cx="453160" cy="2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a:solidFill>
                  <a:srgbClr val="161613"/>
                </a:solidFill>
                <a:latin typeface="Gill Sans Light"/>
                <a:cs typeface="Gill Sans Light"/>
              </a:rPr>
              <a:t>Yes</a:t>
            </a:r>
          </a:p>
        </p:txBody>
      </p:sp>
      <p:cxnSp>
        <p:nvCxnSpPr>
          <p:cNvPr id="38" name="Elbow Connector 37"/>
          <p:cNvCxnSpPr>
            <a:stCxn id="130" idx="2"/>
            <a:endCxn id="22531" idx="3"/>
          </p:cNvCxnSpPr>
          <p:nvPr/>
        </p:nvCxnSpPr>
        <p:spPr>
          <a:xfrm rot="5400000">
            <a:off x="5522530" y="2227665"/>
            <a:ext cx="2478832" cy="2435636"/>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Rectangle 20"/>
          <p:cNvSpPr>
            <a:spLocks noChangeArrowheads="1"/>
          </p:cNvSpPr>
          <p:nvPr/>
        </p:nvSpPr>
        <p:spPr bwMode="auto">
          <a:xfrm>
            <a:off x="5867850" y="3987799"/>
            <a:ext cx="388527" cy="2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solidFill>
                  <a:srgbClr val="161613"/>
                </a:solidFill>
                <a:latin typeface="Gill Sans Light"/>
                <a:cs typeface="Gill Sans Light"/>
              </a:rPr>
              <a:t>No</a:t>
            </a:r>
            <a:endParaRPr lang="en-US" sz="1200" dirty="0">
              <a:solidFill>
                <a:srgbClr val="161613"/>
              </a:solidFill>
              <a:latin typeface="Gill Sans Light"/>
              <a:cs typeface="Gill Sans Light"/>
            </a:endParaRPr>
          </a:p>
        </p:txBody>
      </p:sp>
      <p:sp>
        <p:nvSpPr>
          <p:cNvPr id="130" name="Text Box 7"/>
          <p:cNvSpPr txBox="1">
            <a:spLocks noChangeArrowheads="1"/>
          </p:cNvSpPr>
          <p:nvPr/>
        </p:nvSpPr>
        <p:spPr bwMode="auto">
          <a:xfrm>
            <a:off x="7086531" y="1532341"/>
            <a:ext cx="1786466"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At least two measures</a:t>
            </a:r>
          </a:p>
          <a:p>
            <a:pPr algn="ctr">
              <a:defRPr/>
            </a:pPr>
            <a:r>
              <a:rPr lang="en-US" sz="1200" dirty="0" smtClean="0">
                <a:latin typeface="Gill Sans Light"/>
                <a:cs typeface="Gill Sans Light"/>
              </a:rPr>
              <a:t>(FPG, HbA1c, 2hPG) </a:t>
            </a: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a:t>
            </a:r>
            <a:endParaRPr lang="en-US" sz="1200" dirty="0">
              <a:latin typeface="Gill Sans Light"/>
              <a:cs typeface="Gill Sans Light"/>
            </a:endParaRPr>
          </a:p>
        </p:txBody>
      </p:sp>
      <p:cxnSp>
        <p:nvCxnSpPr>
          <p:cNvPr id="67" name="Elbow Connector 66"/>
          <p:cNvCxnSpPr>
            <a:stCxn id="103" idx="2"/>
            <a:endCxn id="22541" idx="1"/>
          </p:cNvCxnSpPr>
          <p:nvPr/>
        </p:nvCxnSpPr>
        <p:spPr>
          <a:xfrm rot="16200000" flipH="1">
            <a:off x="2667262" y="4702841"/>
            <a:ext cx="1668763" cy="693823"/>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5916179" y="2206067"/>
            <a:ext cx="32228" cy="26438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1" name="Text Box 7"/>
          <p:cNvSpPr txBox="1">
            <a:spLocks noChangeArrowheads="1"/>
          </p:cNvSpPr>
          <p:nvPr/>
        </p:nvSpPr>
        <p:spPr bwMode="auto">
          <a:xfrm>
            <a:off x="4814817" y="1532341"/>
            <a:ext cx="2055161"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Only 2hPG</a:t>
            </a: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a:t>
            </a:r>
            <a:endParaRPr lang="en-US" sz="1200" dirty="0">
              <a:latin typeface="Gill Sans Light"/>
              <a:cs typeface="Gill Sans Light"/>
            </a:endParaRPr>
          </a:p>
        </p:txBody>
      </p:sp>
      <p:sp>
        <p:nvSpPr>
          <p:cNvPr id="72" name="Text Box 7"/>
          <p:cNvSpPr txBox="1">
            <a:spLocks noChangeArrowheads="1"/>
          </p:cNvSpPr>
          <p:nvPr/>
        </p:nvSpPr>
        <p:spPr bwMode="auto">
          <a:xfrm>
            <a:off x="4917473" y="2470456"/>
            <a:ext cx="2055161"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a:latin typeface="Gill Sans Light"/>
                <a:cs typeface="Gill Sans Light"/>
              </a:rPr>
              <a:t>Repeat FPG, </a:t>
            </a:r>
            <a:r>
              <a:rPr lang="en-US" sz="1200" dirty="0" smtClean="0">
                <a:latin typeface="Gill Sans Light"/>
                <a:cs typeface="Gill Sans Light"/>
              </a:rPr>
              <a:t>HbA1c, </a:t>
            </a:r>
            <a:r>
              <a:rPr lang="en-US" sz="1200" dirty="0">
                <a:latin typeface="Gill Sans Light"/>
                <a:cs typeface="Gill Sans Light"/>
              </a:rPr>
              <a:t>2hPG (confirmatory OGTT)</a:t>
            </a:r>
          </a:p>
          <a:p>
            <a:pPr algn="ctr">
              <a:defRPr/>
            </a:pPr>
            <a:r>
              <a:rPr lang="en-US" sz="1200" dirty="0">
                <a:latin typeface="Gill Sans Light"/>
                <a:cs typeface="Gill Sans Light"/>
              </a:rPr>
              <a:t>within 8 weeks</a:t>
            </a:r>
          </a:p>
        </p:txBody>
      </p:sp>
      <p:sp>
        <p:nvSpPr>
          <p:cNvPr id="74" name="Text Box 7"/>
          <p:cNvSpPr txBox="1">
            <a:spLocks noChangeArrowheads="1"/>
          </p:cNvSpPr>
          <p:nvPr/>
        </p:nvSpPr>
        <p:spPr bwMode="auto">
          <a:xfrm>
            <a:off x="4920825" y="3364472"/>
            <a:ext cx="2055161" cy="855134"/>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Repeat 2hPG </a:t>
            </a:r>
          </a:p>
          <a:p>
            <a:pPr algn="ctr">
              <a:defRPr/>
            </a:pPr>
            <a:r>
              <a:rPr lang="en-US" sz="1200" dirty="0" smtClean="0">
                <a:latin typeface="Gill Sans Light"/>
                <a:cs typeface="Gill Sans Light"/>
              </a:rPr>
              <a:t>or </a:t>
            </a:r>
          </a:p>
          <a:p>
            <a:pPr algn="ctr">
              <a:defRPr/>
            </a:pPr>
            <a:r>
              <a:rPr lang="en-US" sz="1200" dirty="0" smtClean="0">
                <a:latin typeface="Gill Sans Light"/>
                <a:cs typeface="Gill Sans Light"/>
              </a:rPr>
              <a:t>Repeat FPG </a:t>
            </a:r>
            <a:r>
              <a:rPr lang="en-US" sz="1200" u="sng" dirty="0" smtClean="0">
                <a:latin typeface="Gill Sans Light"/>
                <a:cs typeface="Gill Sans Light"/>
              </a:rPr>
              <a:t>and</a:t>
            </a:r>
            <a:r>
              <a:rPr lang="en-US" sz="1200" dirty="0" smtClean="0">
                <a:latin typeface="Gill Sans Light"/>
                <a:cs typeface="Gill Sans Light"/>
              </a:rPr>
              <a:t> HbA1c</a:t>
            </a:r>
          </a:p>
          <a:p>
            <a:pPr algn="ctr">
              <a:defRPr/>
            </a:pPr>
            <a:r>
              <a:rPr lang="en-US" sz="1200" dirty="0" smtClean="0">
                <a:latin typeface="Gill Sans Light"/>
                <a:cs typeface="Gill Sans Light"/>
              </a:rPr>
              <a:t>positive </a:t>
            </a:r>
            <a:r>
              <a:rPr lang="en-US" sz="1200" dirty="0">
                <a:latin typeface="Gill Sans Light"/>
                <a:cs typeface="Gill Sans Light"/>
              </a:rPr>
              <a:t>for diabetes?</a:t>
            </a:r>
          </a:p>
        </p:txBody>
      </p:sp>
      <p:cxnSp>
        <p:nvCxnSpPr>
          <p:cNvPr id="75" name="Straight Arrow Connector 74"/>
          <p:cNvCxnSpPr>
            <a:stCxn id="72" idx="2"/>
            <a:endCxn id="74" idx="0"/>
          </p:cNvCxnSpPr>
          <p:nvPr/>
        </p:nvCxnSpPr>
        <p:spPr>
          <a:xfrm>
            <a:off x="5945054" y="3144182"/>
            <a:ext cx="3352" cy="22029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2" name="Elbow Connector 111"/>
          <p:cNvCxnSpPr>
            <a:stCxn id="74" idx="1"/>
            <a:endCxn id="22531" idx="0"/>
          </p:cNvCxnSpPr>
          <p:nvPr/>
        </p:nvCxnSpPr>
        <p:spPr>
          <a:xfrm rot="10800000" flipV="1">
            <a:off x="4548839" y="3792039"/>
            <a:ext cx="371986" cy="740460"/>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1" name="Elbow Connector 130"/>
          <p:cNvCxnSpPr>
            <a:stCxn id="103" idx="3"/>
            <a:endCxn id="22531" idx="0"/>
          </p:cNvCxnSpPr>
          <p:nvPr/>
        </p:nvCxnSpPr>
        <p:spPr>
          <a:xfrm>
            <a:off x="4162265" y="3792039"/>
            <a:ext cx="386574" cy="740460"/>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0" name="Elbow Connector 149"/>
          <p:cNvCxnSpPr>
            <a:stCxn id="73" idx="2"/>
            <a:endCxn id="22541" idx="1"/>
          </p:cNvCxnSpPr>
          <p:nvPr/>
        </p:nvCxnSpPr>
        <p:spPr>
          <a:xfrm rot="16200000" flipH="1">
            <a:off x="639132" y="2674712"/>
            <a:ext cx="3678068" cy="2740778"/>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7" name="Elbow Connector 176"/>
          <p:cNvCxnSpPr>
            <a:stCxn id="74" idx="2"/>
            <a:endCxn id="22541" idx="3"/>
          </p:cNvCxnSpPr>
          <p:nvPr/>
        </p:nvCxnSpPr>
        <p:spPr>
          <a:xfrm rot="5400000">
            <a:off x="4752017" y="4687745"/>
            <a:ext cx="1664529" cy="728251"/>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1" name="Rectangle 20"/>
          <p:cNvSpPr>
            <a:spLocks noChangeArrowheads="1"/>
          </p:cNvSpPr>
          <p:nvPr/>
        </p:nvSpPr>
        <p:spPr bwMode="auto">
          <a:xfrm>
            <a:off x="3183917" y="3979332"/>
            <a:ext cx="388527" cy="2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solidFill>
                  <a:srgbClr val="161613"/>
                </a:solidFill>
                <a:latin typeface="Gill Sans Light"/>
                <a:cs typeface="Gill Sans Light"/>
              </a:rPr>
              <a:t>No</a:t>
            </a:r>
            <a:endParaRPr lang="en-US" sz="1200" dirty="0">
              <a:solidFill>
                <a:srgbClr val="161613"/>
              </a:solidFill>
              <a:latin typeface="Gill Sans Light"/>
              <a:cs typeface="Gill Sans Light"/>
            </a:endParaRPr>
          </a:p>
        </p:txBody>
      </p:sp>
      <p:cxnSp>
        <p:nvCxnSpPr>
          <p:cNvPr id="194" name="Elbow Connector 193"/>
          <p:cNvCxnSpPr/>
          <p:nvPr/>
        </p:nvCxnSpPr>
        <p:spPr>
          <a:xfrm rot="5400000">
            <a:off x="3577805" y="694537"/>
            <a:ext cx="490941" cy="1387868"/>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6" name="Elbow Connector 195"/>
          <p:cNvCxnSpPr/>
          <p:nvPr/>
        </p:nvCxnSpPr>
        <p:spPr>
          <a:xfrm rot="16200000" flipH="1">
            <a:off x="4942680" y="731307"/>
            <a:ext cx="490941" cy="1308498"/>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9" name="Elbow Connector 198"/>
          <p:cNvCxnSpPr/>
          <p:nvPr/>
        </p:nvCxnSpPr>
        <p:spPr>
          <a:xfrm rot="16200000" flipH="1">
            <a:off x="6011362" y="-334460"/>
            <a:ext cx="490941" cy="3445864"/>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Title 1"/>
          <p:cNvSpPr txBox="1">
            <a:spLocks/>
          </p:cNvSpPr>
          <p:nvPr/>
        </p:nvSpPr>
        <p:spPr>
          <a:xfrm>
            <a:off x="304800" y="60118"/>
            <a:ext cx="6367806" cy="685800"/>
          </a:xfrm>
          <a:prstGeom prst="rect">
            <a:avLst/>
          </a:prstGeom>
        </p:spPr>
        <p:txBody>
          <a:bodyPr/>
          <a:lstStyle>
            <a:lvl1pPr algn="ctr" rtl="0" eaLnBrk="0" fontAlgn="base" hangingPunct="0">
              <a:spcBef>
                <a:spcPct val="0"/>
              </a:spcBef>
              <a:spcAft>
                <a:spcPct val="0"/>
              </a:spcAft>
              <a:defRPr sz="2800">
                <a:solidFill>
                  <a:srgbClr val="004080"/>
                </a:solidFill>
                <a:latin typeface="+mj-lt"/>
                <a:ea typeface="ＭＳ Ｐゴシック" charset="-128"/>
                <a:cs typeface="ＭＳ Ｐゴシック" charset="-128"/>
              </a:defRPr>
            </a:lvl1pPr>
            <a:lvl2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2pPr>
            <a:lvl3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3pPr>
            <a:lvl4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4pPr>
            <a:lvl5pPr algn="ctr" rtl="0" eaLnBrk="0" fontAlgn="base" hangingPunct="0">
              <a:spcBef>
                <a:spcPct val="0"/>
              </a:spcBef>
              <a:spcAft>
                <a:spcPct val="0"/>
              </a:spcAft>
              <a:defRPr sz="3200">
                <a:solidFill>
                  <a:srgbClr val="800000"/>
                </a:solidFill>
                <a:latin typeface="Gill Sans Light" charset="0"/>
                <a:ea typeface="ＭＳ Ｐゴシック" charset="-128"/>
                <a:cs typeface="ＭＳ Ｐゴシック" charset="-128"/>
              </a:defRPr>
            </a:lvl5pPr>
            <a:lvl6pPr marL="457200" algn="ctr" rtl="0" fontAlgn="base">
              <a:spcBef>
                <a:spcPct val="0"/>
              </a:spcBef>
              <a:spcAft>
                <a:spcPct val="0"/>
              </a:spcAft>
              <a:defRPr sz="3200">
                <a:solidFill>
                  <a:srgbClr val="800000"/>
                </a:solidFill>
                <a:latin typeface="Gill Sans Light" charset="0"/>
              </a:defRPr>
            </a:lvl6pPr>
            <a:lvl7pPr marL="914400" algn="ctr" rtl="0" fontAlgn="base">
              <a:spcBef>
                <a:spcPct val="0"/>
              </a:spcBef>
              <a:spcAft>
                <a:spcPct val="0"/>
              </a:spcAft>
              <a:defRPr sz="3200">
                <a:solidFill>
                  <a:srgbClr val="800000"/>
                </a:solidFill>
                <a:latin typeface="Gill Sans Light" charset="0"/>
              </a:defRPr>
            </a:lvl7pPr>
            <a:lvl8pPr marL="1371600" algn="ctr" rtl="0" fontAlgn="base">
              <a:spcBef>
                <a:spcPct val="0"/>
              </a:spcBef>
              <a:spcAft>
                <a:spcPct val="0"/>
              </a:spcAft>
              <a:defRPr sz="3200">
                <a:solidFill>
                  <a:srgbClr val="800000"/>
                </a:solidFill>
                <a:latin typeface="Gill Sans Light" charset="0"/>
              </a:defRPr>
            </a:lvl8pPr>
            <a:lvl9pPr marL="1828800" algn="ctr" rtl="0" fontAlgn="base">
              <a:spcBef>
                <a:spcPct val="0"/>
              </a:spcBef>
              <a:spcAft>
                <a:spcPct val="0"/>
              </a:spcAft>
              <a:defRPr sz="3200">
                <a:solidFill>
                  <a:srgbClr val="800000"/>
                </a:solidFill>
                <a:latin typeface="Gill Sans Light" charset="0"/>
              </a:defRPr>
            </a:lvl9pPr>
          </a:lstStyle>
          <a:p>
            <a:r>
              <a:rPr lang="en-US" dirty="0" smtClean="0"/>
              <a:t>Diabetes diagnosis – annual visit:</a:t>
            </a:r>
            <a:endParaRPr lang="en-US" b="1" i="1" dirty="0"/>
          </a:p>
        </p:txBody>
      </p:sp>
      <p:sp>
        <p:nvSpPr>
          <p:cNvPr id="233" name="TextBox 232"/>
          <p:cNvSpPr txBox="1"/>
          <p:nvPr/>
        </p:nvSpPr>
        <p:spPr>
          <a:xfrm>
            <a:off x="6167496" y="75318"/>
            <a:ext cx="2743200" cy="523220"/>
          </a:xfrm>
          <a:prstGeom prst="rect">
            <a:avLst/>
          </a:prstGeom>
          <a:noFill/>
        </p:spPr>
        <p:txBody>
          <a:bodyPr wrap="square" rtlCol="0">
            <a:spAutoFit/>
          </a:bodyPr>
          <a:lstStyle/>
          <a:p>
            <a:r>
              <a:rPr lang="en-US" sz="2800" b="1" i="1" dirty="0">
                <a:solidFill>
                  <a:srgbClr val="FF0000"/>
                </a:solidFill>
                <a:latin typeface="Gill Sans Light"/>
              </a:rPr>
              <a:t>NO CHANGE</a:t>
            </a:r>
            <a:endParaRPr lang="en-US" sz="2800" dirty="0">
              <a:solidFill>
                <a:srgbClr val="FF0000"/>
              </a:solidFill>
              <a:latin typeface="Gill Sans Light"/>
            </a:endParaRPr>
          </a:p>
        </p:txBody>
      </p:sp>
    </p:spTree>
    <p:extLst>
      <p:ext uri="{BB962C8B-B14F-4D97-AF65-F5344CB8AC3E}">
        <p14:creationId xmlns:p14="http://schemas.microsoft.com/office/powerpoint/2010/main" val="34743134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 Box 7"/>
          <p:cNvSpPr txBox="1">
            <a:spLocks noChangeArrowheads="1"/>
          </p:cNvSpPr>
          <p:nvPr/>
        </p:nvSpPr>
        <p:spPr bwMode="auto">
          <a:xfrm>
            <a:off x="3693445" y="5024967"/>
            <a:ext cx="1990579"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Diabetes</a:t>
            </a:r>
          </a:p>
        </p:txBody>
      </p:sp>
      <p:sp>
        <p:nvSpPr>
          <p:cNvPr id="22541" name="Text Box 7"/>
          <p:cNvSpPr txBox="1">
            <a:spLocks noChangeArrowheads="1"/>
          </p:cNvSpPr>
          <p:nvPr/>
        </p:nvSpPr>
        <p:spPr bwMode="auto">
          <a:xfrm>
            <a:off x="1345853" y="4872567"/>
            <a:ext cx="1371600" cy="3048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smtClean="0">
                <a:latin typeface="Gill Sans Light"/>
                <a:cs typeface="Gill Sans Light"/>
              </a:rPr>
              <a:t>No Diabetes</a:t>
            </a:r>
          </a:p>
        </p:txBody>
      </p:sp>
      <p:sp>
        <p:nvSpPr>
          <p:cNvPr id="22546" name="Text Box 7"/>
          <p:cNvSpPr txBox="1">
            <a:spLocks noChangeArrowheads="1"/>
          </p:cNvSpPr>
          <p:nvPr/>
        </p:nvSpPr>
        <p:spPr bwMode="auto">
          <a:xfrm>
            <a:off x="1036364" y="5476487"/>
            <a:ext cx="1990578" cy="477027"/>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Continue study pills and follow for incident diabetes</a:t>
            </a:r>
          </a:p>
        </p:txBody>
      </p:sp>
      <p:cxnSp>
        <p:nvCxnSpPr>
          <p:cNvPr id="18448" name="Straight Arrow Connector 92"/>
          <p:cNvCxnSpPr>
            <a:cxnSpLocks noChangeShapeType="1"/>
            <a:stCxn id="85" idx="2"/>
            <a:endCxn id="84" idx="0"/>
          </p:cNvCxnSpPr>
          <p:nvPr/>
        </p:nvCxnSpPr>
        <p:spPr bwMode="auto">
          <a:xfrm>
            <a:off x="4690989" y="1653796"/>
            <a:ext cx="0" cy="340850"/>
          </a:xfrm>
          <a:prstGeom prst="straightConnector1">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cxnSp>
        <p:nvCxnSpPr>
          <p:cNvPr id="18451" name="Straight Arrow Connector 22549"/>
          <p:cNvCxnSpPr>
            <a:cxnSpLocks noChangeShapeType="1"/>
            <a:stCxn id="22541" idx="2"/>
            <a:endCxn id="22546" idx="0"/>
          </p:cNvCxnSpPr>
          <p:nvPr/>
        </p:nvCxnSpPr>
        <p:spPr bwMode="auto">
          <a:xfrm>
            <a:off x="2031653" y="5177367"/>
            <a:ext cx="0" cy="299120"/>
          </a:xfrm>
          <a:prstGeom prst="straightConnector1">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sp>
        <p:nvSpPr>
          <p:cNvPr id="26" name="Text Box 7"/>
          <p:cNvSpPr txBox="1">
            <a:spLocks noChangeArrowheads="1"/>
          </p:cNvSpPr>
          <p:nvPr/>
        </p:nvSpPr>
        <p:spPr bwMode="auto">
          <a:xfrm>
            <a:off x="1219200" y="1994646"/>
            <a:ext cx="1545123"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Neither measure </a:t>
            </a:r>
          </a:p>
          <a:p>
            <a:pPr algn="ctr">
              <a:defRPr/>
            </a:pPr>
            <a:r>
              <a:rPr lang="en-US" sz="1200" dirty="0" smtClean="0">
                <a:latin typeface="Gill Sans Light"/>
                <a:cs typeface="Gill Sans Light"/>
              </a:rPr>
              <a:t>(</a:t>
            </a:r>
            <a:r>
              <a:rPr lang="en-US" sz="1200" dirty="0">
                <a:latin typeface="Gill Sans Light"/>
                <a:cs typeface="Gill Sans Light"/>
              </a:rPr>
              <a:t>FPG, HbA1c) </a:t>
            </a:r>
            <a:endParaRPr lang="en-US" sz="1200" dirty="0" smtClean="0">
              <a:latin typeface="Gill Sans Light"/>
              <a:cs typeface="Gill Sans Light"/>
            </a:endParaRP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a:t>
            </a:r>
            <a:endParaRPr lang="en-US" sz="1200" dirty="0">
              <a:latin typeface="Gill Sans Light"/>
              <a:cs typeface="Gill Sans Light"/>
            </a:endParaRPr>
          </a:p>
        </p:txBody>
      </p:sp>
      <p:cxnSp>
        <p:nvCxnSpPr>
          <p:cNvPr id="12" name="Elbow Connector 11"/>
          <p:cNvCxnSpPr>
            <a:stCxn id="85" idx="2"/>
            <a:endCxn id="26" idx="0"/>
          </p:cNvCxnSpPr>
          <p:nvPr/>
        </p:nvCxnSpPr>
        <p:spPr>
          <a:xfrm rot="5400000">
            <a:off x="3170951" y="474608"/>
            <a:ext cx="340850" cy="2699227"/>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4" idx="2"/>
            <a:endCxn id="90" idx="0"/>
          </p:cNvCxnSpPr>
          <p:nvPr/>
        </p:nvCxnSpPr>
        <p:spPr>
          <a:xfrm flipH="1">
            <a:off x="4686300" y="2668372"/>
            <a:ext cx="4689" cy="20766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4" name="Text Box 7"/>
          <p:cNvSpPr txBox="1">
            <a:spLocks noChangeArrowheads="1"/>
          </p:cNvSpPr>
          <p:nvPr/>
        </p:nvSpPr>
        <p:spPr bwMode="auto">
          <a:xfrm>
            <a:off x="3659854" y="1994646"/>
            <a:ext cx="2062270"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a:latin typeface="Gill Sans Light"/>
                <a:cs typeface="Gill Sans Light"/>
              </a:rPr>
              <a:t>O</a:t>
            </a:r>
            <a:r>
              <a:rPr lang="en-US" sz="1200" dirty="0" smtClean="0">
                <a:latin typeface="Gill Sans Light"/>
                <a:cs typeface="Gill Sans Light"/>
              </a:rPr>
              <a:t>ne measure </a:t>
            </a:r>
          </a:p>
          <a:p>
            <a:pPr algn="ctr">
              <a:defRPr/>
            </a:pPr>
            <a:r>
              <a:rPr lang="en-US" sz="1200" dirty="0" smtClean="0">
                <a:latin typeface="Gill Sans Light"/>
                <a:cs typeface="Gill Sans Light"/>
              </a:rPr>
              <a:t>(FPG or </a:t>
            </a:r>
            <a:r>
              <a:rPr lang="en-US" sz="1200" dirty="0">
                <a:latin typeface="Gill Sans Light"/>
                <a:cs typeface="Gill Sans Light"/>
              </a:rPr>
              <a:t>HbA1c) </a:t>
            </a:r>
            <a:endParaRPr lang="en-US" sz="1200" dirty="0" smtClean="0">
              <a:latin typeface="Gill Sans Light"/>
              <a:cs typeface="Gill Sans Light"/>
            </a:endParaRP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a:t>
            </a:r>
            <a:endParaRPr lang="en-US" sz="1200" dirty="0">
              <a:latin typeface="Gill Sans Light"/>
              <a:cs typeface="Gill Sans Light"/>
            </a:endParaRPr>
          </a:p>
        </p:txBody>
      </p:sp>
      <p:sp>
        <p:nvSpPr>
          <p:cNvPr id="85" name="Text Box 7"/>
          <p:cNvSpPr txBox="1">
            <a:spLocks noChangeArrowheads="1"/>
          </p:cNvSpPr>
          <p:nvPr/>
        </p:nvSpPr>
        <p:spPr bwMode="auto">
          <a:xfrm>
            <a:off x="3659854" y="1018796"/>
            <a:ext cx="2062270" cy="63500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a:latin typeface="Gill Sans Light"/>
                <a:cs typeface="Gill Sans Light"/>
              </a:rPr>
              <a:t>S</a:t>
            </a:r>
            <a:r>
              <a:rPr lang="en-US" sz="1200" dirty="0" smtClean="0">
                <a:latin typeface="Gill Sans Light"/>
                <a:cs typeface="Gill Sans Light"/>
              </a:rPr>
              <a:t>emi-annually</a:t>
            </a:r>
          </a:p>
          <a:p>
            <a:pPr algn="ctr">
              <a:defRPr/>
            </a:pPr>
            <a:r>
              <a:rPr lang="en-US" sz="1200" dirty="0" smtClean="0">
                <a:latin typeface="Gill Sans Light"/>
                <a:cs typeface="Gill Sans Light"/>
              </a:rPr>
              <a:t>(M06, M18, M30, M42) </a:t>
            </a:r>
            <a:r>
              <a:rPr lang="en-US" sz="1200" baseline="30000" dirty="0">
                <a:latin typeface="Gill Sans Light"/>
                <a:cs typeface="Gill Sans Light"/>
              </a:rPr>
              <a:t>1</a:t>
            </a:r>
            <a:r>
              <a:rPr lang="en-US" sz="1200" dirty="0" smtClean="0">
                <a:latin typeface="Gill Sans Light"/>
                <a:cs typeface="Gill Sans Light"/>
              </a:rPr>
              <a:t> </a:t>
            </a:r>
          </a:p>
          <a:p>
            <a:pPr algn="ctr">
              <a:defRPr/>
            </a:pPr>
            <a:r>
              <a:rPr lang="en-US" sz="1200" dirty="0">
                <a:latin typeface="Gill Sans Light"/>
                <a:cs typeface="Gill Sans Light"/>
              </a:rPr>
              <a:t>M</a:t>
            </a:r>
            <a:r>
              <a:rPr lang="en-US" sz="1200" dirty="0" smtClean="0">
                <a:latin typeface="Gill Sans Light"/>
                <a:cs typeface="Gill Sans Light"/>
              </a:rPr>
              <a:t>easure FPG, </a:t>
            </a:r>
            <a:r>
              <a:rPr lang="en-US" sz="1200" dirty="0">
                <a:latin typeface="Gill Sans Light"/>
                <a:cs typeface="Gill Sans Light"/>
              </a:rPr>
              <a:t>HbA1c </a:t>
            </a:r>
          </a:p>
        </p:txBody>
      </p:sp>
      <p:sp>
        <p:nvSpPr>
          <p:cNvPr id="90" name="Text Box 7"/>
          <p:cNvSpPr txBox="1">
            <a:spLocks noChangeArrowheads="1"/>
          </p:cNvSpPr>
          <p:nvPr/>
        </p:nvSpPr>
        <p:spPr bwMode="auto">
          <a:xfrm>
            <a:off x="3124200" y="2876033"/>
            <a:ext cx="3124200"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Repeat only the positive test </a:t>
            </a:r>
          </a:p>
          <a:p>
            <a:pPr algn="ctr">
              <a:defRPr/>
            </a:pPr>
            <a:r>
              <a:rPr lang="en-US" sz="1200" dirty="0" smtClean="0">
                <a:latin typeface="Gill Sans Light"/>
                <a:cs typeface="Gill Sans Light"/>
              </a:rPr>
              <a:t>(confirmatory FPG or HbA1c)</a:t>
            </a:r>
          </a:p>
          <a:p>
            <a:pPr algn="ctr">
              <a:defRPr/>
            </a:pPr>
            <a:r>
              <a:rPr lang="en-US" sz="1200" dirty="0" smtClean="0">
                <a:latin typeface="Gill Sans Light"/>
                <a:cs typeface="Gill Sans Light"/>
              </a:rPr>
              <a:t>within 8 weeks</a:t>
            </a:r>
            <a:endParaRPr lang="en-US" sz="1200" dirty="0">
              <a:latin typeface="Gill Sans Light"/>
              <a:cs typeface="Gill Sans Light"/>
            </a:endParaRPr>
          </a:p>
        </p:txBody>
      </p:sp>
      <p:sp>
        <p:nvSpPr>
          <p:cNvPr id="105" name="Text Box 7"/>
          <p:cNvSpPr txBox="1">
            <a:spLocks noChangeArrowheads="1"/>
          </p:cNvSpPr>
          <p:nvPr/>
        </p:nvSpPr>
        <p:spPr bwMode="auto">
          <a:xfrm>
            <a:off x="3659854" y="3810000"/>
            <a:ext cx="2062270"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Repeat test </a:t>
            </a:r>
          </a:p>
          <a:p>
            <a:pPr algn="ctr">
              <a:defRPr/>
            </a:pPr>
            <a:r>
              <a:rPr lang="en-US" sz="1200" dirty="0" smtClean="0">
                <a:latin typeface="Gill Sans Light"/>
                <a:cs typeface="Gill Sans Light"/>
              </a:rPr>
              <a:t>(FPG or HbA1c) </a:t>
            </a:r>
          </a:p>
          <a:p>
            <a:pPr algn="ctr">
              <a:defRPr/>
            </a:pPr>
            <a:r>
              <a:rPr lang="en-US" sz="1200" dirty="0" smtClean="0">
                <a:latin typeface="Gill Sans Light"/>
                <a:cs typeface="Gill Sans Light"/>
              </a:rPr>
              <a:t>positive </a:t>
            </a:r>
            <a:r>
              <a:rPr lang="en-US" sz="1200" dirty="0">
                <a:latin typeface="Gill Sans Light"/>
                <a:cs typeface="Gill Sans Light"/>
              </a:rPr>
              <a:t>for diabetes?</a:t>
            </a:r>
          </a:p>
        </p:txBody>
      </p:sp>
      <p:cxnSp>
        <p:nvCxnSpPr>
          <p:cNvPr id="168" name="Straight Arrow Connector 167"/>
          <p:cNvCxnSpPr>
            <a:endCxn id="105" idx="0"/>
          </p:cNvCxnSpPr>
          <p:nvPr/>
        </p:nvCxnSpPr>
        <p:spPr>
          <a:xfrm>
            <a:off x="4688735" y="3549759"/>
            <a:ext cx="2254" cy="26024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9" name="Straight Arrow Connector 22549"/>
          <p:cNvCxnSpPr>
            <a:cxnSpLocks noChangeShapeType="1"/>
            <a:stCxn id="22531" idx="2"/>
            <a:endCxn id="28" idx="0"/>
          </p:cNvCxnSpPr>
          <p:nvPr/>
        </p:nvCxnSpPr>
        <p:spPr bwMode="auto">
          <a:xfrm>
            <a:off x="4688735" y="5329767"/>
            <a:ext cx="2255" cy="232833"/>
          </a:xfrm>
          <a:prstGeom prst="straightConnector1">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cxnSp>
        <p:nvCxnSpPr>
          <p:cNvPr id="222" name="Elbow Connector 221"/>
          <p:cNvCxnSpPr>
            <a:stCxn id="105" idx="1"/>
            <a:endCxn id="22541" idx="0"/>
          </p:cNvCxnSpPr>
          <p:nvPr/>
        </p:nvCxnSpPr>
        <p:spPr>
          <a:xfrm rot="10800000" flipV="1">
            <a:off x="2031654" y="4146863"/>
            <a:ext cx="1628201" cy="725704"/>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 name="Rectangle 20"/>
          <p:cNvSpPr>
            <a:spLocks noChangeArrowheads="1"/>
          </p:cNvSpPr>
          <p:nvPr/>
        </p:nvSpPr>
        <p:spPr bwMode="auto">
          <a:xfrm>
            <a:off x="3276600" y="3886200"/>
            <a:ext cx="388527" cy="2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No</a:t>
            </a:r>
            <a:endParaRPr lang="en-US" sz="1200" dirty="0">
              <a:latin typeface="Gill Sans Light"/>
              <a:cs typeface="Gill Sans Light"/>
            </a:endParaRPr>
          </a:p>
        </p:txBody>
      </p:sp>
      <p:sp>
        <p:nvSpPr>
          <p:cNvPr id="130" name="Text Box 7"/>
          <p:cNvSpPr txBox="1">
            <a:spLocks noChangeArrowheads="1"/>
          </p:cNvSpPr>
          <p:nvPr/>
        </p:nvSpPr>
        <p:spPr bwMode="auto">
          <a:xfrm>
            <a:off x="6516416" y="1994646"/>
            <a:ext cx="1560784"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Both measures</a:t>
            </a:r>
          </a:p>
          <a:p>
            <a:pPr algn="ctr">
              <a:defRPr/>
            </a:pPr>
            <a:r>
              <a:rPr lang="en-US" sz="1200" dirty="0" smtClean="0">
                <a:latin typeface="Gill Sans Light"/>
                <a:cs typeface="Gill Sans Light"/>
              </a:rPr>
              <a:t>(FPG and </a:t>
            </a:r>
            <a:r>
              <a:rPr lang="en-US" sz="1200" dirty="0">
                <a:latin typeface="Gill Sans Light"/>
                <a:cs typeface="Gill Sans Light"/>
              </a:rPr>
              <a:t>HbA1c) </a:t>
            </a:r>
            <a:endParaRPr lang="en-US" sz="1200" dirty="0" smtClean="0">
              <a:latin typeface="Gill Sans Light"/>
              <a:cs typeface="Gill Sans Light"/>
            </a:endParaRP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a:t>
            </a:r>
            <a:endParaRPr lang="en-US" sz="1200" dirty="0">
              <a:latin typeface="Gill Sans Light"/>
              <a:cs typeface="Gill Sans Light"/>
            </a:endParaRPr>
          </a:p>
        </p:txBody>
      </p:sp>
      <p:cxnSp>
        <p:nvCxnSpPr>
          <p:cNvPr id="139" name="Elbow Connector 138"/>
          <p:cNvCxnSpPr>
            <a:stCxn id="85" idx="2"/>
            <a:endCxn id="130" idx="0"/>
          </p:cNvCxnSpPr>
          <p:nvPr/>
        </p:nvCxnSpPr>
        <p:spPr>
          <a:xfrm rot="16200000" flipH="1">
            <a:off x="5823473" y="521311"/>
            <a:ext cx="340850" cy="2605819"/>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7" name="Elbow Connector 146"/>
          <p:cNvCxnSpPr>
            <a:stCxn id="130" idx="2"/>
            <a:endCxn id="22531" idx="3"/>
          </p:cNvCxnSpPr>
          <p:nvPr/>
        </p:nvCxnSpPr>
        <p:spPr>
          <a:xfrm rot="5400000">
            <a:off x="5235919" y="3116477"/>
            <a:ext cx="2508995" cy="1612784"/>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2" name="Straight Arrow Connector 22549"/>
          <p:cNvCxnSpPr>
            <a:cxnSpLocks noChangeShapeType="1"/>
            <a:stCxn id="26" idx="2"/>
            <a:endCxn id="22541" idx="0"/>
          </p:cNvCxnSpPr>
          <p:nvPr/>
        </p:nvCxnSpPr>
        <p:spPr bwMode="auto">
          <a:xfrm>
            <a:off x="1991762" y="2668372"/>
            <a:ext cx="39891" cy="2204195"/>
          </a:xfrm>
          <a:prstGeom prst="straightConnector1">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cxnSp>
        <p:nvCxnSpPr>
          <p:cNvPr id="178" name="Straight Arrow Connector 22549"/>
          <p:cNvCxnSpPr>
            <a:cxnSpLocks noChangeShapeType="1"/>
            <a:stCxn id="105" idx="2"/>
            <a:endCxn id="22531" idx="0"/>
          </p:cNvCxnSpPr>
          <p:nvPr/>
        </p:nvCxnSpPr>
        <p:spPr bwMode="auto">
          <a:xfrm flipH="1">
            <a:off x="4688735" y="4483726"/>
            <a:ext cx="2254" cy="541241"/>
          </a:xfrm>
          <a:prstGeom prst="straightConnector1">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sp>
        <p:nvSpPr>
          <p:cNvPr id="189" name="Rectangle 20"/>
          <p:cNvSpPr>
            <a:spLocks noChangeArrowheads="1"/>
          </p:cNvSpPr>
          <p:nvPr/>
        </p:nvSpPr>
        <p:spPr bwMode="auto">
          <a:xfrm>
            <a:off x="4724400" y="4635322"/>
            <a:ext cx="609600" cy="27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algn="ctr"/>
            <a:r>
              <a:rPr lang="en-US" sz="1200" dirty="0" smtClean="0">
                <a:latin typeface="Gill Sans Light"/>
                <a:cs typeface="Gill Sans Light"/>
              </a:rPr>
              <a:t>Yes</a:t>
            </a:r>
            <a:endParaRPr lang="en-US" sz="1200" dirty="0">
              <a:latin typeface="Gill Sans Light"/>
              <a:cs typeface="Gill Sans Light"/>
            </a:endParaRPr>
          </a:p>
        </p:txBody>
      </p:sp>
      <p:sp>
        <p:nvSpPr>
          <p:cNvPr id="27" name="Title 1"/>
          <p:cNvSpPr>
            <a:spLocks noGrp="1"/>
          </p:cNvSpPr>
          <p:nvPr>
            <p:ph type="title"/>
          </p:nvPr>
        </p:nvSpPr>
        <p:spPr>
          <a:xfrm>
            <a:off x="76200" y="152400"/>
            <a:ext cx="6629400" cy="685800"/>
          </a:xfrm>
        </p:spPr>
        <p:txBody>
          <a:bodyPr/>
          <a:lstStyle/>
          <a:p>
            <a:r>
              <a:rPr lang="en-US" dirty="0" smtClean="0"/>
              <a:t>Diabetes diagnosis – semi-annual visit:</a:t>
            </a:r>
            <a:endParaRPr lang="en-US" dirty="0"/>
          </a:p>
        </p:txBody>
      </p:sp>
      <p:sp>
        <p:nvSpPr>
          <p:cNvPr id="28" name="Text Box 7"/>
          <p:cNvSpPr txBox="1">
            <a:spLocks noChangeArrowheads="1"/>
          </p:cNvSpPr>
          <p:nvPr/>
        </p:nvSpPr>
        <p:spPr bwMode="auto">
          <a:xfrm>
            <a:off x="3695700" y="5562600"/>
            <a:ext cx="1990579" cy="47931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Continue study pills and follow for other outcomes</a:t>
            </a:r>
          </a:p>
        </p:txBody>
      </p:sp>
      <p:sp>
        <p:nvSpPr>
          <p:cNvPr id="37" name="TextBox 36"/>
          <p:cNvSpPr txBox="1"/>
          <p:nvPr/>
        </p:nvSpPr>
        <p:spPr>
          <a:xfrm>
            <a:off x="6449785" y="228600"/>
            <a:ext cx="2743200" cy="523220"/>
          </a:xfrm>
          <a:prstGeom prst="rect">
            <a:avLst/>
          </a:prstGeom>
          <a:noFill/>
        </p:spPr>
        <p:txBody>
          <a:bodyPr wrap="square" rtlCol="0">
            <a:spAutoFit/>
          </a:bodyPr>
          <a:lstStyle/>
          <a:p>
            <a:r>
              <a:rPr lang="en-US" sz="2800" b="1" i="1" dirty="0">
                <a:solidFill>
                  <a:srgbClr val="FF0000"/>
                </a:solidFill>
                <a:latin typeface="Gill Sans Light"/>
              </a:rPr>
              <a:t>NO CHANGE</a:t>
            </a:r>
            <a:endParaRPr lang="en-US" sz="2800" dirty="0">
              <a:solidFill>
                <a:srgbClr val="FF0000"/>
              </a:solidFill>
              <a:latin typeface="Gill Sans Light"/>
            </a:endParaRPr>
          </a:p>
        </p:txBody>
      </p:sp>
    </p:spTree>
    <p:extLst>
      <p:ext uri="{BB962C8B-B14F-4D97-AF65-F5344CB8AC3E}">
        <p14:creationId xmlns:p14="http://schemas.microsoft.com/office/powerpoint/2010/main" val="35831569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 Box 7"/>
          <p:cNvSpPr txBox="1">
            <a:spLocks noChangeArrowheads="1"/>
          </p:cNvSpPr>
          <p:nvPr/>
        </p:nvSpPr>
        <p:spPr bwMode="auto">
          <a:xfrm>
            <a:off x="3695700" y="4872567"/>
            <a:ext cx="1990579" cy="304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Diabetes</a:t>
            </a:r>
          </a:p>
        </p:txBody>
      </p:sp>
      <p:sp>
        <p:nvSpPr>
          <p:cNvPr id="22541" name="Text Box 7"/>
          <p:cNvSpPr txBox="1">
            <a:spLocks noChangeArrowheads="1"/>
          </p:cNvSpPr>
          <p:nvPr/>
        </p:nvSpPr>
        <p:spPr bwMode="auto">
          <a:xfrm>
            <a:off x="1345853" y="4872567"/>
            <a:ext cx="1371600" cy="3048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smtClean="0">
                <a:latin typeface="Gill Sans Light"/>
                <a:cs typeface="Gill Sans Light"/>
              </a:rPr>
              <a:t>No Diabetes</a:t>
            </a:r>
          </a:p>
        </p:txBody>
      </p:sp>
      <p:cxnSp>
        <p:nvCxnSpPr>
          <p:cNvPr id="18448" name="Straight Arrow Connector 92"/>
          <p:cNvCxnSpPr>
            <a:cxnSpLocks noChangeShapeType="1"/>
            <a:stCxn id="85" idx="2"/>
            <a:endCxn id="84" idx="0"/>
          </p:cNvCxnSpPr>
          <p:nvPr/>
        </p:nvCxnSpPr>
        <p:spPr bwMode="auto">
          <a:xfrm>
            <a:off x="4690989" y="1653796"/>
            <a:ext cx="0" cy="340850"/>
          </a:xfrm>
          <a:prstGeom prst="straightConnector1">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sp>
        <p:nvSpPr>
          <p:cNvPr id="26" name="Text Box 7"/>
          <p:cNvSpPr txBox="1">
            <a:spLocks noChangeArrowheads="1"/>
          </p:cNvSpPr>
          <p:nvPr/>
        </p:nvSpPr>
        <p:spPr bwMode="auto">
          <a:xfrm>
            <a:off x="1203960" y="1994646"/>
            <a:ext cx="1621323"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Neither measure </a:t>
            </a:r>
          </a:p>
          <a:p>
            <a:pPr algn="ctr">
              <a:defRPr/>
            </a:pPr>
            <a:r>
              <a:rPr lang="en-US" sz="1200" dirty="0" smtClean="0">
                <a:latin typeface="Gill Sans Light"/>
                <a:cs typeface="Gill Sans Light"/>
              </a:rPr>
              <a:t>(</a:t>
            </a:r>
            <a:r>
              <a:rPr lang="en-US" sz="1200" dirty="0">
                <a:latin typeface="Gill Sans Light"/>
                <a:cs typeface="Gill Sans Light"/>
              </a:rPr>
              <a:t>FPG, HbA1c) </a:t>
            </a:r>
            <a:endParaRPr lang="en-US" sz="1200" dirty="0" smtClean="0">
              <a:latin typeface="Gill Sans Light"/>
              <a:cs typeface="Gill Sans Light"/>
            </a:endParaRP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a:t>
            </a:r>
            <a:endParaRPr lang="en-US" sz="1200" dirty="0">
              <a:latin typeface="Gill Sans Light"/>
              <a:cs typeface="Gill Sans Light"/>
            </a:endParaRPr>
          </a:p>
        </p:txBody>
      </p:sp>
      <p:cxnSp>
        <p:nvCxnSpPr>
          <p:cNvPr id="12" name="Elbow Connector 11"/>
          <p:cNvCxnSpPr>
            <a:stCxn id="85" idx="2"/>
            <a:endCxn id="26" idx="0"/>
          </p:cNvCxnSpPr>
          <p:nvPr/>
        </p:nvCxnSpPr>
        <p:spPr>
          <a:xfrm rot="5400000">
            <a:off x="3182381" y="486038"/>
            <a:ext cx="340850" cy="2676367"/>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4" name="Text Box 7"/>
          <p:cNvSpPr txBox="1">
            <a:spLocks noChangeArrowheads="1"/>
          </p:cNvSpPr>
          <p:nvPr/>
        </p:nvSpPr>
        <p:spPr bwMode="auto">
          <a:xfrm>
            <a:off x="3659854" y="1994646"/>
            <a:ext cx="2062270"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a:latin typeface="Gill Sans Light"/>
                <a:cs typeface="Gill Sans Light"/>
              </a:rPr>
              <a:t>O</a:t>
            </a:r>
            <a:r>
              <a:rPr lang="en-US" sz="1200" dirty="0" smtClean="0">
                <a:latin typeface="Gill Sans Light"/>
                <a:cs typeface="Gill Sans Light"/>
              </a:rPr>
              <a:t>ne measure </a:t>
            </a:r>
          </a:p>
          <a:p>
            <a:pPr algn="ctr">
              <a:defRPr/>
            </a:pPr>
            <a:r>
              <a:rPr lang="en-US" sz="1200" dirty="0" smtClean="0">
                <a:latin typeface="Gill Sans Light"/>
                <a:cs typeface="Gill Sans Light"/>
              </a:rPr>
              <a:t>(FPG or </a:t>
            </a:r>
            <a:r>
              <a:rPr lang="en-US" sz="1200" dirty="0">
                <a:latin typeface="Gill Sans Light"/>
                <a:cs typeface="Gill Sans Light"/>
              </a:rPr>
              <a:t>HbA1c) </a:t>
            </a:r>
            <a:endParaRPr lang="en-US" sz="1200" dirty="0" smtClean="0">
              <a:latin typeface="Gill Sans Light"/>
              <a:cs typeface="Gill Sans Light"/>
            </a:endParaRP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a:t>
            </a:r>
            <a:endParaRPr lang="en-US" sz="1200" dirty="0">
              <a:latin typeface="Gill Sans Light"/>
              <a:cs typeface="Gill Sans Light"/>
            </a:endParaRPr>
          </a:p>
        </p:txBody>
      </p:sp>
      <p:sp>
        <p:nvSpPr>
          <p:cNvPr id="85" name="Text Box 7"/>
          <p:cNvSpPr txBox="1">
            <a:spLocks noChangeArrowheads="1"/>
          </p:cNvSpPr>
          <p:nvPr/>
        </p:nvSpPr>
        <p:spPr bwMode="auto">
          <a:xfrm>
            <a:off x="3659854" y="1018796"/>
            <a:ext cx="2062270" cy="63500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End-of-study visit </a:t>
            </a:r>
          </a:p>
          <a:p>
            <a:pPr algn="ctr">
              <a:defRPr/>
            </a:pPr>
            <a:r>
              <a:rPr lang="en-US" sz="1200" dirty="0">
                <a:latin typeface="Gill Sans Light"/>
                <a:cs typeface="Gill Sans Light"/>
              </a:rPr>
              <a:t>M</a:t>
            </a:r>
            <a:r>
              <a:rPr lang="en-US" sz="1200" dirty="0" smtClean="0">
                <a:latin typeface="Gill Sans Light"/>
                <a:cs typeface="Gill Sans Light"/>
              </a:rPr>
              <a:t>easure FPG, </a:t>
            </a:r>
            <a:r>
              <a:rPr lang="en-US" sz="1200" dirty="0">
                <a:latin typeface="Gill Sans Light"/>
                <a:cs typeface="Gill Sans Light"/>
              </a:rPr>
              <a:t>HbA1c </a:t>
            </a:r>
          </a:p>
        </p:txBody>
      </p:sp>
      <p:sp>
        <p:nvSpPr>
          <p:cNvPr id="130" name="Text Box 7"/>
          <p:cNvSpPr txBox="1">
            <a:spLocks noChangeArrowheads="1"/>
          </p:cNvSpPr>
          <p:nvPr/>
        </p:nvSpPr>
        <p:spPr bwMode="auto">
          <a:xfrm>
            <a:off x="6516416" y="1994646"/>
            <a:ext cx="1560784" cy="673726"/>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Both measures</a:t>
            </a:r>
          </a:p>
          <a:p>
            <a:pPr algn="ctr">
              <a:defRPr/>
            </a:pPr>
            <a:r>
              <a:rPr lang="en-US" sz="1200" dirty="0" smtClean="0">
                <a:latin typeface="Gill Sans Light"/>
                <a:cs typeface="Gill Sans Light"/>
              </a:rPr>
              <a:t>(FPG and </a:t>
            </a:r>
            <a:r>
              <a:rPr lang="en-US" sz="1200" dirty="0">
                <a:latin typeface="Gill Sans Light"/>
                <a:cs typeface="Gill Sans Light"/>
              </a:rPr>
              <a:t>HbA1c) </a:t>
            </a:r>
            <a:endParaRPr lang="en-US" sz="1200" dirty="0" smtClean="0">
              <a:latin typeface="Gill Sans Light"/>
              <a:cs typeface="Gill Sans Light"/>
            </a:endParaRPr>
          </a:p>
          <a:p>
            <a:pPr algn="ctr">
              <a:defRPr/>
            </a:pPr>
            <a:r>
              <a:rPr lang="en-US" sz="1200" dirty="0" smtClean="0">
                <a:latin typeface="Gill Sans Light"/>
                <a:cs typeface="Gill Sans Light"/>
              </a:rPr>
              <a:t>positive </a:t>
            </a:r>
            <a:r>
              <a:rPr lang="en-US" sz="1200" dirty="0">
                <a:latin typeface="Gill Sans Light"/>
                <a:cs typeface="Gill Sans Light"/>
              </a:rPr>
              <a:t>for </a:t>
            </a:r>
            <a:r>
              <a:rPr lang="en-US" sz="1200" dirty="0" smtClean="0">
                <a:latin typeface="Gill Sans Light"/>
                <a:cs typeface="Gill Sans Light"/>
              </a:rPr>
              <a:t>diabetes</a:t>
            </a:r>
            <a:endParaRPr lang="en-US" sz="1200" dirty="0">
              <a:latin typeface="Gill Sans Light"/>
              <a:cs typeface="Gill Sans Light"/>
            </a:endParaRPr>
          </a:p>
        </p:txBody>
      </p:sp>
      <p:cxnSp>
        <p:nvCxnSpPr>
          <p:cNvPr id="139" name="Elbow Connector 138"/>
          <p:cNvCxnSpPr>
            <a:stCxn id="85" idx="2"/>
            <a:endCxn id="130" idx="0"/>
          </p:cNvCxnSpPr>
          <p:nvPr/>
        </p:nvCxnSpPr>
        <p:spPr>
          <a:xfrm rot="16200000" flipH="1">
            <a:off x="5823473" y="521311"/>
            <a:ext cx="340850" cy="2605819"/>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7" name="Elbow Connector 146"/>
          <p:cNvCxnSpPr>
            <a:stCxn id="130" idx="2"/>
            <a:endCxn id="22531" idx="3"/>
          </p:cNvCxnSpPr>
          <p:nvPr/>
        </p:nvCxnSpPr>
        <p:spPr>
          <a:xfrm rot="5400000">
            <a:off x="5313247" y="3041405"/>
            <a:ext cx="2356595" cy="1610529"/>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2" name="Straight Arrow Connector 22549"/>
          <p:cNvCxnSpPr>
            <a:cxnSpLocks noChangeShapeType="1"/>
            <a:stCxn id="26" idx="2"/>
            <a:endCxn id="22541" idx="0"/>
          </p:cNvCxnSpPr>
          <p:nvPr/>
        </p:nvCxnSpPr>
        <p:spPr bwMode="auto">
          <a:xfrm rot="16200000" flipH="1">
            <a:off x="921040" y="3761953"/>
            <a:ext cx="2204195" cy="17031"/>
          </a:xfrm>
          <a:prstGeom prst="straightConnector1">
            <a:avLst/>
          </a:prstGeom>
          <a:ln>
            <a:solidFill>
              <a:schemeClr val="tx1"/>
            </a:solidFill>
            <a:headEnd/>
            <a:tailEnd type="arrow" w="med" len="med"/>
          </a:ln>
        </p:spPr>
        <p:style>
          <a:lnRef idx="1">
            <a:schemeClr val="accent1"/>
          </a:lnRef>
          <a:fillRef idx="0">
            <a:schemeClr val="accent1"/>
          </a:fillRef>
          <a:effectRef idx="0">
            <a:schemeClr val="accent1"/>
          </a:effectRef>
          <a:fontRef idx="minor">
            <a:schemeClr val="tx1"/>
          </a:fontRef>
        </p:style>
      </p:cxnSp>
      <p:sp>
        <p:nvSpPr>
          <p:cNvPr id="27" name="Title 1"/>
          <p:cNvSpPr>
            <a:spLocks noGrp="1"/>
          </p:cNvSpPr>
          <p:nvPr>
            <p:ph type="title"/>
          </p:nvPr>
        </p:nvSpPr>
        <p:spPr>
          <a:xfrm>
            <a:off x="76200" y="152400"/>
            <a:ext cx="6440216" cy="685800"/>
          </a:xfrm>
        </p:spPr>
        <p:txBody>
          <a:bodyPr/>
          <a:lstStyle/>
          <a:p>
            <a:r>
              <a:rPr lang="en-US" dirty="0" smtClean="0"/>
              <a:t>Diabetes diagnosis – end of study visit </a:t>
            </a:r>
            <a:br>
              <a:rPr lang="en-US" dirty="0" smtClean="0"/>
            </a:br>
            <a:r>
              <a:rPr lang="en-US" dirty="0" smtClean="0"/>
              <a:t>(within 3 months of close-out):</a:t>
            </a:r>
            <a:endParaRPr lang="en-US" dirty="0"/>
          </a:p>
        </p:txBody>
      </p:sp>
      <p:cxnSp>
        <p:nvCxnSpPr>
          <p:cNvPr id="29" name="Elbow Connector 28"/>
          <p:cNvCxnSpPr>
            <a:stCxn id="84" idx="2"/>
          </p:cNvCxnSpPr>
          <p:nvPr/>
        </p:nvCxnSpPr>
        <p:spPr>
          <a:xfrm rot="5400000">
            <a:off x="2765281" y="1960492"/>
            <a:ext cx="1217828" cy="2633589"/>
          </a:xfrm>
          <a:prstGeom prst="bentConnector2">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224059" y="590176"/>
            <a:ext cx="184666" cy="261610"/>
          </a:xfrm>
          <a:prstGeom prst="rect">
            <a:avLst/>
          </a:prstGeom>
          <a:noFill/>
        </p:spPr>
        <p:txBody>
          <a:bodyPr wrap="none" rtlCol="0">
            <a:spAutoFit/>
          </a:bodyPr>
          <a:lstStyle/>
          <a:p>
            <a:endParaRPr lang="en-US" dirty="0"/>
          </a:p>
        </p:txBody>
      </p:sp>
      <p:sp>
        <p:nvSpPr>
          <p:cNvPr id="16" name="TextBox 15"/>
          <p:cNvSpPr txBox="1"/>
          <p:nvPr/>
        </p:nvSpPr>
        <p:spPr>
          <a:xfrm>
            <a:off x="5712612" y="459371"/>
            <a:ext cx="2743200" cy="523220"/>
          </a:xfrm>
          <a:prstGeom prst="rect">
            <a:avLst/>
          </a:prstGeom>
          <a:noFill/>
        </p:spPr>
        <p:txBody>
          <a:bodyPr wrap="square" rtlCol="0">
            <a:spAutoFit/>
          </a:bodyPr>
          <a:lstStyle/>
          <a:p>
            <a:r>
              <a:rPr lang="en-US" sz="2800" b="1" i="1" dirty="0">
                <a:solidFill>
                  <a:srgbClr val="FF0000"/>
                </a:solidFill>
                <a:latin typeface="Gill Sans Light"/>
              </a:rPr>
              <a:t>NO CHANGE</a:t>
            </a:r>
            <a:endParaRPr lang="en-US" sz="2800" dirty="0">
              <a:solidFill>
                <a:srgbClr val="FF0000"/>
              </a:solidFill>
              <a:latin typeface="Gill Sans Light"/>
            </a:endParaRPr>
          </a:p>
        </p:txBody>
      </p:sp>
    </p:spTree>
    <p:extLst>
      <p:ext uri="{BB962C8B-B14F-4D97-AF65-F5344CB8AC3E}">
        <p14:creationId xmlns:p14="http://schemas.microsoft.com/office/powerpoint/2010/main" val="708703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5" name="Straight Arrow Connector 94"/>
          <p:cNvCxnSpPr>
            <a:stCxn id="96" idx="2"/>
            <a:endCxn id="98" idx="0"/>
          </p:cNvCxnSpPr>
          <p:nvPr/>
        </p:nvCxnSpPr>
        <p:spPr>
          <a:xfrm rot="5400000">
            <a:off x="3238500" y="3551768"/>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6" name="Text Box 7"/>
          <p:cNvSpPr txBox="1">
            <a:spLocks noChangeArrowheads="1"/>
          </p:cNvSpPr>
          <p:nvPr/>
        </p:nvSpPr>
        <p:spPr bwMode="auto">
          <a:xfrm>
            <a:off x="2133600" y="2962809"/>
            <a:ext cx="2438400" cy="474659"/>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Within D2d study diagnosis</a:t>
            </a:r>
          </a:p>
        </p:txBody>
      </p:sp>
      <p:sp>
        <p:nvSpPr>
          <p:cNvPr id="97" name="Text Box 7"/>
          <p:cNvSpPr txBox="1">
            <a:spLocks noChangeArrowheads="1"/>
          </p:cNvSpPr>
          <p:nvPr/>
        </p:nvSpPr>
        <p:spPr bwMode="auto">
          <a:xfrm>
            <a:off x="3323167" y="1901966"/>
            <a:ext cx="2514599" cy="660400"/>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endParaRPr lang="en-US" sz="1200" dirty="0" smtClean="0">
              <a:latin typeface="Gill Sans Light"/>
              <a:cs typeface="Gill Sans Light"/>
            </a:endParaRPr>
          </a:p>
          <a:p>
            <a:pPr algn="ctr">
              <a:defRPr/>
            </a:pPr>
            <a:r>
              <a:rPr lang="en-US" sz="1200" dirty="0" smtClean="0">
                <a:latin typeface="Gill Sans Light"/>
                <a:cs typeface="Gill Sans Light"/>
              </a:rPr>
              <a:t>Diagnosis of diabetes</a:t>
            </a:r>
            <a:endParaRPr lang="en-US" sz="1200" dirty="0">
              <a:latin typeface="Gill Sans Light"/>
              <a:cs typeface="Gill Sans Light"/>
            </a:endParaRPr>
          </a:p>
        </p:txBody>
      </p:sp>
      <p:sp>
        <p:nvSpPr>
          <p:cNvPr id="98" name="Text Box 7"/>
          <p:cNvSpPr txBox="1">
            <a:spLocks noChangeArrowheads="1"/>
          </p:cNvSpPr>
          <p:nvPr/>
        </p:nvSpPr>
        <p:spPr bwMode="auto">
          <a:xfrm>
            <a:off x="2133600" y="3666068"/>
            <a:ext cx="2438400" cy="159173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r>
              <a:rPr lang="en-US" sz="1200" dirty="0" smtClean="0">
                <a:latin typeface="Gill Sans Light"/>
                <a:cs typeface="Gill Sans Light"/>
              </a:rPr>
              <a:t>Glycemic testing, as follows:</a:t>
            </a:r>
          </a:p>
          <a:p>
            <a:pPr>
              <a:defRPr/>
            </a:pPr>
            <a:endParaRPr lang="en-US" sz="1200" dirty="0" smtClean="0">
              <a:latin typeface="Gill Sans Light"/>
              <a:cs typeface="Gill Sans Light"/>
            </a:endParaRPr>
          </a:p>
          <a:p>
            <a:pPr marL="228600" indent="-228600">
              <a:buFont typeface="+mj-lt"/>
              <a:buAutoNum type="arabicPeriod"/>
              <a:defRPr/>
            </a:pPr>
            <a:r>
              <a:rPr lang="en-US" sz="1200" dirty="0" smtClean="0">
                <a:latin typeface="Gill Sans Light"/>
                <a:cs typeface="Gill Sans Light"/>
              </a:rPr>
              <a:t>Scheduled visits, every 6 mo</a:t>
            </a:r>
            <a:r>
              <a:rPr lang="en-US" sz="1200" dirty="0" smtClean="0">
                <a:solidFill>
                  <a:srgbClr val="0000FF"/>
                </a:solidFill>
                <a:latin typeface="Gill Sans Light"/>
                <a:cs typeface="Gill Sans Light"/>
              </a:rPr>
              <a:t>.</a:t>
            </a:r>
          </a:p>
          <a:p>
            <a:pPr marL="228600" indent="-228600">
              <a:buFont typeface="+mj-lt"/>
              <a:buAutoNum type="arabicPeriod"/>
              <a:defRPr/>
            </a:pPr>
            <a:r>
              <a:rPr lang="en-US" sz="1200" dirty="0" smtClean="0">
                <a:latin typeface="Gill Sans Light"/>
                <a:cs typeface="Gill Sans Light"/>
              </a:rPr>
              <a:t>Symptoms of hyperglycemia</a:t>
            </a:r>
          </a:p>
          <a:p>
            <a:pPr marL="228600" indent="-228600">
              <a:buFont typeface="+mj-lt"/>
              <a:buAutoNum type="arabicPeriod"/>
              <a:defRPr/>
            </a:pPr>
            <a:r>
              <a:rPr lang="en-US" sz="1200" dirty="0" smtClean="0">
                <a:latin typeface="Gill Sans Light"/>
                <a:cs typeface="Gill Sans Light"/>
              </a:rPr>
              <a:t>Diagnosis of diabetes outside of study or plans to start diabetes medication</a:t>
            </a:r>
          </a:p>
          <a:p>
            <a:pPr marL="228600" indent="-228600">
              <a:buFont typeface="+mj-lt"/>
              <a:buAutoNum type="arabicPeriod"/>
              <a:defRPr/>
            </a:pPr>
            <a:r>
              <a:rPr lang="en-US" sz="1200" dirty="0" smtClean="0">
                <a:latin typeface="Gill Sans Light"/>
                <a:cs typeface="Gill Sans Light"/>
              </a:rPr>
              <a:t>End-of-study visit</a:t>
            </a:r>
            <a:endParaRPr lang="en-US" sz="1200" dirty="0">
              <a:latin typeface="Gill Sans Light"/>
              <a:cs typeface="Gill Sans Light"/>
            </a:endParaRPr>
          </a:p>
        </p:txBody>
      </p:sp>
      <p:cxnSp>
        <p:nvCxnSpPr>
          <p:cNvPr id="70" name="Straight Arrow Connector 69"/>
          <p:cNvCxnSpPr>
            <a:stCxn id="71" idx="2"/>
            <a:endCxn id="72" idx="0"/>
          </p:cNvCxnSpPr>
          <p:nvPr/>
        </p:nvCxnSpPr>
        <p:spPr>
          <a:xfrm>
            <a:off x="5795864" y="3437467"/>
            <a:ext cx="0" cy="2185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1" name="Text Box 7"/>
          <p:cNvSpPr txBox="1">
            <a:spLocks noChangeArrowheads="1"/>
          </p:cNvSpPr>
          <p:nvPr/>
        </p:nvSpPr>
        <p:spPr bwMode="auto">
          <a:xfrm>
            <a:off x="4648200" y="2962808"/>
            <a:ext cx="2295328" cy="474659"/>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Outside of study (non-D2d) diagnosis</a:t>
            </a:r>
            <a:endParaRPr lang="en-US" sz="1200" dirty="0">
              <a:latin typeface="Gill Sans Light"/>
              <a:cs typeface="Gill Sans Light"/>
            </a:endParaRPr>
          </a:p>
        </p:txBody>
      </p:sp>
      <p:sp>
        <p:nvSpPr>
          <p:cNvPr id="72" name="Text Box 7"/>
          <p:cNvSpPr txBox="1">
            <a:spLocks noChangeArrowheads="1"/>
          </p:cNvSpPr>
          <p:nvPr/>
        </p:nvSpPr>
        <p:spPr bwMode="auto">
          <a:xfrm>
            <a:off x="4648200" y="3655996"/>
            <a:ext cx="2295328" cy="1591732"/>
          </a:xfrm>
          <a:prstGeom prst="rect">
            <a:avLst/>
          </a:prstGeom>
          <a:ln>
            <a:headEnd/>
            <a:tailEnd/>
          </a:ln>
        </p:spPr>
        <p:style>
          <a:lnRef idx="1">
            <a:schemeClr val="dk1"/>
          </a:lnRef>
          <a:fillRef idx="2">
            <a:schemeClr val="dk1"/>
          </a:fillRef>
          <a:effectRef idx="1">
            <a:schemeClr val="dk1"/>
          </a:effectRef>
          <a:fontRef idx="minor">
            <a:schemeClr val="dk1"/>
          </a:fontRef>
        </p:style>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defRPr/>
            </a:pPr>
            <a:r>
              <a:rPr lang="en-US" sz="1200" dirty="0" smtClean="0">
                <a:latin typeface="Gill Sans Light"/>
                <a:cs typeface="Gill Sans Light"/>
              </a:rPr>
              <a:t>Adjudication by Clinical Outcomes Committee</a:t>
            </a:r>
            <a:endParaRPr lang="en-US" sz="1200" dirty="0">
              <a:latin typeface="Gill Sans Light"/>
              <a:cs typeface="Gill Sans Light"/>
            </a:endParaRPr>
          </a:p>
        </p:txBody>
      </p:sp>
      <p:cxnSp>
        <p:nvCxnSpPr>
          <p:cNvPr id="194" name="Elbow Connector 193"/>
          <p:cNvCxnSpPr>
            <a:stCxn id="97" idx="2"/>
            <a:endCxn id="96" idx="0"/>
          </p:cNvCxnSpPr>
          <p:nvPr/>
        </p:nvCxnSpPr>
        <p:spPr>
          <a:xfrm rot="5400000">
            <a:off x="3766413" y="2148754"/>
            <a:ext cx="400443" cy="1227667"/>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6" name="Elbow Connector 195"/>
          <p:cNvCxnSpPr>
            <a:stCxn id="97" idx="2"/>
            <a:endCxn id="71" idx="0"/>
          </p:cNvCxnSpPr>
          <p:nvPr/>
        </p:nvCxnSpPr>
        <p:spPr>
          <a:xfrm rot="16200000" flipH="1">
            <a:off x="4987944" y="2154888"/>
            <a:ext cx="400442" cy="1215397"/>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itle 1"/>
          <p:cNvSpPr>
            <a:spLocks noGrp="1"/>
          </p:cNvSpPr>
          <p:nvPr>
            <p:ph type="title"/>
          </p:nvPr>
        </p:nvSpPr>
        <p:spPr>
          <a:xfrm>
            <a:off x="76200" y="152400"/>
            <a:ext cx="8991600" cy="685800"/>
          </a:xfrm>
        </p:spPr>
        <p:txBody>
          <a:bodyPr/>
          <a:lstStyle/>
          <a:p>
            <a:r>
              <a:rPr lang="en-US" dirty="0" smtClean="0"/>
              <a:t>What has changed?</a:t>
            </a:r>
            <a:endParaRPr lang="en-US" dirty="0"/>
          </a:p>
        </p:txBody>
      </p:sp>
    </p:spTree>
    <p:extLst>
      <p:ext uri="{BB962C8B-B14F-4D97-AF65-F5344CB8AC3E}">
        <p14:creationId xmlns:p14="http://schemas.microsoft.com/office/powerpoint/2010/main" val="35865696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98">
                                            <p:txEl>
                                              <p:pRg st="4" end="4"/>
                                            </p:txEl>
                                          </p:spTgt>
                                        </p:tgtEl>
                                        <p:attrNameLst>
                                          <p:attrName>style.color</p:attrName>
                                        </p:attrNameLst>
                                      </p:cBhvr>
                                      <p:to>
                                        <a:srgbClr val="FF000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72">
                                            <p:txEl>
                                              <p:pRg st="0" end="0"/>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76200" y="152400"/>
            <a:ext cx="8991600" cy="685800"/>
          </a:xfrm>
        </p:spPr>
        <p:txBody>
          <a:bodyPr/>
          <a:lstStyle/>
          <a:p>
            <a:r>
              <a:rPr lang="en-US" dirty="0" smtClean="0"/>
              <a:t>Rationale</a:t>
            </a:r>
            <a:endParaRPr lang="en-US" dirty="0"/>
          </a:p>
        </p:txBody>
      </p:sp>
      <p:sp>
        <p:nvSpPr>
          <p:cNvPr id="4" name="TextBox 3"/>
          <p:cNvSpPr txBox="1"/>
          <p:nvPr/>
        </p:nvSpPr>
        <p:spPr>
          <a:xfrm>
            <a:off x="152400" y="1219200"/>
            <a:ext cx="8839200" cy="5293757"/>
          </a:xfrm>
          <a:prstGeom prst="rect">
            <a:avLst/>
          </a:prstGeom>
          <a:noFill/>
        </p:spPr>
        <p:txBody>
          <a:bodyPr wrap="square" rtlCol="0">
            <a:spAutoFit/>
          </a:bodyPr>
          <a:lstStyle/>
          <a:p>
            <a:r>
              <a:rPr lang="en-US" sz="3200" b="1" dirty="0" smtClean="0">
                <a:solidFill>
                  <a:srgbClr val="0070C0"/>
                </a:solidFill>
                <a:latin typeface="Calibri" panose="020F0502020204030204" pitchFamily="34" charset="0"/>
              </a:rPr>
              <a:t>Primary outcome= </a:t>
            </a:r>
            <a:r>
              <a:rPr lang="en-US" sz="3200" i="1" dirty="0" smtClean="0">
                <a:solidFill>
                  <a:srgbClr val="0070C0"/>
                </a:solidFill>
                <a:latin typeface="Calibri" panose="020F0502020204030204" pitchFamily="34" charset="0"/>
              </a:rPr>
              <a:t>Time to the development of diabetes, </a:t>
            </a:r>
            <a:r>
              <a:rPr lang="en-US" sz="3200" dirty="0" smtClean="0">
                <a:solidFill>
                  <a:srgbClr val="0070C0"/>
                </a:solidFill>
                <a:latin typeface="Calibri" panose="020F0502020204030204" pitchFamily="34" charset="0"/>
              </a:rPr>
              <a:t>has not changed.</a:t>
            </a:r>
          </a:p>
          <a:p>
            <a:endParaRPr lang="en-US" sz="1800" i="1" dirty="0" smtClean="0">
              <a:solidFill>
                <a:srgbClr val="0070C0"/>
              </a:solidFill>
              <a:latin typeface="Calibri" panose="020F0502020204030204" pitchFamily="34" charset="0"/>
            </a:endParaRPr>
          </a:p>
          <a:p>
            <a:r>
              <a:rPr lang="en-US" sz="3200" b="1" dirty="0" smtClean="0">
                <a:latin typeface="Calibri" panose="020F0502020204030204" pitchFamily="34" charset="0"/>
              </a:rPr>
              <a:t>Problem:</a:t>
            </a:r>
          </a:p>
          <a:p>
            <a:pPr marL="285750" indent="-285750">
              <a:buFont typeface="Wingdings" panose="05000000000000000000" pitchFamily="2" charset="2"/>
              <a:buChar char="§"/>
            </a:pPr>
            <a:r>
              <a:rPr lang="en-US" sz="3200" dirty="0" smtClean="0">
                <a:latin typeface="Calibri" panose="020F0502020204030204" pitchFamily="34" charset="0"/>
              </a:rPr>
              <a:t>People are being placed on diabetes medications outside of the study more frequently than anticipated.</a:t>
            </a:r>
          </a:p>
          <a:p>
            <a:pPr marL="914400" lvl="1" indent="-457200">
              <a:buFont typeface="Wingdings" panose="05000000000000000000" pitchFamily="2" charset="2"/>
              <a:buChar char="Ø"/>
            </a:pPr>
            <a:r>
              <a:rPr lang="en-US" sz="3200" dirty="0" smtClean="0">
                <a:latin typeface="Calibri" panose="020F0502020204030204" pitchFamily="34" charset="0"/>
              </a:rPr>
              <a:t>For pre-diabetes, and other non-diabetes indications (e.g. weight loss)</a:t>
            </a:r>
          </a:p>
          <a:p>
            <a:pPr marL="914400" lvl="1" indent="-457200">
              <a:buFont typeface="Wingdings" panose="05000000000000000000" pitchFamily="2" charset="2"/>
              <a:buChar char="Ø"/>
            </a:pPr>
            <a:r>
              <a:rPr lang="en-US" sz="3200" dirty="0" smtClean="0">
                <a:latin typeface="Calibri" panose="020F0502020204030204" pitchFamily="34" charset="0"/>
              </a:rPr>
              <a:t>For diabetes, that could not be confirmed</a:t>
            </a:r>
          </a:p>
          <a:p>
            <a:pPr marL="742950" lvl="1" indent="-285750">
              <a:buFont typeface="Wingdings" panose="05000000000000000000" pitchFamily="2" charset="2"/>
              <a:buChar char="§"/>
            </a:pPr>
            <a:endParaRPr lang="en-US" sz="3200" dirty="0">
              <a:latin typeface="Calibri" panose="020F0502020204030204" pitchFamily="34" charset="0"/>
            </a:endParaRPr>
          </a:p>
        </p:txBody>
      </p:sp>
    </p:spTree>
    <p:extLst>
      <p:ext uri="{BB962C8B-B14F-4D97-AF65-F5344CB8AC3E}">
        <p14:creationId xmlns:p14="http://schemas.microsoft.com/office/powerpoint/2010/main" val="3896947556"/>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76200" y="152400"/>
            <a:ext cx="8991600" cy="685800"/>
          </a:xfrm>
        </p:spPr>
        <p:txBody>
          <a:bodyPr/>
          <a:lstStyle/>
          <a:p>
            <a:r>
              <a:rPr lang="en-US" dirty="0" smtClean="0"/>
              <a:t>Rationale - continued</a:t>
            </a:r>
            <a:endParaRPr lang="en-US" dirty="0"/>
          </a:p>
        </p:txBody>
      </p:sp>
      <p:sp>
        <p:nvSpPr>
          <p:cNvPr id="4" name="TextBox 3"/>
          <p:cNvSpPr txBox="1"/>
          <p:nvPr/>
        </p:nvSpPr>
        <p:spPr>
          <a:xfrm>
            <a:off x="152400" y="1066800"/>
            <a:ext cx="8839200" cy="553998"/>
          </a:xfrm>
          <a:prstGeom prst="rect">
            <a:avLst/>
          </a:prstGeom>
          <a:noFill/>
          <a:ln>
            <a:solidFill>
              <a:schemeClr val="accent1">
                <a:lumMod val="75000"/>
              </a:schemeClr>
            </a:solidFill>
          </a:ln>
        </p:spPr>
        <p:txBody>
          <a:bodyPr wrap="square" rtlCol="0">
            <a:spAutoFit/>
          </a:bodyPr>
          <a:lstStyle/>
          <a:p>
            <a:r>
              <a:rPr lang="en-US" sz="3000" b="1" dirty="0" smtClean="0">
                <a:solidFill>
                  <a:srgbClr val="0070C0"/>
                </a:solidFill>
                <a:latin typeface="Calibri" panose="020F0502020204030204" pitchFamily="34" charset="0"/>
              </a:rPr>
              <a:t>Primary outcome=</a:t>
            </a:r>
            <a:r>
              <a:rPr lang="en-US" sz="3000" i="1" dirty="0" smtClean="0">
                <a:solidFill>
                  <a:srgbClr val="0070C0"/>
                </a:solidFill>
                <a:latin typeface="Calibri" panose="020F0502020204030204" pitchFamily="34" charset="0"/>
              </a:rPr>
              <a:t>Time to the development of diabetes</a:t>
            </a:r>
            <a:endParaRPr lang="en-US" sz="3200" dirty="0">
              <a:latin typeface="Calibri" panose="020F0502020204030204" pitchFamily="34" charset="0"/>
            </a:endParaRPr>
          </a:p>
        </p:txBody>
      </p:sp>
      <p:sp>
        <p:nvSpPr>
          <p:cNvPr id="3" name="TextBox 2"/>
          <p:cNvSpPr txBox="1"/>
          <p:nvPr/>
        </p:nvSpPr>
        <p:spPr>
          <a:xfrm>
            <a:off x="152400" y="1828800"/>
            <a:ext cx="8839200" cy="4693593"/>
          </a:xfrm>
          <a:prstGeom prst="rect">
            <a:avLst/>
          </a:prstGeom>
          <a:noFill/>
        </p:spPr>
        <p:txBody>
          <a:bodyPr wrap="square" rtlCol="0">
            <a:spAutoFit/>
          </a:bodyPr>
          <a:lstStyle/>
          <a:p>
            <a:r>
              <a:rPr lang="en-US" sz="3200" b="1" dirty="0" smtClean="0">
                <a:latin typeface="Calibri" panose="020F0502020204030204" pitchFamily="34" charset="0"/>
              </a:rPr>
              <a:t>Problem </a:t>
            </a:r>
            <a:r>
              <a:rPr lang="en-US" sz="3200" dirty="0" smtClean="0">
                <a:latin typeface="Calibri" panose="020F0502020204030204" pitchFamily="34" charset="0"/>
              </a:rPr>
              <a:t>(continued)</a:t>
            </a:r>
            <a:r>
              <a:rPr lang="en-US" sz="3200" b="1" dirty="0" smtClean="0">
                <a:latin typeface="Calibri" panose="020F0502020204030204" pitchFamily="34" charset="0"/>
              </a:rPr>
              <a:t>:</a:t>
            </a:r>
            <a:endParaRPr lang="en-US" sz="3200" b="1" dirty="0">
              <a:latin typeface="Calibri" panose="020F0502020204030204" pitchFamily="34" charset="0"/>
            </a:endParaRPr>
          </a:p>
          <a:p>
            <a:pPr marL="285750" indent="-285750">
              <a:buFont typeface="Wingdings" panose="05000000000000000000" pitchFamily="2" charset="2"/>
              <a:buChar char="§"/>
            </a:pPr>
            <a:r>
              <a:rPr lang="en-US" sz="3200" dirty="0" smtClean="0">
                <a:latin typeface="Calibri" panose="020F0502020204030204" pitchFamily="34" charset="0"/>
              </a:rPr>
              <a:t>Use of diabetes medications for pre-diabetes, or other indications will delay (in most people) or eliminate </a:t>
            </a:r>
            <a:r>
              <a:rPr lang="en-US" sz="3200" i="1" dirty="0" smtClean="0">
                <a:solidFill>
                  <a:srgbClr val="0070C0"/>
                </a:solidFill>
                <a:latin typeface="Calibri" panose="020F0502020204030204" pitchFamily="34" charset="0"/>
              </a:rPr>
              <a:t>the development of diabetes</a:t>
            </a:r>
            <a:r>
              <a:rPr lang="en-US" sz="3200" i="1" dirty="0" smtClean="0">
                <a:latin typeface="Calibri" panose="020F0502020204030204" pitchFamily="34" charset="0"/>
              </a:rPr>
              <a:t>.</a:t>
            </a:r>
          </a:p>
          <a:p>
            <a:endParaRPr lang="en-US" sz="3200" i="1" dirty="0" smtClean="0">
              <a:latin typeface="Calibri" panose="020F0502020204030204" pitchFamily="34" charset="0"/>
            </a:endParaRPr>
          </a:p>
          <a:p>
            <a:pPr marL="285750" indent="-285750">
              <a:buFont typeface="Wingdings" panose="05000000000000000000" pitchFamily="2" charset="2"/>
              <a:buChar char="§"/>
            </a:pPr>
            <a:r>
              <a:rPr lang="en-US" sz="3200" dirty="0" smtClean="0">
                <a:latin typeface="Calibri" panose="020F0502020204030204" pitchFamily="34" charset="0"/>
              </a:rPr>
              <a:t>If vitamin D works to delay </a:t>
            </a:r>
            <a:r>
              <a:rPr lang="en-US" sz="3200" i="1" dirty="0" smtClean="0">
                <a:solidFill>
                  <a:srgbClr val="0070C0"/>
                </a:solidFill>
                <a:latin typeface="Calibri" panose="020F0502020204030204" pitchFamily="34" charset="0"/>
              </a:rPr>
              <a:t>the development of diabetes</a:t>
            </a:r>
            <a:r>
              <a:rPr lang="en-US" sz="3200" i="1" dirty="0" smtClean="0">
                <a:latin typeface="Calibri" panose="020F0502020204030204" pitchFamily="34" charset="0"/>
              </a:rPr>
              <a:t>, </a:t>
            </a:r>
            <a:r>
              <a:rPr lang="en-US" sz="3200" dirty="0" smtClean="0">
                <a:latin typeface="Calibri" panose="020F0502020204030204" pitchFamily="34" charset="0"/>
              </a:rPr>
              <a:t>participants on placebo will likely see worsening </a:t>
            </a:r>
            <a:r>
              <a:rPr lang="en-US" sz="3200" dirty="0" err="1" smtClean="0">
                <a:latin typeface="Calibri" panose="020F0502020204030204" pitchFamily="34" charset="0"/>
              </a:rPr>
              <a:t>glycemia</a:t>
            </a:r>
            <a:r>
              <a:rPr lang="en-US" sz="3200" dirty="0" smtClean="0">
                <a:latin typeface="Calibri" panose="020F0502020204030204" pitchFamily="34" charset="0"/>
              </a:rPr>
              <a:t> and may be put on diabetes medications sooner than the vitamin D </a:t>
            </a:r>
            <a:r>
              <a:rPr lang="en-US" sz="3200" smtClean="0">
                <a:latin typeface="Calibri" panose="020F0502020204030204" pitchFamily="34" charset="0"/>
              </a:rPr>
              <a:t>group.</a:t>
            </a:r>
            <a:endParaRPr lang="en-US" sz="3200" i="1" dirty="0">
              <a:latin typeface="Calibri" panose="020F0502020204030204" pitchFamily="34" charset="0"/>
            </a:endParaRPr>
          </a:p>
          <a:p>
            <a:endParaRPr lang="en-US" dirty="0"/>
          </a:p>
        </p:txBody>
      </p:sp>
    </p:spTree>
    <p:extLst>
      <p:ext uri="{BB962C8B-B14F-4D97-AF65-F5344CB8AC3E}">
        <p14:creationId xmlns:p14="http://schemas.microsoft.com/office/powerpoint/2010/main" val="147584445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76200" y="152400"/>
            <a:ext cx="8991600" cy="685800"/>
          </a:xfrm>
        </p:spPr>
        <p:txBody>
          <a:bodyPr/>
          <a:lstStyle/>
          <a:p>
            <a:r>
              <a:rPr lang="en-US" dirty="0" smtClean="0"/>
              <a:t>Rationale - continued</a:t>
            </a:r>
            <a:endParaRPr lang="en-US" dirty="0"/>
          </a:p>
        </p:txBody>
      </p:sp>
      <p:sp>
        <p:nvSpPr>
          <p:cNvPr id="4" name="TextBox 3"/>
          <p:cNvSpPr txBox="1"/>
          <p:nvPr/>
        </p:nvSpPr>
        <p:spPr>
          <a:xfrm>
            <a:off x="152400" y="914400"/>
            <a:ext cx="8839200" cy="553998"/>
          </a:xfrm>
          <a:prstGeom prst="rect">
            <a:avLst/>
          </a:prstGeom>
          <a:noFill/>
          <a:ln>
            <a:solidFill>
              <a:schemeClr val="accent1">
                <a:lumMod val="75000"/>
              </a:schemeClr>
            </a:solidFill>
          </a:ln>
        </p:spPr>
        <p:txBody>
          <a:bodyPr wrap="square" rtlCol="0">
            <a:spAutoFit/>
          </a:bodyPr>
          <a:lstStyle/>
          <a:p>
            <a:r>
              <a:rPr lang="en-US" sz="3000" b="1" dirty="0" smtClean="0">
                <a:solidFill>
                  <a:srgbClr val="0070C0"/>
                </a:solidFill>
                <a:latin typeface="Calibri" panose="020F0502020204030204" pitchFamily="34" charset="0"/>
              </a:rPr>
              <a:t>Primary outcome=</a:t>
            </a:r>
            <a:r>
              <a:rPr lang="en-US" sz="3000" i="1" dirty="0" smtClean="0">
                <a:solidFill>
                  <a:srgbClr val="0070C0"/>
                </a:solidFill>
                <a:latin typeface="Calibri" panose="020F0502020204030204" pitchFamily="34" charset="0"/>
              </a:rPr>
              <a:t>Time to the development of diabetes</a:t>
            </a:r>
            <a:endParaRPr lang="en-US" sz="3200" dirty="0">
              <a:latin typeface="Calibri" panose="020F0502020204030204" pitchFamily="34" charset="0"/>
            </a:endParaRPr>
          </a:p>
        </p:txBody>
      </p:sp>
      <p:sp>
        <p:nvSpPr>
          <p:cNvPr id="3" name="TextBox 2"/>
          <p:cNvSpPr txBox="1"/>
          <p:nvPr/>
        </p:nvSpPr>
        <p:spPr>
          <a:xfrm>
            <a:off x="152400" y="1828800"/>
            <a:ext cx="8839200" cy="4293483"/>
          </a:xfrm>
          <a:prstGeom prst="rect">
            <a:avLst/>
          </a:prstGeom>
          <a:noFill/>
        </p:spPr>
        <p:txBody>
          <a:bodyPr wrap="square" rtlCol="0">
            <a:spAutoFit/>
          </a:bodyPr>
          <a:lstStyle/>
          <a:p>
            <a:r>
              <a:rPr lang="en-US" sz="3200" b="1" dirty="0" smtClean="0">
                <a:latin typeface="Calibri" panose="020F0502020204030204" pitchFamily="34" charset="0"/>
              </a:rPr>
              <a:t>Problem </a:t>
            </a:r>
            <a:r>
              <a:rPr lang="en-US" sz="3200" dirty="0" smtClean="0">
                <a:latin typeface="Calibri" panose="020F0502020204030204" pitchFamily="34" charset="0"/>
              </a:rPr>
              <a:t>(continued)</a:t>
            </a:r>
            <a:r>
              <a:rPr lang="en-US" sz="3200" b="1" dirty="0" smtClean="0">
                <a:latin typeface="Calibri" panose="020F0502020204030204" pitchFamily="34" charset="0"/>
              </a:rPr>
              <a:t>:</a:t>
            </a:r>
            <a:endParaRPr lang="en-US" sz="3200" b="1" dirty="0">
              <a:latin typeface="Calibri" panose="020F0502020204030204" pitchFamily="34" charset="0"/>
            </a:endParaRPr>
          </a:p>
          <a:p>
            <a:pPr marL="285750" indent="-285750">
              <a:buFont typeface="Wingdings" panose="05000000000000000000" pitchFamily="2" charset="2"/>
              <a:buChar char="§"/>
            </a:pPr>
            <a:r>
              <a:rPr lang="en-US" sz="3200" dirty="0" smtClean="0">
                <a:latin typeface="Calibri" panose="020F0502020204030204" pitchFamily="34" charset="0"/>
              </a:rPr>
              <a:t>If the onset of </a:t>
            </a:r>
            <a:r>
              <a:rPr lang="en-US" sz="3200" i="1" dirty="0">
                <a:solidFill>
                  <a:srgbClr val="0070C0"/>
                </a:solidFill>
                <a:latin typeface="Calibri" panose="020F0502020204030204" pitchFamily="34" charset="0"/>
              </a:rPr>
              <a:t>the development of diabetes </a:t>
            </a:r>
            <a:r>
              <a:rPr lang="en-US" sz="3200" i="1" dirty="0" smtClean="0">
                <a:solidFill>
                  <a:srgbClr val="0070C0"/>
                </a:solidFill>
                <a:latin typeface="Calibri" panose="020F0502020204030204" pitchFamily="34" charset="0"/>
              </a:rPr>
              <a:t>is </a:t>
            </a:r>
            <a:r>
              <a:rPr lang="en-US" sz="3200" dirty="0" smtClean="0">
                <a:latin typeface="Calibri" panose="020F0502020204030204" pitchFamily="34" charset="0"/>
              </a:rPr>
              <a:t>delayed in the placebo group, we may not have enough cases in the limited time the study has to determine if Vitamin D works.</a:t>
            </a:r>
          </a:p>
          <a:p>
            <a:pPr marL="0" lvl="1" algn="ctr"/>
            <a:endParaRPr lang="en-US" sz="3500" b="1" i="1" dirty="0" smtClean="0">
              <a:solidFill>
                <a:srgbClr val="FF0000"/>
              </a:solidFill>
            </a:endParaRPr>
          </a:p>
          <a:p>
            <a:pPr marL="0" lvl="1" algn="ctr"/>
            <a:r>
              <a:rPr lang="en-US" sz="3500" b="1" i="1" dirty="0" smtClean="0">
                <a:solidFill>
                  <a:srgbClr val="FF0000"/>
                </a:solidFill>
              </a:rPr>
              <a:t>586 </a:t>
            </a:r>
            <a:r>
              <a:rPr lang="en-US" sz="3500" b="1" i="1" dirty="0">
                <a:solidFill>
                  <a:srgbClr val="FF0000"/>
                </a:solidFill>
              </a:rPr>
              <a:t>diabetes cases are required</a:t>
            </a:r>
          </a:p>
          <a:p>
            <a:endParaRPr lang="en-US" sz="3200" i="1" dirty="0">
              <a:latin typeface="Calibri" panose="020F0502020204030204" pitchFamily="34" charset="0"/>
            </a:endParaRPr>
          </a:p>
          <a:p>
            <a:endParaRPr lang="en-US" dirty="0"/>
          </a:p>
        </p:txBody>
      </p:sp>
    </p:spTree>
    <p:extLst>
      <p:ext uri="{BB962C8B-B14F-4D97-AF65-F5344CB8AC3E}">
        <p14:creationId xmlns:p14="http://schemas.microsoft.com/office/powerpoint/2010/main" val="403554606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Blank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ankBlank">
      <a:majorFont>
        <a:latin typeface="Gill Sans Light"/>
        <a:ea typeface=""/>
        <a:cs typeface=""/>
      </a:majorFont>
      <a:minorFont>
        <a:latin typeface="Gill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1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100" b="0" i="0" u="none" strike="noStrike" cap="none" normalizeH="0" baseline="0">
            <a:ln>
              <a:noFill/>
            </a:ln>
            <a:solidFill>
              <a:schemeClr val="tx1"/>
            </a:solidFill>
            <a:effectLst/>
            <a:latin typeface="Times" charset="0"/>
          </a:defRPr>
        </a:defPPr>
      </a:lstStyle>
    </a:lnDef>
  </a:objectDefaults>
  <a:extraClrSchemeLst>
    <a:extraClrScheme>
      <a:clrScheme name="Blank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30875</TotalTime>
  <Words>2193</Words>
  <Application>Microsoft Macintosh PowerPoint</Application>
  <PresentationFormat>On-screen Show (4:3)</PresentationFormat>
  <Paragraphs>357</Paragraphs>
  <Slides>26</Slides>
  <Notes>16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26</vt:i4>
      </vt:variant>
    </vt:vector>
  </HeadingPairs>
  <TitlesOfParts>
    <vt:vector size="38" baseType="lpstr">
      <vt:lpstr>Abadi MT Condensed Light</vt:lpstr>
      <vt:lpstr>Calibri</vt:lpstr>
      <vt:lpstr>Calibri Light</vt:lpstr>
      <vt:lpstr>Gill Sans</vt:lpstr>
      <vt:lpstr>Gill Sans Light</vt:lpstr>
      <vt:lpstr>ＭＳ Ｐゴシック</vt:lpstr>
      <vt:lpstr>Times</vt:lpstr>
      <vt:lpstr>Times New Roman</vt:lpstr>
      <vt:lpstr>Wingdings</vt:lpstr>
      <vt:lpstr>Arial</vt:lpstr>
      <vt:lpstr>BlankBlank</vt:lpstr>
      <vt:lpstr>Office Theme</vt:lpstr>
      <vt:lpstr>Protocol Version 1.8  and changes to MOP 18 </vt:lpstr>
      <vt:lpstr>What hasn’t changed?</vt:lpstr>
      <vt:lpstr>PowerPoint Presentation</vt:lpstr>
      <vt:lpstr>Diabetes diagnosis – semi-annual visit:</vt:lpstr>
      <vt:lpstr>Diabetes diagnosis – end of study visit  (within 3 months of close-out):</vt:lpstr>
      <vt:lpstr>What has changed?</vt:lpstr>
      <vt:lpstr>Rationale</vt:lpstr>
      <vt:lpstr>Rationale - continued</vt:lpstr>
      <vt:lpstr>Rationale - continued</vt:lpstr>
      <vt:lpstr>Solution</vt:lpstr>
      <vt:lpstr>Solution: Prevention Pre-randomization</vt:lpstr>
      <vt:lpstr>Solution: Prevention Post randomization</vt:lpstr>
      <vt:lpstr>Solution: Prevention Post randomization (continued)</vt:lpstr>
      <vt:lpstr>Solution: Post randomization</vt:lpstr>
      <vt:lpstr>Solution: Post randomization</vt:lpstr>
      <vt:lpstr>Diabetes dx – self-reported  or  Planned or actual initiation of diabetes specific medications</vt:lpstr>
      <vt:lpstr>PowerPoint Presentation</vt:lpstr>
      <vt:lpstr>Diabetes diagnosis or Use of diabetes  medications outside of D2d</vt:lpstr>
      <vt:lpstr>Diabetes diagnosis or use of diabetes  medications outside of D2d</vt:lpstr>
      <vt:lpstr>PowerPoint Presentation</vt:lpstr>
      <vt:lpstr>PowerPoint Presentation</vt:lpstr>
      <vt:lpstr>What can you do? If Diabetes Meds are Started</vt:lpstr>
      <vt:lpstr>What follow-up should you do  if Diabetes Meds are Started and the COC Adjudication = No Diabetes</vt:lpstr>
      <vt:lpstr>Examples to Discuss:</vt:lpstr>
      <vt:lpstr>Going Forward</vt:lpstr>
      <vt:lpstr>Other Topics to Discuss</vt:lpstr>
    </vt:vector>
  </TitlesOfParts>
  <Company>Anastassios Pittas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Vitamin D in Health and Disease</dc:title>
  <dc:creator>Anastassios Pittas</dc:creator>
  <cp:lastModifiedBy>Anastassios Pittas</cp:lastModifiedBy>
  <cp:revision>1198</cp:revision>
  <cp:lastPrinted>2013-05-23T15:17:50Z</cp:lastPrinted>
  <dcterms:created xsi:type="dcterms:W3CDTF">2011-11-11T15:00:35Z</dcterms:created>
  <dcterms:modified xsi:type="dcterms:W3CDTF">2015-11-12T17:16:47Z</dcterms:modified>
</cp:coreProperties>
</file>