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8" r:id="rId2"/>
  </p:sldMasterIdLst>
  <p:notesMasterIdLst>
    <p:notesMasterId r:id="rId10"/>
  </p:notesMasterIdLst>
  <p:handoutMasterIdLst>
    <p:handoutMasterId r:id="rId1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11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11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11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11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0">
          <p15:clr>
            <a:srgbClr val="A4A3A4"/>
          </p15:clr>
        </p15:guide>
        <p15:guide id="2" orient="horz" pos="768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  <p15:guide id="5" pos="288">
          <p15:clr>
            <a:srgbClr val="A4A3A4"/>
          </p15:clr>
        </p15:guide>
        <p15:guide id="6" pos="35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F7F7F7"/>
    <a:srgbClr val="004080"/>
    <a:srgbClr val="0080FF"/>
    <a:srgbClr val="800000"/>
    <a:srgbClr val="FF6666"/>
    <a:srgbClr val="FF0000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82" autoAdjust="0"/>
    <p:restoredTop sz="84421" autoAdjust="0"/>
  </p:normalViewPr>
  <p:slideViewPr>
    <p:cSldViewPr>
      <p:cViewPr>
        <p:scale>
          <a:sx n="100" d="100"/>
          <a:sy n="100" d="100"/>
        </p:scale>
        <p:origin x="2200" y="376"/>
      </p:cViewPr>
      <p:guideLst>
        <p:guide orient="horz" pos="4080"/>
        <p:guide orient="horz" pos="768"/>
        <p:guide orient="horz" pos="2160"/>
        <p:guide pos="2880"/>
        <p:guide pos="288"/>
        <p:guide pos="3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3" d="100"/>
        <a:sy n="1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ABAA0FE-E2F9-DE42-92CD-68EF08B0E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47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85C25F8-2AF5-9B49-982B-C7B5C187C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2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7700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76200"/>
            <a:ext cx="22479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76200"/>
            <a:ext cx="65913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66800"/>
            <a:ext cx="4114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1148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371600"/>
            <a:ext cx="40386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7700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ECC62-44DC-3E4A-9031-065101D92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66800"/>
            <a:ext cx="8229600" cy="4724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7700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89C9D-8079-7543-887E-B321C5F64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82296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581400"/>
            <a:ext cx="82296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066800"/>
            <a:ext cx="4038600" cy="49530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06680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44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3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49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66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30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10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97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611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17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1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4419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066800"/>
            <a:ext cx="43434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0375" y="10668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375" y="1706562"/>
            <a:ext cx="4040188" cy="43132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066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706562"/>
            <a:ext cx="4041775" cy="43132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7700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5C79D-5118-7C48-9B11-8F238AC88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pn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138160" y="6390490"/>
            <a:ext cx="990600" cy="439466"/>
          </a:xfrm>
          <a:prstGeom prst="rect">
            <a:avLst/>
          </a:prstGeom>
        </p:spPr>
      </p:pic>
      <p:pic>
        <p:nvPicPr>
          <p:cNvPr id="12" name="Picture 11" descr="Macintosh HD:Users:agp:Desktop:Screen Shot 2013-04-06 at 7.21.32 AM.png"/>
          <p:cNvPicPr/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159" y="6419723"/>
            <a:ext cx="12192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2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5385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</a:t>
            </a:r>
            <a:r>
              <a:rPr lang="en-US" dirty="0"/>
              <a:t>to edit </a:t>
            </a: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610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62887" name="Line 7"/>
          <p:cNvSpPr>
            <a:spLocks noChangeShapeType="1"/>
          </p:cNvSpPr>
          <p:nvPr/>
        </p:nvSpPr>
        <p:spPr bwMode="auto">
          <a:xfrm>
            <a:off x="76200" y="914400"/>
            <a:ext cx="8991600" cy="0"/>
          </a:xfrm>
          <a:prstGeom prst="line">
            <a:avLst/>
          </a:prstGeom>
          <a:ln w="12700" cmpd="sng"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3" name="Text Box 2"/>
          <p:cNvSpPr txBox="1">
            <a:spLocks noChangeArrowheads="1"/>
          </p:cNvSpPr>
          <p:nvPr userDrawn="1"/>
        </p:nvSpPr>
        <p:spPr bwMode="auto">
          <a:xfrm>
            <a:off x="6004559" y="6533056"/>
            <a:ext cx="10668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marL="0" algn="l" defTabSz="822325" eaLnBrk="1" hangingPunct="1">
              <a:lnSpc>
                <a:spcPct val="100000"/>
              </a:lnSpc>
              <a:tabLst>
                <a:tab pos="80963" algn="l"/>
                <a:tab pos="904875" algn="l"/>
                <a:tab pos="1727200" algn="l"/>
                <a:tab pos="2551113" algn="l"/>
                <a:tab pos="3373438" algn="l"/>
                <a:tab pos="4195763" algn="l"/>
                <a:tab pos="5019675" algn="l"/>
                <a:tab pos="5842000" algn="l"/>
                <a:tab pos="6665913" algn="l"/>
                <a:tab pos="7488238" algn="l"/>
              </a:tabLst>
            </a:pPr>
            <a:r>
              <a:rPr lang="en-US" sz="1300" b="1" i="0" dirty="0" smtClean="0">
                <a:solidFill>
                  <a:schemeClr val="accent1"/>
                </a:solidFill>
                <a:latin typeface="Calibri"/>
                <a:cs typeface="Calibri"/>
              </a:rPr>
              <a:t>Sponsored by</a:t>
            </a:r>
            <a:endParaRPr lang="en-US" sz="1300" b="1" i="0" baseline="0" dirty="0" smtClean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 userDrawn="1"/>
        </p:nvSpPr>
        <p:spPr bwMode="auto">
          <a:xfrm>
            <a:off x="1905000" y="6525361"/>
            <a:ext cx="14478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marL="0" algn="l" defTabSz="822325" eaLnBrk="1" hangingPunct="1">
              <a:lnSpc>
                <a:spcPct val="100000"/>
              </a:lnSpc>
              <a:tabLst>
                <a:tab pos="80963" algn="l"/>
                <a:tab pos="904875" algn="l"/>
                <a:tab pos="1727200" algn="l"/>
                <a:tab pos="2551113" algn="l"/>
                <a:tab pos="3373438" algn="l"/>
                <a:tab pos="4195763" algn="l"/>
                <a:tab pos="5019675" algn="l"/>
                <a:tab pos="5842000" algn="l"/>
                <a:tab pos="6665913" algn="l"/>
                <a:tab pos="7488238" algn="l"/>
              </a:tabLst>
            </a:pPr>
            <a:r>
              <a:rPr lang="en-US" sz="1400" b="1" i="0" baseline="0" dirty="0" smtClean="0">
                <a:solidFill>
                  <a:srgbClr val="3599CD"/>
                </a:solidFill>
                <a:latin typeface="Calibri"/>
                <a:cs typeface="Calibri"/>
              </a:rPr>
              <a:t>www.d2dstudy.org</a:t>
            </a:r>
            <a:endParaRPr lang="en-US" sz="1100" b="1" i="0" baseline="0" dirty="0">
              <a:solidFill>
                <a:srgbClr val="3599CD"/>
              </a:solidFill>
              <a:latin typeface="Calibri"/>
              <a:cs typeface="Calibri"/>
            </a:endParaRPr>
          </a:p>
        </p:txBody>
      </p:sp>
      <p:pic>
        <p:nvPicPr>
          <p:cNvPr id="2" name="Picture 1" descr="Logo_D2d_600_Slogan_W.png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370066"/>
            <a:ext cx="1752600" cy="44983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chemeClr val="bg1">
              <a:lumMod val="75000"/>
              <a:alpha val="5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1">
              <a:lumMod val="75000"/>
            </a:schemeClr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800000"/>
          </a:solidFill>
          <a:latin typeface="Gill Sans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/>
          <a:ea typeface="ＭＳ Ｐゴシック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/>
          <a:ea typeface="ＭＳ Ｐゴシック" charset="-128"/>
          <a:cs typeface="Calibri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E346A-36C7-4A62-B6BE-6F24E1C3CB07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61CA-6D84-416A-9AD3-5CDB1AAE9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8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D2d Ancillary Studies Evaluation Subcommittee (ASES)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D2d Annual Meeting</a:t>
            </a:r>
          </a:p>
          <a:p>
            <a:r>
              <a:rPr lang="en-US" altLang="en-US" dirty="0">
                <a:ea typeface="ＭＳ Ｐゴシック" pitchFamily="34" charset="-128"/>
              </a:rPr>
              <a:t>November 9, </a:t>
            </a:r>
            <a:r>
              <a:rPr lang="en-US" altLang="en-US" dirty="0" smtClean="0">
                <a:ea typeface="ＭＳ Ｐゴシック" pitchFamily="34" charset="-128"/>
              </a:rPr>
              <a:t>2015</a:t>
            </a: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285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Ancillary Studies Evaluation Subcommittee (ASES)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altLang="en-US" sz="2400" dirty="0">
                <a:ea typeface="ＭＳ Ｐゴシック" pitchFamily="34" charset="-128"/>
              </a:rPr>
              <a:t>Develops, approves and oversees the ancillary studies policies and procedures</a:t>
            </a:r>
          </a:p>
          <a:p>
            <a:pPr>
              <a:spcAft>
                <a:spcPts val="1200"/>
              </a:spcAft>
            </a:pPr>
            <a:r>
              <a:rPr lang="en-US" altLang="en-US" sz="2400" dirty="0" smtClean="0">
                <a:ea typeface="ＭＳ Ｐゴシック" pitchFamily="34" charset="-128"/>
              </a:rPr>
              <a:t>Solicits </a:t>
            </a:r>
            <a:r>
              <a:rPr lang="en-US" altLang="en-US" sz="2400" dirty="0">
                <a:ea typeface="ＭＳ Ｐゴシック" pitchFamily="34" charset="-128"/>
              </a:rPr>
              <a:t>ancillary study applications </a:t>
            </a:r>
          </a:p>
          <a:p>
            <a:pPr>
              <a:spcAft>
                <a:spcPts val="1200"/>
              </a:spcAft>
            </a:pPr>
            <a:r>
              <a:rPr lang="en-US" altLang="en-US" sz="2400" dirty="0" smtClean="0">
                <a:ea typeface="ＭＳ Ｐゴシック" pitchFamily="34" charset="-128"/>
              </a:rPr>
              <a:t>Evaluates </a:t>
            </a:r>
            <a:r>
              <a:rPr lang="en-US" altLang="en-US" sz="2400" dirty="0">
                <a:ea typeface="ＭＳ Ｐゴシック" pitchFamily="34" charset="-128"/>
              </a:rPr>
              <a:t>ancillary study letter of intents and applications and makes recommendations to the Steering Committee regarding the proposals</a:t>
            </a:r>
          </a:p>
          <a:p>
            <a:pPr>
              <a:spcAft>
                <a:spcPts val="1200"/>
              </a:spcAft>
            </a:pPr>
            <a:r>
              <a:rPr lang="en-US" altLang="en-US" sz="2400" dirty="0" smtClean="0">
                <a:ea typeface="ＭＳ Ｐゴシック" pitchFamily="34" charset="-128"/>
              </a:rPr>
              <a:t>Monitors </a:t>
            </a:r>
            <a:r>
              <a:rPr lang="en-US" altLang="en-US" sz="2400" dirty="0">
                <a:ea typeface="ＭＳ Ｐゴシック" pitchFamily="34" charset="-128"/>
              </a:rPr>
              <a:t>progress of approved ancillary studies</a:t>
            </a:r>
          </a:p>
          <a:p>
            <a:pPr>
              <a:spcAft>
                <a:spcPts val="1200"/>
              </a:spcAft>
            </a:pPr>
            <a:r>
              <a:rPr lang="en-US" altLang="en-US" sz="2400" dirty="0" smtClean="0">
                <a:ea typeface="ＭＳ Ｐゴシック" pitchFamily="34" charset="-128"/>
              </a:rPr>
              <a:t>Seeks </a:t>
            </a:r>
            <a:r>
              <a:rPr lang="en-US" altLang="en-US" sz="2400" dirty="0">
                <a:ea typeface="ＭＳ Ｐゴシック" pitchFamily="34" charset="-128"/>
              </a:rPr>
              <a:t>guidance from other committees, as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ASES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en-US" dirty="0"/>
              <a:t>Cyrus Desouza, Chair</a:t>
            </a:r>
          </a:p>
          <a:p>
            <a:pPr>
              <a:defRPr/>
            </a:pPr>
            <a:r>
              <a:rPr lang="en-US" altLang="en-US" dirty="0" err="1"/>
              <a:t>Chhavi</a:t>
            </a:r>
            <a:r>
              <a:rPr lang="en-US" altLang="en-US" dirty="0"/>
              <a:t> </a:t>
            </a:r>
            <a:r>
              <a:rPr lang="en-US" altLang="en-US" dirty="0" err="1"/>
              <a:t>Chadha</a:t>
            </a:r>
            <a:endParaRPr lang="en-US" altLang="en-US" dirty="0"/>
          </a:p>
          <a:p>
            <a:pPr>
              <a:defRPr/>
            </a:pPr>
            <a:r>
              <a:rPr lang="en-US" altLang="en-US" dirty="0"/>
              <a:t>Bess Dawson-Hughes</a:t>
            </a:r>
          </a:p>
          <a:p>
            <a:pPr>
              <a:defRPr/>
            </a:pPr>
            <a:r>
              <a:rPr lang="en-US" altLang="en-US" dirty="0"/>
              <a:t>Sangeeta Kashyap</a:t>
            </a:r>
          </a:p>
          <a:p>
            <a:pPr>
              <a:defRPr/>
            </a:pPr>
            <a:r>
              <a:rPr lang="en-US" altLang="en-US" dirty="0"/>
              <a:t>Michael Lewis</a:t>
            </a:r>
          </a:p>
          <a:p>
            <a:pPr>
              <a:defRPr/>
            </a:pPr>
            <a:r>
              <a:rPr lang="en-US" altLang="en-US" dirty="0" err="1"/>
              <a:t>Taso</a:t>
            </a:r>
            <a:r>
              <a:rPr lang="en-US" altLang="en-US" dirty="0"/>
              <a:t> Pittas</a:t>
            </a:r>
          </a:p>
          <a:p>
            <a:pPr>
              <a:defRPr/>
            </a:pPr>
            <a:r>
              <a:rPr lang="en-US" altLang="en-US" dirty="0"/>
              <a:t>Richard Pratley</a:t>
            </a:r>
          </a:p>
          <a:p>
            <a:pPr>
              <a:defRPr/>
            </a:pPr>
            <a:r>
              <a:rPr lang="en-US" altLang="en-US" dirty="0"/>
              <a:t>Philip </a:t>
            </a:r>
            <a:r>
              <a:rPr lang="en-US" altLang="en-US" dirty="0" err="1"/>
              <a:t>Raskin</a:t>
            </a:r>
            <a:endParaRPr lang="en-US" altLang="en-US" dirty="0"/>
          </a:p>
          <a:p>
            <a:pPr>
              <a:defRPr/>
            </a:pPr>
            <a:r>
              <a:rPr lang="en-US" altLang="en-US" dirty="0"/>
              <a:t>David Robbins</a:t>
            </a:r>
          </a:p>
          <a:p>
            <a:pPr>
              <a:defRPr/>
            </a:pPr>
            <a:r>
              <a:rPr lang="en-US" altLang="en-US" dirty="0"/>
              <a:t>Cliff Rosen</a:t>
            </a:r>
          </a:p>
          <a:p>
            <a:pPr>
              <a:defRPr/>
            </a:pPr>
            <a:r>
              <a:rPr lang="en-US" altLang="en-US" dirty="0" err="1"/>
              <a:t>Myrlene</a:t>
            </a:r>
            <a:r>
              <a:rPr lang="en-US" altLang="en-US" dirty="0"/>
              <a:t> Staten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82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594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ea typeface="ＭＳ Ｐゴシック" pitchFamily="34" charset="-128"/>
              </a:rPr>
              <a:t>Submissions </a:t>
            </a:r>
            <a:r>
              <a:rPr lang="en-US" altLang="en-US" dirty="0" smtClean="0">
                <a:ea typeface="ＭＳ Ｐゴシック" pitchFamily="34" charset="-128"/>
              </a:rPr>
              <a:t/>
            </a:r>
            <a:br>
              <a:rPr lang="en-US" altLang="en-US" dirty="0" smtClean="0">
                <a:ea typeface="ＭＳ Ｐゴシック" pitchFamily="34" charset="-128"/>
              </a:rPr>
            </a:br>
            <a:r>
              <a:rPr lang="en-US" altLang="en-US" i="1" dirty="0" smtClean="0">
                <a:ea typeface="ＭＳ Ｐゴシック" pitchFamily="34" charset="-128"/>
              </a:rPr>
              <a:t>Status updated since 11/1/2014</a:t>
            </a:r>
            <a:endParaRPr lang="en-US" i="1" dirty="0"/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9207656"/>
              </p:ext>
            </p:extLst>
          </p:nvPr>
        </p:nvGraphicFramePr>
        <p:xfrm>
          <a:off x="762000" y="1386427"/>
          <a:ext cx="7651750" cy="448097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95800"/>
                <a:gridCol w="1600200"/>
                <a:gridCol w="1555750"/>
              </a:tblGrid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Title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Submission</a:t>
                      </a:r>
                      <a:r>
                        <a:rPr lang="en-US" sz="1800" baseline="0" dirty="0" smtClean="0"/>
                        <a:t> Date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Status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Effects</a:t>
                      </a:r>
                      <a:r>
                        <a:rPr lang="en-US" sz="1800" baseline="0" dirty="0" smtClean="0"/>
                        <a:t> of vitamin D on skeletal muscle mass and performance in pre-diabetes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3/29/2013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Not funded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dirty="0" smtClean="0"/>
                        <a:t>The vitamin D, type 2 diabetes,</a:t>
                      </a:r>
                      <a:r>
                        <a:rPr lang="en-US" baseline="0" dirty="0" smtClean="0"/>
                        <a:t> and gut </a:t>
                      </a:r>
                      <a:r>
                        <a:rPr lang="en-US" baseline="0" dirty="0" err="1" smtClean="0"/>
                        <a:t>microbiome</a:t>
                      </a:r>
                      <a:r>
                        <a:rPr lang="en-US" baseline="0" dirty="0" smtClean="0"/>
                        <a:t> (D2d-GM) study</a:t>
                      </a:r>
                      <a:endParaRPr lang="en-US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10/22/2013</a:t>
                      </a:r>
                      <a:endParaRPr lang="en-US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funded</a:t>
                      </a:r>
                      <a:endParaRPr lang="en-US" dirty="0"/>
                    </a:p>
                  </a:txBody>
                  <a:tcPr marL="91442" marR="91442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Effect of vitamin D supplementation on risk for common cancers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2/10/2014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Not funded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Contribution of free and total 25OHD</a:t>
                      </a:r>
                      <a:r>
                        <a:rPr lang="en-US" sz="1800" baseline="0" dirty="0" smtClean="0"/>
                        <a:t> in predicting progression to type 2 diabetes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5/5/2014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Not funded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Cognitive benefits of</a:t>
                      </a:r>
                      <a:r>
                        <a:rPr lang="en-US" sz="1800" baseline="0" dirty="0" smtClean="0"/>
                        <a:t> vitamin D in persons with pre-diabetes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7/16/2014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Not funded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 of the (NDEP)</a:t>
                      </a:r>
                      <a:r>
                        <a:rPr lang="en-US" baseline="0" dirty="0" smtClean="0"/>
                        <a:t> GAMEPLAN toolkit in the D2d study</a:t>
                      </a:r>
                      <a:endParaRPr lang="en-US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5/23/2013</a:t>
                      </a:r>
                      <a:endParaRPr lang="en-US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Enrollment</a:t>
                      </a:r>
                      <a:r>
                        <a:rPr lang="en-US" baseline="0" dirty="0" smtClean="0"/>
                        <a:t> complete</a:t>
                      </a:r>
                      <a:endParaRPr lang="en-US" dirty="0"/>
                    </a:p>
                  </a:txBody>
                  <a:tcPr marL="91442" marR="9144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6201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a typeface="ＭＳ Ｐゴシック" pitchFamily="34" charset="-128"/>
              </a:rPr>
              <a:t>Submissions</a:t>
            </a:r>
            <a:r>
              <a:rPr lang="en-US" altLang="en-US" dirty="0">
                <a:ea typeface="ＭＳ Ｐゴシック" pitchFamily="34" charset="-128"/>
              </a:rPr>
              <a:t/>
            </a:r>
            <a:br>
              <a:rPr lang="en-US" altLang="en-US" dirty="0">
                <a:ea typeface="ＭＳ Ｐゴシック" pitchFamily="34" charset="-128"/>
              </a:rPr>
            </a:br>
            <a:r>
              <a:rPr lang="en-US" altLang="en-US" sz="2400" i="1" dirty="0" smtClean="0">
                <a:ea typeface="ＭＳ Ｐゴシック" pitchFamily="34" charset="-128"/>
              </a:rPr>
              <a:t>New since 11/1/2014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835831"/>
              </p:ext>
            </p:extLst>
          </p:nvPr>
        </p:nvGraphicFramePr>
        <p:xfrm>
          <a:off x="685800" y="1981200"/>
          <a:ext cx="7651750" cy="32006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43400"/>
                <a:gridCol w="1524000"/>
                <a:gridCol w="1784350"/>
              </a:tblGrid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Title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Submission</a:t>
                      </a:r>
                      <a:r>
                        <a:rPr lang="en-US" sz="1800" baseline="0" dirty="0" smtClean="0"/>
                        <a:t> Date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Status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Vitamin D, depression,</a:t>
                      </a:r>
                      <a:r>
                        <a:rPr lang="en-US" sz="1800" baseline="0" dirty="0" smtClean="0"/>
                        <a:t> and cardiovascular risk in pre-diabetes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10/31/2014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LOI approved</a:t>
                      </a:r>
                      <a:endParaRPr lang="en-US" sz="1800" dirty="0"/>
                    </a:p>
                  </a:txBody>
                  <a:tcPr marL="91442" marR="91442" marT="45724" marB="45724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dirty="0" smtClean="0"/>
                        <a:t>Does vitamin</a:t>
                      </a:r>
                      <a:r>
                        <a:rPr lang="en-US" baseline="0" dirty="0" smtClean="0"/>
                        <a:t> D3 supplementation have an effect on markers of DNA damage</a:t>
                      </a:r>
                      <a:endParaRPr lang="en-US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12/5/2014</a:t>
                      </a:r>
                      <a:endParaRPr lang="en-US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Under review at funding agency</a:t>
                      </a:r>
                      <a:endParaRPr lang="en-US" dirty="0"/>
                    </a:p>
                  </a:txBody>
                  <a:tcPr marL="91442" marR="91442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Time course of beta cell function decay in D2d subjects with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prediabetes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2/5/2015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Withdrawn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</a:tr>
              <a:tr h="64013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Effects of VD3 on biomarkers of beta-cell injury and inflammation in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prediabetes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9/25/15</a:t>
                      </a:r>
                      <a:endParaRPr lang="en-US" sz="1800" dirty="0"/>
                    </a:p>
                  </a:txBody>
                  <a:tcPr marL="91442" marR="91442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Under review at funding agency</a:t>
                      </a:r>
                    </a:p>
                  </a:txBody>
                  <a:tcPr marL="91442" marR="91442" marT="45723" marB="4572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027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>
                <a:ea typeface="ＭＳ Ｐゴシック" pitchFamily="34" charset="-128"/>
              </a:rPr>
              <a:t>As recruitment winds down, less opportunity to generate new data from participant visits</a:t>
            </a:r>
          </a:p>
          <a:p>
            <a:pPr marL="0" indent="0">
              <a:buNone/>
            </a:pPr>
            <a:endParaRPr lang="en-US" altLang="en-US" dirty="0">
              <a:ea typeface="ＭＳ Ｐゴシック" pitchFamily="34" charset="-128"/>
            </a:endParaRPr>
          </a:p>
          <a:p>
            <a:r>
              <a:rPr lang="en-US" altLang="en-US" dirty="0">
                <a:ea typeface="ＭＳ Ｐゴシック" pitchFamily="34" charset="-128"/>
              </a:rPr>
              <a:t>Accepting proposals for ancillary analyses (data analyses and use of repository samples)</a:t>
            </a:r>
          </a:p>
          <a:p>
            <a:pPr marL="0" indent="0">
              <a:buNone/>
            </a:pPr>
            <a:endParaRPr lang="en-US" altLang="en-US" dirty="0">
              <a:ea typeface="ＭＳ Ｐゴシック" pitchFamily="34" charset="-128"/>
            </a:endParaRPr>
          </a:p>
          <a:p>
            <a:r>
              <a:rPr lang="en-US" altLang="en-US" b="1" dirty="0">
                <a:ea typeface="ＭＳ Ｐゴシック" pitchFamily="34" charset="-128"/>
              </a:rPr>
              <a:t>Feasibility questions</a:t>
            </a:r>
            <a:r>
              <a:rPr lang="en-US" altLang="en-US" dirty="0">
                <a:ea typeface="ＭＳ Ｐゴシック" pitchFamily="34" charset="-128"/>
              </a:rPr>
              <a:t>: Have a question about the number of people who might fall into a population of interest? Email D2d and we can provide you with that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71586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Blank">
      <a:majorFont>
        <a:latin typeface="Gill Sans Light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30257</TotalTime>
  <Words>318</Words>
  <Application>Microsoft Macintosh PowerPoint</Application>
  <PresentationFormat>On-screen Show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Calibri</vt:lpstr>
      <vt:lpstr>Gill Sans</vt:lpstr>
      <vt:lpstr>Gill Sans Light</vt:lpstr>
      <vt:lpstr>ＭＳ Ｐゴシック</vt:lpstr>
      <vt:lpstr>Times</vt:lpstr>
      <vt:lpstr>Arial</vt:lpstr>
      <vt:lpstr>BlankBlank</vt:lpstr>
      <vt:lpstr>Custom Design</vt:lpstr>
      <vt:lpstr>D2d Ancillary Studies Evaluation Subcommittee (ASES)</vt:lpstr>
      <vt:lpstr>Ancillary Studies Evaluation Subcommittee (ASES)</vt:lpstr>
      <vt:lpstr>ASES Members</vt:lpstr>
      <vt:lpstr>PowerPoint Presentation</vt:lpstr>
      <vt:lpstr>Submissions  Status updated since 11/1/2014</vt:lpstr>
      <vt:lpstr>Submissions New since 11/1/2014</vt:lpstr>
      <vt:lpstr>Next Steps</vt:lpstr>
    </vt:vector>
  </TitlesOfParts>
  <Company>Anastassios Pittas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 D in Health and Disease</dc:title>
  <dc:creator>Anastassios Pittas</dc:creator>
  <cp:lastModifiedBy>Anastassios Pittas</cp:lastModifiedBy>
  <cp:revision>1149</cp:revision>
  <cp:lastPrinted>2013-05-23T15:17:50Z</cp:lastPrinted>
  <dcterms:created xsi:type="dcterms:W3CDTF">2011-11-11T15:00:35Z</dcterms:created>
  <dcterms:modified xsi:type="dcterms:W3CDTF">2015-11-12T21:30:52Z</dcterms:modified>
</cp:coreProperties>
</file>