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76" r:id="rId3"/>
    <p:sldId id="257" r:id="rId4"/>
    <p:sldId id="269" r:id="rId5"/>
    <p:sldId id="270" r:id="rId6"/>
    <p:sldId id="277" r:id="rId7"/>
    <p:sldId id="271" r:id="rId8"/>
    <p:sldId id="272" r:id="rId9"/>
    <p:sldId id="264" r:id="rId10"/>
    <p:sldId id="268" r:id="rId11"/>
    <p:sldId id="267" r:id="rId12"/>
    <p:sldId id="275" r:id="rId13"/>
    <p:sldId id="259" r:id="rId14"/>
    <p:sldId id="263" r:id="rId15"/>
    <p:sldId id="260" r:id="rId16"/>
    <p:sldId id="261" r:id="rId17"/>
    <p:sldId id="274"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 id="1" name="Paul Fuss" initials="PF"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43" autoAdjust="0"/>
  </p:normalViewPr>
  <p:slideViewPr>
    <p:cSldViewPr>
      <p:cViewPr>
        <p:scale>
          <a:sx n="97" d="100"/>
          <a:sy n="97" d="100"/>
        </p:scale>
        <p:origin x="-20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61327-AF61-4E34-8049-48C836C497D4}" type="datetimeFigureOut">
              <a:rPr lang="en-US" smtClean="0"/>
              <a:t>7/14/2015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F5F19-0FDA-4B72-B635-67974BCCD636}" type="slidenum">
              <a:rPr lang="en-US" smtClean="0"/>
              <a:t>‹#›</a:t>
            </a:fld>
            <a:endParaRPr lang="en-US"/>
          </a:p>
        </p:txBody>
      </p:sp>
    </p:spTree>
    <p:extLst>
      <p:ext uri="{BB962C8B-B14F-4D97-AF65-F5344CB8AC3E}">
        <p14:creationId xmlns:p14="http://schemas.microsoft.com/office/powerpoint/2010/main" val="77195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a:t>
            </a:fld>
            <a:endParaRPr lang="en-US"/>
          </a:p>
        </p:txBody>
      </p:sp>
    </p:spTree>
    <p:extLst>
      <p:ext uri="{BB962C8B-B14F-4D97-AF65-F5344CB8AC3E}">
        <p14:creationId xmlns:p14="http://schemas.microsoft.com/office/powerpoint/2010/main" val="395527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set</a:t>
            </a:r>
            <a:r>
              <a:rPr lang="en-US" baseline="0" dirty="0" smtClean="0"/>
              <a:t> good goals? We use the acronym SMART goals. </a:t>
            </a:r>
          </a:p>
          <a:p>
            <a:endParaRPr lang="en-US" baseline="0" dirty="0" smtClean="0"/>
          </a:p>
          <a:p>
            <a:r>
              <a:rPr lang="en-US" baseline="0" dirty="0" smtClean="0"/>
              <a:t>Your goals should be specific, measurable, attainable, and should specify an end time. You should also come up with some sort of reward for yourself for meeting your goals. Let’s go through these in more detail.</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10</a:t>
            </a:fld>
            <a:endParaRPr lang="en-US"/>
          </a:p>
        </p:txBody>
      </p:sp>
    </p:spTree>
    <p:extLst>
      <p:ext uri="{BB962C8B-B14F-4D97-AF65-F5344CB8AC3E}">
        <p14:creationId xmlns:p14="http://schemas.microsoft.com/office/powerpoint/2010/main" val="413331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the common</a:t>
            </a:r>
            <a:r>
              <a:rPr lang="en-US" baseline="0" dirty="0" smtClean="0"/>
              <a:t> New Year’s Resolution—”I’d like to exercise more.”</a:t>
            </a:r>
          </a:p>
          <a:p>
            <a:endParaRPr lang="en-US" baseline="0" dirty="0" smtClean="0"/>
          </a:p>
          <a:p>
            <a:r>
              <a:rPr lang="en-US" baseline="0" dirty="0" smtClean="0"/>
              <a:t>First, let’s define specifically what we mean when we say exercise. So a more specific goal might be, “I’m going to ride my bike more.”</a:t>
            </a:r>
          </a:p>
          <a:p>
            <a:endParaRPr lang="en-US" baseline="0" dirty="0" smtClean="0"/>
          </a:p>
          <a:p>
            <a:r>
              <a:rPr lang="en-US" baseline="0" dirty="0" smtClean="0"/>
              <a:t>Okay, that’s more specific. But, what do we mean by “more”? How much more? You want to set a very, clear cut-off so that you can measure your success. So, “I’m going to ride my bike 6 times a week for 60 minutes each time” would be a measurable goal.</a:t>
            </a:r>
          </a:p>
          <a:p>
            <a:endParaRPr lang="en-US" baseline="0" dirty="0" smtClean="0"/>
          </a:p>
          <a:p>
            <a:r>
              <a:rPr lang="en-US" baseline="0" dirty="0" smtClean="0"/>
              <a:t>We also have to consider current activity. If you’re already riding your bike 5 times a week for 45 minutes, this is a great goal. What if you’re not riding your bike at all? This might not be a realistic starting point. We want our goals to be attainable. Maybe a more realistic goal is “3 times a week for 30 minutes each time.”</a:t>
            </a:r>
          </a:p>
          <a:p>
            <a:endParaRPr lang="en-US" baseline="0" dirty="0" smtClean="0"/>
          </a:p>
          <a:p>
            <a:r>
              <a:rPr lang="en-US" baseline="0" dirty="0" smtClean="0"/>
              <a:t>It’s important to consider rewarding yourself as well. These aren’t always necessary, but are important if you’re having trouble meeting your goals. There are some immediate benefits of exercise, such as feeling accomplished and a rush of endorphins—but, weight loss is not immediate. So, figure out ways to keep you motivated. Rewards should be something you would not normally give yourself. </a:t>
            </a:r>
          </a:p>
          <a:p>
            <a:endParaRPr lang="en-US" baseline="0" dirty="0" smtClean="0"/>
          </a:p>
          <a:p>
            <a:r>
              <a:rPr lang="en-US" baseline="0" dirty="0" smtClean="0"/>
              <a:t>Lastly, you need a deadline. A deadline gives you time to evaluate your progress, reward yourself, and set new goals! </a:t>
            </a:r>
            <a:endParaRPr lang="en-US" dirty="0" smtClean="0"/>
          </a:p>
          <a:p>
            <a:endParaRPr lang="en-US" dirty="0" smtClean="0"/>
          </a:p>
          <a:p>
            <a:r>
              <a:rPr lang="en-US" dirty="0" smtClean="0"/>
              <a:t>[Can</a:t>
            </a:r>
            <a:r>
              <a:rPr lang="en-US" baseline="0" dirty="0" smtClean="0"/>
              <a:t> stop here and do a SMART goal activity—either ask for a few volunteers and go through examples as a group, or pass out worksheet and have everyone write down 1-2 SMART goals.]</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11</a:t>
            </a:fld>
            <a:endParaRPr lang="en-US"/>
          </a:p>
        </p:txBody>
      </p:sp>
    </p:spTree>
    <p:extLst>
      <p:ext uri="{BB962C8B-B14F-4D97-AF65-F5344CB8AC3E}">
        <p14:creationId xmlns:p14="http://schemas.microsoft.com/office/powerpoint/2010/main" val="119719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you’ve set good, SMART goals…what if you</a:t>
            </a:r>
            <a:r>
              <a:rPr lang="en-US" baseline="0" dirty="0" smtClean="0"/>
              <a:t> find that you aren’t meeting your goals? First, ask yourself, were they </a:t>
            </a:r>
            <a:r>
              <a:rPr lang="en-US" b="1" baseline="0" dirty="0" smtClean="0"/>
              <a:t>really</a:t>
            </a:r>
            <a:r>
              <a:rPr lang="en-US" baseline="0" dirty="0" smtClean="0"/>
              <a:t> attainable? Are they attainable for you right now given your current situation? If not, adjust slightly and allow yourself to have some successes…then build back up to the original goal.</a:t>
            </a:r>
          </a:p>
          <a:p>
            <a:endParaRPr lang="en-US" baseline="0" dirty="0" smtClean="0"/>
          </a:p>
          <a:p>
            <a:r>
              <a:rPr lang="en-US" baseline="0" dirty="0" smtClean="0"/>
              <a:t>If that doesn’t work, step back and evaluate what’s going on. Did you have a lapse, relapse, or collapse?</a:t>
            </a:r>
          </a:p>
          <a:p>
            <a:endParaRPr lang="en-US" baseline="0" dirty="0" smtClean="0"/>
          </a:p>
          <a:p>
            <a:r>
              <a:rPr lang="en-US" baseline="0" dirty="0" smtClean="0"/>
              <a:t>A lapse is one instance of straying from your plan. A relapse is a series of lapses, such that you seem to be returning to old patterns. A collapse is an extended relapse.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12</a:t>
            </a:fld>
            <a:endParaRPr lang="en-US"/>
          </a:p>
        </p:txBody>
      </p:sp>
    </p:spTree>
    <p:extLst>
      <p:ext uri="{BB962C8B-B14F-4D97-AF65-F5344CB8AC3E}">
        <p14:creationId xmlns:p14="http://schemas.microsoft.com/office/powerpoint/2010/main" val="71859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in mind that lifestyle change is an ongoing process—some slips are inevitable. </a:t>
            </a:r>
            <a:endParaRPr lang="en-US" dirty="0" smtClean="0"/>
          </a:p>
          <a:p>
            <a:endParaRPr lang="en-US" dirty="0" smtClean="0"/>
          </a:p>
          <a:p>
            <a:r>
              <a:rPr lang="en-US" dirty="0" smtClean="0"/>
              <a:t>The key is that you</a:t>
            </a:r>
            <a:r>
              <a:rPr lang="en-US" baseline="0" dirty="0" smtClean="0"/>
              <a:t> can intervene early and make adjustments when you have a slip, to prevent it from coming a relapse. The early you intervene the easier it is to get back on track.</a:t>
            </a:r>
          </a:p>
          <a:p>
            <a:endParaRPr lang="en-US" baseline="0" dirty="0" smtClean="0"/>
          </a:p>
        </p:txBody>
      </p:sp>
      <p:sp>
        <p:nvSpPr>
          <p:cNvPr id="4" name="Slide Number Placeholder 3"/>
          <p:cNvSpPr>
            <a:spLocks noGrp="1"/>
          </p:cNvSpPr>
          <p:nvPr>
            <p:ph type="sldNum" sz="quarter" idx="10"/>
          </p:nvPr>
        </p:nvSpPr>
        <p:spPr/>
        <p:txBody>
          <a:bodyPr/>
          <a:lstStyle/>
          <a:p>
            <a:fld id="{FC7F5F19-0FDA-4B72-B635-67974BCCD636}" type="slidenum">
              <a:rPr lang="en-US" smtClean="0"/>
              <a:t>13</a:t>
            </a:fld>
            <a:endParaRPr lang="en-US"/>
          </a:p>
        </p:txBody>
      </p:sp>
    </p:spTree>
    <p:extLst>
      <p:ext uri="{BB962C8B-B14F-4D97-AF65-F5344CB8AC3E}">
        <p14:creationId xmlns:p14="http://schemas.microsoft.com/office/powerpoint/2010/main" val="182599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problem that people sometimes run into is “all or none thinking.” This is the mentality that</a:t>
            </a:r>
            <a:r>
              <a:rPr lang="en-US" baseline="0" dirty="0" smtClean="0"/>
              <a:t> you’re either doing something 100% or you’re not doing it at all. You’re meeting your goals or you’re not—and you’re ignoring all the shades of gray in between.</a:t>
            </a:r>
          </a:p>
          <a:p>
            <a:endParaRPr lang="en-US" baseline="0" dirty="0" smtClean="0"/>
          </a:p>
          <a:p>
            <a:r>
              <a:rPr lang="en-US" baseline="0" dirty="0" smtClean="0"/>
              <a:t>If we expect perfection, we’re going to be disappointed and give up when we don’t achieve perfection. If the plan was to go to the gym for 45 minutes, and you’re running short on time, that doesn’t mean you can’t get in 20 minutes of walking, for example.</a:t>
            </a:r>
          </a:p>
          <a:p>
            <a:endParaRPr lang="en-US" baseline="0" dirty="0" smtClean="0"/>
          </a:p>
          <a:p>
            <a:r>
              <a:rPr lang="en-US" baseline="0" dirty="0" smtClean="0"/>
              <a:t>As another example, some people take their goals to an extreme—to the point that they miss out on other things. “I can’t control myself if I’m out at a restaurant, so I just won’t go.” However, over time, you’ll start to feel deprived and feel like you’re missing out on LIVING by being on a diet.</a:t>
            </a:r>
          </a:p>
          <a:p>
            <a:endParaRPr lang="en-US" baseline="0" dirty="0" smtClean="0"/>
          </a:p>
          <a:p>
            <a:r>
              <a:rPr lang="en-US" baseline="0" dirty="0" smtClean="0"/>
              <a:t>Another risk of all-or-none thinking is that some people tend to use this as an excuse to make unhealthy choices ….”well, I already made one bad decision this vacation—I’ll just start my diet next week.” Or, “I already ate too much at lunch, why not order dessert?”</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14</a:t>
            </a:fld>
            <a:endParaRPr lang="en-US"/>
          </a:p>
        </p:txBody>
      </p:sp>
    </p:spTree>
    <p:extLst>
      <p:ext uri="{BB962C8B-B14F-4D97-AF65-F5344CB8AC3E}">
        <p14:creationId xmlns:p14="http://schemas.microsoft.com/office/powerpoint/2010/main" val="188974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who tend to think in absolutes are either “completely off” or “completely on”</a:t>
            </a:r>
          </a:p>
          <a:p>
            <a:endParaRPr lang="en-US" dirty="0" smtClean="0"/>
          </a:p>
          <a:p>
            <a:r>
              <a:rPr lang="en-US" dirty="0" smtClean="0"/>
              <a:t>One online</a:t>
            </a:r>
            <a:r>
              <a:rPr lang="en-US" baseline="0" dirty="0" smtClean="0"/>
              <a:t> tracking program used by a weight loss center asks people to rate how they did that day in terms of following the program and diet and exercise.</a:t>
            </a:r>
          </a:p>
          <a:p>
            <a:endParaRPr lang="en-US" baseline="0" dirty="0" smtClean="0"/>
          </a:p>
          <a:p>
            <a:r>
              <a:rPr lang="en-US" baseline="0" dirty="0" smtClean="0"/>
              <a:t>If you have an “all bad day”, like the example on the left, it can feel really overwhelming to try and get back to your goals—it feels like you have so far to climb.</a:t>
            </a:r>
          </a:p>
          <a:p>
            <a:endParaRPr lang="en-US" baseline="0" dirty="0" smtClean="0"/>
          </a:p>
          <a:p>
            <a:r>
              <a:rPr lang="en-US" baseline="0" dirty="0" smtClean="0"/>
              <a:t>If you have an “all good day”, that’s great! But, just know that if you do have a lapse, it’s a learning experience…and it’s part of the process.</a:t>
            </a:r>
          </a:p>
          <a:p>
            <a:endParaRPr lang="en-US" baseline="0" dirty="0" smtClean="0"/>
          </a:p>
          <a:p>
            <a:r>
              <a:rPr lang="en-US" baseline="0" dirty="0" smtClean="0"/>
              <a:t>It’s easier to bounce back if you have fewer adjustments to make and if you intervene early.</a:t>
            </a:r>
          </a:p>
        </p:txBody>
      </p:sp>
      <p:sp>
        <p:nvSpPr>
          <p:cNvPr id="4" name="Slide Number Placeholder 3"/>
          <p:cNvSpPr>
            <a:spLocks noGrp="1"/>
          </p:cNvSpPr>
          <p:nvPr>
            <p:ph type="sldNum" sz="quarter" idx="10"/>
          </p:nvPr>
        </p:nvSpPr>
        <p:spPr/>
        <p:txBody>
          <a:bodyPr/>
          <a:lstStyle/>
          <a:p>
            <a:fld id="{FC7F5F19-0FDA-4B72-B635-67974BCCD636}" type="slidenum">
              <a:rPr lang="en-US" smtClean="0"/>
              <a:t>15</a:t>
            </a:fld>
            <a:endParaRPr lang="en-US"/>
          </a:p>
        </p:txBody>
      </p:sp>
    </p:spTree>
    <p:extLst>
      <p:ext uri="{BB962C8B-B14F-4D97-AF65-F5344CB8AC3E}">
        <p14:creationId xmlns:p14="http://schemas.microsoft.com/office/powerpoint/2010/main" val="78376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ever said some of these things to yourself</a:t>
            </a:r>
            <a:r>
              <a:rPr lang="en-US" baseline="0" dirty="0" smtClean="0"/>
              <a:t> before….take some time to come up with counter thoughts that you can tell yourself in the moment. Here are some examples. </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16</a:t>
            </a:fld>
            <a:endParaRPr lang="en-US"/>
          </a:p>
        </p:txBody>
      </p:sp>
    </p:spTree>
    <p:extLst>
      <p:ext uri="{BB962C8B-B14F-4D97-AF65-F5344CB8AC3E}">
        <p14:creationId xmlns:p14="http://schemas.microsoft.com/office/powerpoint/2010/main" val="166706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there are three keys to behavior change: monitoring your behavior (which is getting easier with the availability of apps and tracking tools), setting goals and monitoring goal progress, and adjusting behavior when you have a lapse as early as possible.</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17</a:t>
            </a:fld>
            <a:endParaRPr lang="en-US"/>
          </a:p>
        </p:txBody>
      </p:sp>
    </p:spTree>
    <p:extLst>
      <p:ext uri="{BB962C8B-B14F-4D97-AF65-F5344CB8AC3E}">
        <p14:creationId xmlns:p14="http://schemas.microsoft.com/office/powerpoint/2010/main" val="410924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18</a:t>
            </a:fld>
            <a:endParaRPr lang="en-US"/>
          </a:p>
        </p:txBody>
      </p:sp>
    </p:spTree>
    <p:extLst>
      <p:ext uri="{BB962C8B-B14F-4D97-AF65-F5344CB8AC3E}">
        <p14:creationId xmlns:p14="http://schemas.microsoft.com/office/powerpoint/2010/main" val="395527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habits and behaviors are part of your healthy lifestyle—and they impact your weight. </a:t>
            </a:r>
          </a:p>
          <a:p>
            <a:endParaRPr lang="en-US" baseline="0" dirty="0" smtClean="0"/>
          </a:p>
          <a:p>
            <a:r>
              <a:rPr lang="en-US" strike="noStrike" baseline="0" dirty="0" smtClean="0"/>
              <a:t>Losing weight and maintaining weight loss </a:t>
            </a:r>
            <a:r>
              <a:rPr lang="en-US" baseline="0" dirty="0" smtClean="0"/>
              <a:t>more than just doing exercise and watching what you eat—changing your behaviors means changing your lifestyle. </a:t>
            </a:r>
          </a:p>
          <a:p>
            <a:endParaRPr lang="en-US" baseline="0" dirty="0" smtClean="0"/>
          </a:p>
          <a:p>
            <a:r>
              <a:rPr lang="en-US" baseline="0" dirty="0" smtClean="0"/>
              <a:t>So, diet and exercise are important, but there is more to it than just that. Today we’ll focus on your thoughts and behavioral strategies to help you make these changes.</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2</a:t>
            </a:fld>
            <a:endParaRPr lang="en-US"/>
          </a:p>
        </p:txBody>
      </p:sp>
    </p:spTree>
    <p:extLst>
      <p:ext uri="{BB962C8B-B14F-4D97-AF65-F5344CB8AC3E}">
        <p14:creationId xmlns:p14="http://schemas.microsoft.com/office/powerpoint/2010/main" val="384059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a:t>
            </a:r>
            <a:r>
              <a:rPr lang="en-US" baseline="0" dirty="0" smtClean="0"/>
              <a:t> able to increase healthy behaviors, you first need to ask yourself—”what am I currently doing?”</a:t>
            </a:r>
          </a:p>
          <a:p>
            <a:endParaRPr lang="en-US" baseline="0" dirty="0" smtClean="0"/>
          </a:p>
          <a:p>
            <a:r>
              <a:rPr lang="en-US" baseline="0" dirty="0" smtClean="0"/>
              <a:t>The best way to find out about your current habits is to record them. This can be done in a number of ways and we’ll talk more about that in a bit. First, let’s talk about WHAT to record.</a:t>
            </a:r>
          </a:p>
          <a:p>
            <a:endParaRPr lang="en-US" baseline="0" dirty="0" smtClean="0"/>
          </a:p>
          <a:p>
            <a:r>
              <a:rPr lang="en-US" baseline="0" dirty="0" smtClean="0"/>
              <a:t>1) You can track your weight and see how this changes over time.</a:t>
            </a:r>
          </a:p>
          <a:p>
            <a:r>
              <a:rPr lang="en-US" baseline="0" dirty="0" smtClean="0"/>
              <a:t>2) You can track your food intake by writing down what you eat and when. Likewise, you can track water consumption to make sure you are getting adequate amounts of water.</a:t>
            </a:r>
          </a:p>
          <a:p>
            <a:r>
              <a:rPr lang="en-US" baseline="0" dirty="0" smtClean="0"/>
              <a:t>3) If you record your activity for a week, you may have a better sense of how many calories you typically burn and what your body needs for energy. You can track the number of steps you take, the number of minutes you spend in physical activity, the number of repetitions you do on a particular weight training exercise and the amount of resistance (weight) that you are able to move. There are so many different types of physical activity and so many ways to track it. Maybe your goal is to increase walking speed. You can record your pace over time. These are just some examples.</a:t>
            </a:r>
          </a:p>
          <a:p>
            <a:r>
              <a:rPr lang="en-US" baseline="0" dirty="0" smtClean="0"/>
              <a:t>4) We know that adequate sleep is also important for weight loss and health. It’s often a good idea to track the number of hours you are getting each night.</a:t>
            </a:r>
          </a:p>
          <a:p>
            <a:r>
              <a:rPr lang="en-US" baseline="0" dirty="0" smtClean="0"/>
              <a:t>5) Finally, you can track whether or not you are meeting your goals. This is important so that you can adjust goals accordingly to make them more achievable or to push yourself further. We’ll talk about setting goals later today.</a:t>
            </a:r>
          </a:p>
          <a:p>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3</a:t>
            </a:fld>
            <a:endParaRPr lang="en-US"/>
          </a:p>
        </p:txBody>
      </p:sp>
    </p:spTree>
    <p:extLst>
      <p:ext uri="{BB962C8B-B14F-4D97-AF65-F5344CB8AC3E}">
        <p14:creationId xmlns:p14="http://schemas.microsoft.com/office/powerpoint/2010/main" val="298053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you record</a:t>
            </a:r>
            <a:r>
              <a:rPr lang="en-US" baseline="0" dirty="0" smtClean="0"/>
              <a:t> these things?</a:t>
            </a:r>
          </a:p>
          <a:p>
            <a:endParaRPr lang="en-US" baseline="0" dirty="0" smtClean="0"/>
          </a:p>
          <a:p>
            <a:r>
              <a:rPr lang="en-US" baseline="0" dirty="0" smtClean="0"/>
              <a:t>Because we know it works. People who track more lose more weight and keep it off.</a:t>
            </a:r>
          </a:p>
          <a:p>
            <a:endParaRPr lang="en-US" baseline="0" dirty="0" smtClean="0"/>
          </a:p>
          <a:p>
            <a:r>
              <a:rPr lang="en-US" baseline="0" dirty="0" smtClean="0"/>
              <a:t>Tracking increases your awareness of your behavior. We often hear people say, “had I paid any attention to the fact that I was gaining the weight, I could have intervened earlier. I knew I was gaining, but I didn’t realize how quickly or how much I was gaining.” </a:t>
            </a:r>
          </a:p>
          <a:p>
            <a:endParaRPr lang="en-US" baseline="0" dirty="0" smtClean="0"/>
          </a:p>
          <a:p>
            <a:r>
              <a:rPr lang="en-US" baseline="0" dirty="0" smtClean="0"/>
              <a:t>Also, tracking helps keep you accountable. People don’t like to write down things they aren’t proud of.</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4</a:t>
            </a:fld>
            <a:endParaRPr lang="en-US"/>
          </a:p>
        </p:txBody>
      </p:sp>
    </p:spTree>
    <p:extLst>
      <p:ext uri="{BB962C8B-B14F-4D97-AF65-F5344CB8AC3E}">
        <p14:creationId xmlns:p14="http://schemas.microsoft.com/office/powerpoint/2010/main" val="169447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possible, track behavior immediately after you do it. For example, after you eat, immediately write down what you eat. After you walk a mile, record your pace and other information you want to know.</a:t>
            </a:r>
          </a:p>
          <a:p>
            <a:endParaRPr lang="en-US" baseline="0" dirty="0" smtClean="0"/>
          </a:p>
          <a:p>
            <a:r>
              <a:rPr lang="en-US" baseline="0" dirty="0" smtClean="0"/>
              <a:t>This provides you with real-time feedback on how you are doing and keeps you thinking about this throughout the day (rather than just at night when it’s time to write it down). </a:t>
            </a:r>
          </a:p>
          <a:p>
            <a:endParaRPr lang="en-US" baseline="0" dirty="0" smtClean="0"/>
          </a:p>
          <a:p>
            <a:r>
              <a:rPr lang="en-US" baseline="0" dirty="0" smtClean="0"/>
              <a:t>Also, like I mentioned earlier, some people don’t like to track when things aren’t going well…but, it’s just as important! Get in the habit of tracking both the good and the bad.</a:t>
            </a:r>
          </a:p>
          <a:p>
            <a:endParaRPr lang="en-US" baseline="0" dirty="0" smtClean="0"/>
          </a:p>
          <a:p>
            <a:r>
              <a:rPr lang="en-US" baseline="0" dirty="0" smtClean="0"/>
              <a:t>If you can’t remember what you had for breakfast and you didn’t write it down, it’s not too late to start tracking at lunch time. Some records are always better than no records. </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5</a:t>
            </a:fld>
            <a:endParaRPr lang="en-US"/>
          </a:p>
        </p:txBody>
      </p:sp>
    </p:spTree>
    <p:extLst>
      <p:ext uri="{BB962C8B-B14F-4D97-AF65-F5344CB8AC3E}">
        <p14:creationId xmlns:p14="http://schemas.microsoft.com/office/powerpoint/2010/main" val="76651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a:t>
            </a:r>
            <a:r>
              <a:rPr lang="en-US" baseline="0" dirty="0" smtClean="0"/>
              <a:t> Medical University of South Carolina Weight Management Center, all patients are encouraged to keep a weight graph. This provides a visual of progress over time. One important point here is that, no one data point is all that important—it is the pattern that is important. If you don’t feel like stepping on the scale one day because you don’t think you did well, remember, it’s just one data point in the bigger picture. </a:t>
            </a:r>
          </a:p>
          <a:p>
            <a:endParaRPr lang="en-US" baseline="0" dirty="0" smtClean="0"/>
          </a:p>
          <a:p>
            <a:r>
              <a:rPr lang="en-US" baseline="0" dirty="0" smtClean="0"/>
              <a:t>Also, most people don’t realize that day to day fluctuations are mostly water weight. You have to expend 3500 calories more than you consume to lose 1 pound, but it only takes 1 pint of water to make a pound.</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6</a:t>
            </a:fld>
            <a:endParaRPr lang="en-US"/>
          </a:p>
        </p:txBody>
      </p:sp>
    </p:spTree>
    <p:extLst>
      <p:ext uri="{BB962C8B-B14F-4D97-AF65-F5344CB8AC3E}">
        <p14:creationId xmlns:p14="http://schemas.microsoft.com/office/powerpoint/2010/main" val="278880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plenty of online tools for tracking diet and exercise</a:t>
            </a:r>
            <a:r>
              <a:rPr lang="en-US" baseline="0" dirty="0" smtClean="0"/>
              <a:t> and many of them have an app available as well so that you can track on your phone. These have made tracking less time consuming and they also can provide helpful reports of your progress over time. In fact, many will produce a graph similar to the paper and pencil weight graph you just viewed.</a:t>
            </a:r>
          </a:p>
          <a:p>
            <a:endParaRPr lang="en-US" baseline="0" dirty="0" smtClean="0"/>
          </a:p>
          <a:p>
            <a:r>
              <a:rPr lang="en-US" baseline="0" dirty="0" smtClean="0"/>
              <a:t>Here are several popular tracking websites (on the right).  Please note that D2d has no affiliation with any of these products and is not endorsing any specific brand:</a:t>
            </a:r>
          </a:p>
          <a:p>
            <a:endParaRPr lang="en-US" baseline="0" dirty="0" smtClean="0"/>
          </a:p>
          <a:p>
            <a:r>
              <a:rPr lang="en-US" dirty="0" smtClean="0"/>
              <a:t>Free Online</a:t>
            </a:r>
            <a:r>
              <a:rPr lang="en-US" baseline="0" dirty="0" smtClean="0"/>
              <a:t> Tracking Tools:</a:t>
            </a:r>
          </a:p>
          <a:p>
            <a:r>
              <a:rPr lang="en-US" baseline="0" dirty="0" err="1" smtClean="0"/>
              <a:t>Myfitnesspal</a:t>
            </a:r>
            <a:endParaRPr lang="en-US" baseline="0" dirty="0" smtClean="0"/>
          </a:p>
          <a:p>
            <a:r>
              <a:rPr lang="en-US" baseline="0" dirty="0" err="1" smtClean="0"/>
              <a:t>Fatsecret</a:t>
            </a:r>
            <a:endParaRPr lang="en-US" baseline="0" dirty="0" smtClean="0"/>
          </a:p>
          <a:p>
            <a:r>
              <a:rPr lang="en-US" baseline="0" dirty="0" err="1" smtClean="0"/>
              <a:t>Sparkpeople</a:t>
            </a:r>
            <a:endParaRPr lang="en-US" baseline="0" dirty="0" smtClean="0"/>
          </a:p>
          <a:p>
            <a:r>
              <a:rPr lang="en-US" baseline="0" dirty="0" err="1" smtClean="0"/>
              <a:t>Mapmyfitness</a:t>
            </a:r>
            <a:endParaRPr lang="en-US" baseline="0" dirty="0" smtClean="0"/>
          </a:p>
          <a:p>
            <a:r>
              <a:rPr lang="en-US" baseline="0" dirty="0" err="1" smtClean="0"/>
              <a:t>Cronometer</a:t>
            </a:r>
            <a:endParaRPr lang="en-US" baseline="0" dirty="0" smtClean="0"/>
          </a:p>
          <a:p>
            <a:r>
              <a:rPr lang="en-US" baseline="0" dirty="0" smtClean="0"/>
              <a:t>Livestrong.com</a:t>
            </a:r>
          </a:p>
          <a:p>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7</a:t>
            </a:fld>
            <a:endParaRPr lang="en-US"/>
          </a:p>
        </p:txBody>
      </p:sp>
    </p:spTree>
    <p:extLst>
      <p:ext uri="{BB962C8B-B14F-4D97-AF65-F5344CB8AC3E}">
        <p14:creationId xmlns:p14="http://schemas.microsoft.com/office/powerpoint/2010/main" val="195374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track your current behavior for awhile without making any changes, you can get a good idea about your current “norm.”</a:t>
            </a:r>
          </a:p>
          <a:p>
            <a:endParaRPr lang="en-US" baseline="0" dirty="0" smtClean="0"/>
          </a:p>
          <a:p>
            <a:r>
              <a:rPr lang="en-US" baseline="0" dirty="0" smtClean="0"/>
              <a:t>From there, you might see some areas for improvement. This is where goal setting becomes important.</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8</a:t>
            </a:fld>
            <a:endParaRPr lang="en-US"/>
          </a:p>
        </p:txBody>
      </p:sp>
    </p:spTree>
    <p:extLst>
      <p:ext uri="{BB962C8B-B14F-4D97-AF65-F5344CB8AC3E}">
        <p14:creationId xmlns:p14="http://schemas.microsoft.com/office/powerpoint/2010/main" val="128479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a:t>
            </a:r>
            <a:r>
              <a:rPr lang="en-US" baseline="0" dirty="0" smtClean="0"/>
              <a:t> these goals? (gather ideas from group)</a:t>
            </a:r>
          </a:p>
          <a:p>
            <a:endParaRPr lang="en-US" baseline="0" dirty="0" smtClean="0"/>
          </a:p>
          <a:p>
            <a:r>
              <a:rPr lang="en-US" baseline="0" dirty="0" smtClean="0"/>
              <a:t>-They aren’t very specific.</a:t>
            </a:r>
          </a:p>
          <a:p>
            <a:r>
              <a:rPr lang="en-US" baseline="0" dirty="0" smtClean="0"/>
              <a:t>-It’s better to have a time frame—when will you complete this by?</a:t>
            </a:r>
            <a:endParaRPr lang="en-US" dirty="0"/>
          </a:p>
        </p:txBody>
      </p:sp>
      <p:sp>
        <p:nvSpPr>
          <p:cNvPr id="4" name="Slide Number Placeholder 3"/>
          <p:cNvSpPr>
            <a:spLocks noGrp="1"/>
          </p:cNvSpPr>
          <p:nvPr>
            <p:ph type="sldNum" sz="quarter" idx="10"/>
          </p:nvPr>
        </p:nvSpPr>
        <p:spPr/>
        <p:txBody>
          <a:bodyPr/>
          <a:lstStyle/>
          <a:p>
            <a:fld id="{FC7F5F19-0FDA-4B72-B635-67974BCCD636}" type="slidenum">
              <a:rPr lang="en-US" smtClean="0"/>
              <a:t>9</a:t>
            </a:fld>
            <a:endParaRPr lang="en-US"/>
          </a:p>
        </p:txBody>
      </p:sp>
    </p:spTree>
    <p:extLst>
      <p:ext uri="{BB962C8B-B14F-4D97-AF65-F5344CB8AC3E}">
        <p14:creationId xmlns:p14="http://schemas.microsoft.com/office/powerpoint/2010/main" val="23162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320A583-BF95-4917-B58C-951D00D7DF8F}" type="datetimeFigureOut">
              <a:rPr lang="en-US" smtClean="0"/>
              <a:t>7/14/2015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96BF577-74C5-4134-9E53-9FA37DF0E90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20A583-BF95-4917-B58C-951D00D7DF8F}"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F577-74C5-4134-9E53-9FA37DF0E9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20A583-BF95-4917-B58C-951D00D7DF8F}"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F577-74C5-4134-9E53-9FA37DF0E9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320A583-BF95-4917-B58C-951D00D7DF8F}"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BF577-74C5-4134-9E53-9FA37DF0E90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20A583-BF95-4917-B58C-951D00D7DF8F}" type="datetimeFigureOut">
              <a:rPr lang="en-US" smtClean="0"/>
              <a:t>7/14/2015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96BF577-74C5-4134-9E53-9FA37DF0E90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320A583-BF95-4917-B58C-951D00D7DF8F}"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F577-74C5-4134-9E53-9FA37DF0E90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20A583-BF95-4917-B58C-951D00D7DF8F}" type="datetimeFigureOut">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BF577-74C5-4134-9E53-9FA37DF0E90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20A583-BF95-4917-B58C-951D00D7DF8F}"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BF577-74C5-4134-9E53-9FA37DF0E9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0A583-BF95-4917-B58C-951D00D7DF8F}"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BF577-74C5-4134-9E53-9FA37DF0E9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20A583-BF95-4917-B58C-951D00D7DF8F}"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BF577-74C5-4134-9E53-9FA37DF0E90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20A583-BF95-4917-B58C-951D00D7DF8F}" type="datetimeFigureOut">
              <a:rPr lang="en-US" smtClean="0"/>
              <a:t>7/14/2015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96BF577-74C5-4134-9E53-9FA37DF0E90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320A583-BF95-4917-B58C-951D00D7DF8F}" type="datetimeFigureOut">
              <a:rPr lang="en-US" smtClean="0"/>
              <a:t>7/14/2015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96BF577-74C5-4134-9E53-9FA37DF0E9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10000"/>
            <a:ext cx="7543800" cy="609600"/>
          </a:xfrm>
        </p:spPr>
        <p:txBody>
          <a:bodyPr>
            <a:noAutofit/>
          </a:bodyPr>
          <a:lstStyle/>
          <a:p>
            <a:r>
              <a:rPr lang="en-US" sz="2400" dirty="0" smtClean="0"/>
              <a:t>Rachel </a:t>
            </a:r>
            <a:r>
              <a:rPr lang="en-US" sz="2400" dirty="0" err="1" smtClean="0"/>
              <a:t>Tomko</a:t>
            </a:r>
            <a:r>
              <a:rPr lang="en-US" sz="2400" dirty="0" smtClean="0"/>
              <a:t>, M.A. &amp; Patrick M. O’Neil, Ph.D.</a:t>
            </a:r>
          </a:p>
          <a:p>
            <a:r>
              <a:rPr lang="en-US" sz="2400" dirty="0" smtClean="0"/>
              <a:t>Weight Management Center</a:t>
            </a:r>
          </a:p>
          <a:p>
            <a:r>
              <a:rPr lang="en-US" sz="2400" dirty="0" smtClean="0"/>
              <a:t>Department of Psychiatry and Behavioral Sciences</a:t>
            </a:r>
          </a:p>
          <a:p>
            <a:r>
              <a:rPr lang="en-US" sz="2400" dirty="0" smtClean="0"/>
              <a:t> Medical University of South Carolina</a:t>
            </a:r>
          </a:p>
          <a:p>
            <a:r>
              <a:rPr lang="en-US" sz="2400" dirty="0" smtClean="0"/>
              <a:t>Charleston, South Carolina</a:t>
            </a:r>
            <a:endParaRPr lang="en-US" sz="2400" dirty="0"/>
          </a:p>
        </p:txBody>
      </p:sp>
      <p:sp>
        <p:nvSpPr>
          <p:cNvPr id="2" name="Title 1"/>
          <p:cNvSpPr>
            <a:spLocks noGrp="1"/>
          </p:cNvSpPr>
          <p:nvPr>
            <p:ph type="ctrTitle"/>
          </p:nvPr>
        </p:nvSpPr>
        <p:spPr/>
        <p:txBody>
          <a:bodyPr>
            <a:normAutofit/>
          </a:bodyPr>
          <a:lstStyle/>
          <a:p>
            <a:r>
              <a:rPr lang="en-US" dirty="0" smtClean="0"/>
              <a:t>Changing Your Behaviors</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971800" cy="946023"/>
          </a:xfrm>
          <a:prstGeom prst="rect">
            <a:avLst/>
          </a:prstGeom>
        </p:spPr>
      </p:pic>
    </p:spTree>
    <p:extLst>
      <p:ext uri="{BB962C8B-B14F-4D97-AF65-F5344CB8AC3E}">
        <p14:creationId xmlns:p14="http://schemas.microsoft.com/office/powerpoint/2010/main" val="227558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530"/>
            <a:ext cx="8229600" cy="914400"/>
          </a:xfrm>
        </p:spPr>
        <p:txBody>
          <a:bodyPr/>
          <a:lstStyle/>
          <a:p>
            <a:r>
              <a:rPr lang="en-US" dirty="0" smtClean="0"/>
              <a:t>SMART Goals</a:t>
            </a:r>
            <a:endParaRPr lang="en-US" dirty="0"/>
          </a:p>
        </p:txBody>
      </p:sp>
      <p:sp>
        <p:nvSpPr>
          <p:cNvPr id="5" name="Content Placeholder 4"/>
          <p:cNvSpPr>
            <a:spLocks noGrp="1"/>
          </p:cNvSpPr>
          <p:nvPr>
            <p:ph sz="quarter" idx="1"/>
          </p:nvPr>
        </p:nvSpPr>
        <p:spPr>
          <a:xfrm>
            <a:off x="2743242" y="2209800"/>
            <a:ext cx="35902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5400" b="1" cap="none" spc="0" dirty="0" smtClean="0">
                <a:ln w="11430"/>
                <a:effectLst>
                  <a:outerShdw blurRad="50800" dist="39000" dir="5460000" algn="tl">
                    <a:srgbClr val="000000">
                      <a:alpha val="38000"/>
                    </a:srgbClr>
                  </a:outerShdw>
                </a:effectLst>
              </a:rPr>
              <a:t>easurable</a:t>
            </a:r>
            <a:endParaRPr lang="en-US" sz="5400" b="1" cap="none" spc="0" dirty="0">
              <a:ln w="11430"/>
              <a:effectLst>
                <a:outerShdw blurRad="50800" dist="39000" dir="5460000" algn="tl">
                  <a:srgbClr val="000000">
                    <a:alpha val="38000"/>
                  </a:srgbClr>
                </a:outerShdw>
              </a:effectLst>
            </a:endParaRPr>
          </a:p>
        </p:txBody>
      </p:sp>
      <p:sp>
        <p:nvSpPr>
          <p:cNvPr id="4" name="Rectangle 3"/>
          <p:cNvSpPr/>
          <p:nvPr/>
        </p:nvSpPr>
        <p:spPr>
          <a:xfrm>
            <a:off x="3352800" y="1219200"/>
            <a:ext cx="23711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sz="5400" b="1" cap="none" spc="0" dirty="0" smtClean="0">
                <a:ln w="11430"/>
                <a:effectLst>
                  <a:outerShdw blurRad="50800" dist="39000" dir="5460000" algn="tl">
                    <a:srgbClr val="000000">
                      <a:alpha val="38000"/>
                    </a:srgbClr>
                  </a:outerShdw>
                </a:effectLst>
              </a:rPr>
              <a:t>pecific</a:t>
            </a:r>
            <a:endParaRPr lang="en-US" sz="5400" b="1" cap="none" spc="0" dirty="0">
              <a:ln w="11430"/>
              <a:effectLst>
                <a:outerShdw blurRad="50800" dist="39000" dir="5460000" algn="tl">
                  <a:srgbClr val="000000">
                    <a:alpha val="38000"/>
                  </a:srgbClr>
                </a:outerShdw>
              </a:effectLst>
            </a:endParaRPr>
          </a:p>
        </p:txBody>
      </p:sp>
      <p:sp>
        <p:nvSpPr>
          <p:cNvPr id="6" name="Rectangle 5"/>
          <p:cNvSpPr/>
          <p:nvPr/>
        </p:nvSpPr>
        <p:spPr>
          <a:xfrm>
            <a:off x="3048000" y="3276600"/>
            <a:ext cx="31637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5400" b="1" dirty="0" smtClean="0">
                <a:ln w="11430"/>
                <a:effectLst>
                  <a:outerShdw blurRad="50800" dist="39000" dir="5460000" algn="tl">
                    <a:srgbClr val="000000">
                      <a:alpha val="38000"/>
                    </a:srgbClr>
                  </a:outerShdw>
                </a:effectLst>
              </a:rPr>
              <a:t>ttainable</a:t>
            </a:r>
            <a:endParaRPr lang="en-US" sz="5400" b="1" cap="none" spc="0" dirty="0">
              <a:ln w="11430"/>
              <a:effectLst>
                <a:outerShdw blurRad="50800" dist="39000" dir="5460000" algn="tl">
                  <a:srgbClr val="000000">
                    <a:alpha val="38000"/>
                  </a:srgbClr>
                </a:outerShdw>
              </a:effectLst>
            </a:endParaRPr>
          </a:p>
        </p:txBody>
      </p:sp>
      <p:sp>
        <p:nvSpPr>
          <p:cNvPr id="7" name="Rectangle 6"/>
          <p:cNvSpPr/>
          <p:nvPr/>
        </p:nvSpPr>
        <p:spPr>
          <a:xfrm>
            <a:off x="3274867" y="4396034"/>
            <a:ext cx="26446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5400" b="1" dirty="0" smtClean="0">
                <a:ln w="11430"/>
                <a:effectLst>
                  <a:outerShdw blurRad="50800" dist="39000" dir="5460000" algn="tl">
                    <a:srgbClr val="000000">
                      <a:alpha val="38000"/>
                    </a:srgbClr>
                  </a:outerShdw>
                </a:effectLst>
              </a:rPr>
              <a:t>ewards</a:t>
            </a:r>
            <a:endParaRPr lang="en-US" sz="5400" b="1" cap="none" spc="0" dirty="0">
              <a:ln w="11430"/>
              <a:effectLst>
                <a:outerShdw blurRad="50800" dist="39000" dir="5460000" algn="tl">
                  <a:srgbClr val="000000">
                    <a:alpha val="38000"/>
                  </a:srgbClr>
                </a:outerShdw>
              </a:effectLst>
            </a:endParaRPr>
          </a:p>
        </p:txBody>
      </p:sp>
      <p:sp>
        <p:nvSpPr>
          <p:cNvPr id="8" name="Rectangle 7"/>
          <p:cNvSpPr/>
          <p:nvPr/>
        </p:nvSpPr>
        <p:spPr>
          <a:xfrm>
            <a:off x="2976730" y="5486400"/>
            <a:ext cx="33062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5400" b="1" dirty="0" smtClean="0">
                <a:ln w="11430"/>
                <a:effectLst>
                  <a:outerShdw blurRad="50800" dist="39000" dir="5460000" algn="tl">
                    <a:srgbClr val="000000">
                      <a:alpha val="38000"/>
                    </a:srgbClr>
                  </a:outerShdw>
                </a:effectLst>
              </a:rPr>
              <a:t>imeframe</a:t>
            </a:r>
            <a:endParaRPr lang="en-US" sz="5400" b="1" cap="none" spc="0"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291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normAutofit fontScale="90000"/>
          </a:bodyPr>
          <a:lstStyle/>
          <a:p>
            <a:r>
              <a:rPr lang="en-US" dirty="0"/>
              <a:t>SMART Goals Example- “Exercise More”</a:t>
            </a:r>
          </a:p>
        </p:txBody>
      </p:sp>
      <p:sp>
        <p:nvSpPr>
          <p:cNvPr id="5" name="Content Placeholder 4"/>
          <p:cNvSpPr>
            <a:spLocks noGrp="1"/>
          </p:cNvSpPr>
          <p:nvPr>
            <p:ph sz="quarter" idx="1"/>
          </p:nvPr>
        </p:nvSpPr>
        <p:spPr>
          <a:xfrm>
            <a:off x="624212" y="2341229"/>
            <a:ext cx="245015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600" b="1" cap="none" spc="0" dirty="0" smtClean="0">
                <a:ln w="11430"/>
                <a:effectLst>
                  <a:outerShdw blurRad="50800" dist="39000" dir="5460000" algn="tl">
                    <a:srgbClr val="000000">
                      <a:alpha val="38000"/>
                    </a:srgbClr>
                  </a:outerShdw>
                </a:effectLst>
              </a:rPr>
              <a:t>easurable</a:t>
            </a:r>
            <a:endParaRPr lang="en-US" sz="3600" b="1" cap="none" spc="0" dirty="0">
              <a:ln w="11430"/>
              <a:effectLst>
                <a:outerShdw blurRad="50800" dist="39000" dir="5460000" algn="tl">
                  <a:srgbClr val="000000">
                    <a:alpha val="38000"/>
                  </a:srgbClr>
                </a:outerShdw>
              </a:effectLst>
            </a:endParaRPr>
          </a:p>
        </p:txBody>
      </p:sp>
      <p:sp>
        <p:nvSpPr>
          <p:cNvPr id="4" name="Rectangle 3"/>
          <p:cNvSpPr/>
          <p:nvPr/>
        </p:nvSpPr>
        <p:spPr>
          <a:xfrm>
            <a:off x="802187" y="1290379"/>
            <a:ext cx="17235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en-US" sz="3600" b="1" cap="none" spc="0" dirty="0" smtClean="0">
                <a:ln w="11430"/>
                <a:effectLst>
                  <a:outerShdw blurRad="50800" dist="39000" dir="5460000" algn="tl">
                    <a:srgbClr val="000000">
                      <a:alpha val="38000"/>
                    </a:srgbClr>
                  </a:outerShdw>
                </a:effectLst>
              </a:rPr>
              <a:t>pecific</a:t>
            </a:r>
            <a:endParaRPr lang="en-US" sz="3600" b="1" cap="none" spc="0" dirty="0">
              <a:ln w="11430"/>
              <a:effectLst>
                <a:outerShdw blurRad="50800" dist="39000" dir="5460000" algn="tl">
                  <a:srgbClr val="000000">
                    <a:alpha val="38000"/>
                  </a:srgbClr>
                </a:outerShdw>
              </a:effectLst>
            </a:endParaRPr>
          </a:p>
        </p:txBody>
      </p:sp>
      <p:sp>
        <p:nvSpPr>
          <p:cNvPr id="6" name="Rectangle 5"/>
          <p:cNvSpPr/>
          <p:nvPr/>
        </p:nvSpPr>
        <p:spPr>
          <a:xfrm>
            <a:off x="554298" y="3352800"/>
            <a:ext cx="221932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3600" b="1" dirty="0" smtClean="0">
                <a:ln w="11430"/>
                <a:effectLst>
                  <a:outerShdw blurRad="50800" dist="39000" dir="5460000" algn="tl">
                    <a:srgbClr val="000000">
                      <a:alpha val="38000"/>
                    </a:srgbClr>
                  </a:outerShdw>
                </a:effectLst>
              </a:rPr>
              <a:t>ttainable</a:t>
            </a:r>
            <a:endParaRPr lang="en-US" sz="3600" b="1" cap="none" spc="0" dirty="0">
              <a:ln w="11430"/>
              <a:effectLst>
                <a:outerShdw blurRad="50800" dist="39000" dir="5460000" algn="tl">
                  <a:srgbClr val="000000">
                    <a:alpha val="38000"/>
                  </a:srgbClr>
                </a:outerShdw>
              </a:effectLst>
            </a:endParaRPr>
          </a:p>
        </p:txBody>
      </p:sp>
      <p:sp>
        <p:nvSpPr>
          <p:cNvPr id="7" name="Rectangle 6"/>
          <p:cNvSpPr/>
          <p:nvPr/>
        </p:nvSpPr>
        <p:spPr>
          <a:xfrm>
            <a:off x="724922" y="4511933"/>
            <a:ext cx="187807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en-US" sz="3600" b="1" dirty="0" smtClean="0">
                <a:ln w="11430"/>
                <a:effectLst>
                  <a:outerShdw blurRad="50800" dist="39000" dir="5460000" algn="tl">
                    <a:srgbClr val="000000">
                      <a:alpha val="38000"/>
                    </a:srgbClr>
                  </a:outerShdw>
                </a:effectLst>
              </a:rPr>
              <a:t>ewards</a:t>
            </a:r>
            <a:endParaRPr lang="en-US" sz="3600" b="1" cap="none" spc="0" dirty="0">
              <a:ln w="11430"/>
              <a:effectLst>
                <a:outerShdw blurRad="50800" dist="39000" dir="5460000" algn="tl">
                  <a:srgbClr val="000000">
                    <a:alpha val="38000"/>
                  </a:srgbClr>
                </a:outerShdw>
              </a:effectLst>
            </a:endParaRPr>
          </a:p>
        </p:txBody>
      </p:sp>
      <p:sp>
        <p:nvSpPr>
          <p:cNvPr id="8" name="Rectangle 7"/>
          <p:cNvSpPr/>
          <p:nvPr/>
        </p:nvSpPr>
        <p:spPr>
          <a:xfrm>
            <a:off x="647658" y="5638799"/>
            <a:ext cx="229582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3600" b="1" dirty="0" smtClean="0">
                <a:ln w="11430"/>
                <a:effectLst>
                  <a:outerShdw blurRad="50800" dist="39000" dir="5460000" algn="tl">
                    <a:srgbClr val="000000">
                      <a:alpha val="38000"/>
                    </a:srgbClr>
                  </a:outerShdw>
                </a:effectLst>
              </a:rPr>
              <a:t>imeframe</a:t>
            </a:r>
            <a:endParaRPr lang="en-US" sz="3600" b="1" cap="none" spc="0" dirty="0">
              <a:ln w="11430"/>
              <a:effectLst>
                <a:outerShdw blurRad="50800" dist="39000" dir="5460000" algn="tl">
                  <a:srgbClr val="000000">
                    <a:alpha val="38000"/>
                  </a:srgbClr>
                </a:outerShdw>
              </a:effectLst>
            </a:endParaRPr>
          </a:p>
        </p:txBody>
      </p:sp>
      <p:sp>
        <p:nvSpPr>
          <p:cNvPr id="9" name="TextBox 8"/>
          <p:cNvSpPr txBox="1"/>
          <p:nvPr/>
        </p:nvSpPr>
        <p:spPr>
          <a:xfrm>
            <a:off x="3043553" y="1290379"/>
            <a:ext cx="5686502" cy="646331"/>
          </a:xfrm>
          <a:prstGeom prst="rect">
            <a:avLst/>
          </a:prstGeom>
          <a:noFill/>
        </p:spPr>
        <p:txBody>
          <a:bodyPr wrap="square" rtlCol="0">
            <a:spAutoFit/>
          </a:bodyPr>
          <a:lstStyle/>
          <a:p>
            <a:pPr algn="ctr"/>
            <a:r>
              <a:rPr lang="en-US" b="1" i="1" dirty="0" smtClean="0"/>
              <a:t>What exactly are you going to do?</a:t>
            </a:r>
          </a:p>
          <a:p>
            <a:pPr algn="ctr"/>
            <a:r>
              <a:rPr lang="en-US" dirty="0" smtClean="0"/>
              <a:t>“I’m going to </a:t>
            </a:r>
            <a:r>
              <a:rPr lang="en-US" u="sng" dirty="0" smtClean="0"/>
              <a:t>ride my bike </a:t>
            </a:r>
            <a:r>
              <a:rPr lang="en-US" dirty="0" smtClean="0"/>
              <a:t>more.”</a:t>
            </a:r>
            <a:endParaRPr lang="en-US" dirty="0"/>
          </a:p>
        </p:txBody>
      </p:sp>
      <p:sp>
        <p:nvSpPr>
          <p:cNvPr id="10" name="TextBox 9"/>
          <p:cNvSpPr txBox="1"/>
          <p:nvPr/>
        </p:nvSpPr>
        <p:spPr>
          <a:xfrm>
            <a:off x="3545535" y="2202730"/>
            <a:ext cx="5229018" cy="923330"/>
          </a:xfrm>
          <a:prstGeom prst="rect">
            <a:avLst/>
          </a:prstGeom>
          <a:noFill/>
        </p:spPr>
        <p:txBody>
          <a:bodyPr wrap="square" rtlCol="0">
            <a:spAutoFit/>
          </a:bodyPr>
          <a:lstStyle/>
          <a:p>
            <a:pPr algn="ctr"/>
            <a:r>
              <a:rPr lang="en-US" b="1" i="1" dirty="0" smtClean="0"/>
              <a:t>How much/how often will you do it?</a:t>
            </a:r>
          </a:p>
          <a:p>
            <a:pPr algn="ctr"/>
            <a:r>
              <a:rPr lang="en-US" dirty="0" smtClean="0"/>
              <a:t>“I’m going to ride my bike </a:t>
            </a:r>
            <a:r>
              <a:rPr lang="en-US" u="sng" dirty="0" smtClean="0"/>
              <a:t>6 times a week for 60 minutes each time</a:t>
            </a:r>
            <a:r>
              <a:rPr lang="en-US" dirty="0" smtClean="0"/>
              <a:t>.”</a:t>
            </a:r>
            <a:endParaRPr lang="en-US" dirty="0"/>
          </a:p>
        </p:txBody>
      </p:sp>
      <p:sp>
        <p:nvSpPr>
          <p:cNvPr id="11" name="TextBox 10"/>
          <p:cNvSpPr txBox="1"/>
          <p:nvPr/>
        </p:nvSpPr>
        <p:spPr>
          <a:xfrm>
            <a:off x="3244156" y="3214300"/>
            <a:ext cx="5476472" cy="1200329"/>
          </a:xfrm>
          <a:prstGeom prst="rect">
            <a:avLst/>
          </a:prstGeom>
          <a:noFill/>
        </p:spPr>
        <p:txBody>
          <a:bodyPr wrap="square" rtlCol="0">
            <a:spAutoFit/>
          </a:bodyPr>
          <a:lstStyle/>
          <a:p>
            <a:pPr algn="ctr"/>
            <a:r>
              <a:rPr lang="en-US" b="1" i="1" dirty="0" smtClean="0"/>
              <a:t>What’s </a:t>
            </a:r>
            <a:r>
              <a:rPr lang="en-US" b="1" i="1" dirty="0"/>
              <a:t>realistic? Consider your </a:t>
            </a:r>
            <a:endParaRPr lang="en-US" b="1" i="1" dirty="0" smtClean="0"/>
          </a:p>
          <a:p>
            <a:pPr algn="ctr"/>
            <a:r>
              <a:rPr lang="en-US" b="1" i="1" dirty="0" smtClean="0"/>
              <a:t>current </a:t>
            </a:r>
            <a:r>
              <a:rPr lang="en-US" b="1" i="1" dirty="0"/>
              <a:t>behavior</a:t>
            </a:r>
            <a:r>
              <a:rPr lang="en-US" b="1" i="1" dirty="0" smtClean="0"/>
              <a:t>.</a:t>
            </a:r>
            <a:endParaRPr lang="en-US" b="1" i="1" dirty="0"/>
          </a:p>
          <a:p>
            <a:pPr algn="ctr"/>
            <a:r>
              <a:rPr lang="en-US" dirty="0" smtClean="0"/>
              <a:t>“I’m going to ride my bike </a:t>
            </a:r>
            <a:r>
              <a:rPr lang="en-US" u="sng" dirty="0" smtClean="0"/>
              <a:t>3 times a week for 30 minutes each time</a:t>
            </a:r>
            <a:r>
              <a:rPr lang="en-US" dirty="0" smtClean="0"/>
              <a:t>.”</a:t>
            </a:r>
            <a:endParaRPr lang="en-US" i="1" dirty="0"/>
          </a:p>
        </p:txBody>
      </p:sp>
      <p:sp>
        <p:nvSpPr>
          <p:cNvPr id="12" name="TextBox 11"/>
          <p:cNvSpPr txBox="1"/>
          <p:nvPr/>
        </p:nvSpPr>
        <p:spPr>
          <a:xfrm>
            <a:off x="2696428" y="4419600"/>
            <a:ext cx="6499302" cy="1200329"/>
          </a:xfrm>
          <a:prstGeom prst="rect">
            <a:avLst/>
          </a:prstGeom>
          <a:noFill/>
        </p:spPr>
        <p:txBody>
          <a:bodyPr wrap="square" rtlCol="0">
            <a:spAutoFit/>
          </a:bodyPr>
          <a:lstStyle/>
          <a:p>
            <a:pPr algn="ctr"/>
            <a:r>
              <a:rPr lang="en-US" b="1" i="1" dirty="0" smtClean="0"/>
              <a:t>What’s going to keep you motivated?</a:t>
            </a:r>
            <a:endParaRPr lang="en-US" b="1" i="1" dirty="0"/>
          </a:p>
          <a:p>
            <a:pPr algn="ctr"/>
            <a:r>
              <a:rPr lang="en-US" dirty="0" smtClean="0"/>
              <a:t>“I’m going to ride my bike 3 times a week for 30 minutes </a:t>
            </a:r>
          </a:p>
          <a:p>
            <a:pPr algn="ctr"/>
            <a:r>
              <a:rPr lang="en-US" dirty="0" smtClean="0"/>
              <a:t>each time. If I meet my goal, I’m going to </a:t>
            </a:r>
            <a:r>
              <a:rPr lang="en-US" u="sng" dirty="0" smtClean="0"/>
              <a:t>reward myself </a:t>
            </a:r>
          </a:p>
          <a:p>
            <a:pPr algn="ctr"/>
            <a:r>
              <a:rPr lang="en-US" u="sng" dirty="0" smtClean="0"/>
              <a:t>with a new book</a:t>
            </a:r>
            <a:r>
              <a:rPr lang="en-US" dirty="0" smtClean="0"/>
              <a:t>.”</a:t>
            </a:r>
            <a:endParaRPr lang="en-US" i="1" dirty="0"/>
          </a:p>
        </p:txBody>
      </p:sp>
      <p:sp>
        <p:nvSpPr>
          <p:cNvPr id="13" name="TextBox 12"/>
          <p:cNvSpPr txBox="1"/>
          <p:nvPr/>
        </p:nvSpPr>
        <p:spPr>
          <a:xfrm>
            <a:off x="3257765" y="5638799"/>
            <a:ext cx="5908231" cy="1200329"/>
          </a:xfrm>
          <a:prstGeom prst="rect">
            <a:avLst/>
          </a:prstGeom>
          <a:noFill/>
        </p:spPr>
        <p:txBody>
          <a:bodyPr wrap="square" rtlCol="0">
            <a:spAutoFit/>
          </a:bodyPr>
          <a:lstStyle/>
          <a:p>
            <a:pPr algn="ctr"/>
            <a:r>
              <a:rPr lang="en-US" b="1" i="1" dirty="0" smtClean="0"/>
              <a:t>When will your goal end?</a:t>
            </a:r>
            <a:endParaRPr lang="en-US" b="1" i="1" dirty="0"/>
          </a:p>
          <a:p>
            <a:pPr algn="ctr"/>
            <a:r>
              <a:rPr lang="en-US" dirty="0" smtClean="0"/>
              <a:t>“I’m going to ride my bike 3 times </a:t>
            </a:r>
            <a:r>
              <a:rPr lang="en-US" u="sng" dirty="0" smtClean="0"/>
              <a:t>in the next week </a:t>
            </a:r>
            <a:r>
              <a:rPr lang="en-US" dirty="0" smtClean="0"/>
              <a:t>for </a:t>
            </a:r>
          </a:p>
          <a:p>
            <a:pPr algn="ctr"/>
            <a:r>
              <a:rPr lang="en-US" dirty="0" smtClean="0"/>
              <a:t>30 minutes each time. If I meet my goal, I’m going to reward myself with a new book.”</a:t>
            </a:r>
            <a:endParaRPr lang="en-US" i="1" dirty="0"/>
          </a:p>
        </p:txBody>
      </p:sp>
    </p:spTree>
    <p:extLst>
      <p:ext uri="{BB962C8B-B14F-4D97-AF65-F5344CB8AC3E}">
        <p14:creationId xmlns:p14="http://schemas.microsoft.com/office/powerpoint/2010/main" val="28234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What if I don’t meet my goals?</a:t>
            </a:r>
            <a:endParaRPr lang="en-US" dirty="0"/>
          </a:p>
        </p:txBody>
      </p:sp>
      <p:sp>
        <p:nvSpPr>
          <p:cNvPr id="3" name="Content Placeholder 2"/>
          <p:cNvSpPr>
            <a:spLocks noGrp="1"/>
          </p:cNvSpPr>
          <p:nvPr>
            <p:ph sz="quarter" idx="1"/>
          </p:nvPr>
        </p:nvSpPr>
        <p:spPr>
          <a:xfrm>
            <a:off x="762000" y="1524000"/>
            <a:ext cx="7924800" cy="4876800"/>
          </a:xfrm>
        </p:spPr>
        <p:txBody>
          <a:bodyPr>
            <a:normAutofit fontScale="85000" lnSpcReduction="20000"/>
          </a:bodyPr>
          <a:lstStyle/>
          <a:p>
            <a:r>
              <a:rPr lang="en-US" sz="2800" dirty="0" smtClean="0"/>
              <a:t>A </a:t>
            </a:r>
            <a:r>
              <a:rPr lang="en-US" sz="2800" b="1" u="sng" dirty="0" smtClean="0"/>
              <a:t>lapse</a:t>
            </a:r>
            <a:r>
              <a:rPr lang="en-US" sz="2800" dirty="0" smtClean="0"/>
              <a:t> = </a:t>
            </a:r>
            <a:r>
              <a:rPr lang="en-US" sz="2800" dirty="0"/>
              <a:t>one instance of straying from diet/exercise/behavior plan</a:t>
            </a:r>
            <a:endParaRPr lang="en-US" dirty="0"/>
          </a:p>
          <a:p>
            <a:pPr lvl="1"/>
            <a:r>
              <a:rPr lang="en-US" dirty="0" smtClean="0"/>
              <a:t>Examples:</a:t>
            </a:r>
          </a:p>
          <a:p>
            <a:pPr lvl="2"/>
            <a:r>
              <a:rPr lang="en-US" dirty="0" smtClean="0"/>
              <a:t>Eating </a:t>
            </a:r>
            <a:r>
              <a:rPr lang="en-US" dirty="0"/>
              <a:t>more calories than </a:t>
            </a:r>
            <a:r>
              <a:rPr lang="en-US" dirty="0" smtClean="0"/>
              <a:t>planned at a restaurant</a:t>
            </a:r>
            <a:endParaRPr lang="en-US" dirty="0"/>
          </a:p>
          <a:p>
            <a:pPr lvl="2"/>
            <a:r>
              <a:rPr lang="en-US" dirty="0"/>
              <a:t>Not riding bike when </a:t>
            </a:r>
            <a:r>
              <a:rPr lang="en-US" dirty="0" smtClean="0"/>
              <a:t>planned on a specific day</a:t>
            </a:r>
            <a:endParaRPr lang="en-US" dirty="0"/>
          </a:p>
          <a:p>
            <a:pPr lvl="2"/>
            <a:r>
              <a:rPr lang="en-US" dirty="0"/>
              <a:t>Not tracking </a:t>
            </a:r>
            <a:r>
              <a:rPr lang="en-US" dirty="0" smtClean="0"/>
              <a:t>weight/calories/activity one evening</a:t>
            </a:r>
            <a:endParaRPr lang="en-US" dirty="0"/>
          </a:p>
          <a:p>
            <a:endParaRPr lang="en-US" sz="1400" dirty="0"/>
          </a:p>
          <a:p>
            <a:r>
              <a:rPr lang="en-US" sz="2800" dirty="0"/>
              <a:t>A </a:t>
            </a:r>
            <a:r>
              <a:rPr lang="en-US" sz="2800" b="1" u="sng" dirty="0" smtClean="0"/>
              <a:t>relapse</a:t>
            </a:r>
            <a:r>
              <a:rPr lang="en-US" sz="2800" dirty="0" smtClean="0"/>
              <a:t> = </a:t>
            </a:r>
            <a:r>
              <a:rPr lang="en-US" sz="2800" dirty="0"/>
              <a:t>a series of </a:t>
            </a:r>
            <a:r>
              <a:rPr lang="en-US" sz="2800" dirty="0" smtClean="0"/>
              <a:t>lapses or </a:t>
            </a:r>
            <a:r>
              <a:rPr lang="en-US" sz="2800" dirty="0"/>
              <a:t>a return to old patterns of </a:t>
            </a:r>
            <a:r>
              <a:rPr lang="en-US" sz="2800" dirty="0" smtClean="0"/>
              <a:t>behavior</a:t>
            </a:r>
          </a:p>
          <a:p>
            <a:pPr lvl="1"/>
            <a:r>
              <a:rPr lang="en-US" dirty="0" smtClean="0"/>
              <a:t>Examples:</a:t>
            </a:r>
          </a:p>
          <a:p>
            <a:pPr lvl="2"/>
            <a:r>
              <a:rPr lang="en-US" dirty="0" smtClean="0"/>
              <a:t>Making unhealthy dietary choices for a week</a:t>
            </a:r>
            <a:endParaRPr lang="en-US" dirty="0"/>
          </a:p>
          <a:p>
            <a:pPr lvl="2"/>
            <a:r>
              <a:rPr lang="en-US" dirty="0"/>
              <a:t>Not </a:t>
            </a:r>
            <a:r>
              <a:rPr lang="en-US" dirty="0" smtClean="0"/>
              <a:t>exercising for several weeks</a:t>
            </a:r>
            <a:endParaRPr lang="en-US" dirty="0"/>
          </a:p>
          <a:p>
            <a:endParaRPr lang="en-US" sz="1400" dirty="0"/>
          </a:p>
          <a:p>
            <a:r>
              <a:rPr lang="en-US" sz="2800" dirty="0"/>
              <a:t>A </a:t>
            </a:r>
            <a:r>
              <a:rPr lang="en-US" sz="2800" b="1" u="sng" dirty="0" smtClean="0"/>
              <a:t>collapse</a:t>
            </a:r>
            <a:r>
              <a:rPr lang="en-US" sz="2800" dirty="0" smtClean="0"/>
              <a:t> = </a:t>
            </a:r>
            <a:r>
              <a:rPr lang="en-US" sz="2800" dirty="0"/>
              <a:t>an extended relapse, requiring more help and support to </a:t>
            </a:r>
            <a:r>
              <a:rPr lang="en-US" sz="2800" dirty="0" smtClean="0"/>
              <a:t>overcome</a:t>
            </a:r>
          </a:p>
          <a:p>
            <a:pPr lvl="1"/>
            <a:r>
              <a:rPr lang="en-US" dirty="0" smtClean="0"/>
              <a:t>Example:</a:t>
            </a:r>
            <a:endParaRPr lang="en-US" dirty="0"/>
          </a:p>
          <a:p>
            <a:pPr lvl="2"/>
            <a:r>
              <a:rPr lang="en-US" dirty="0" smtClean="0"/>
              <a:t>Regaining a significant amount of weight lost</a:t>
            </a:r>
          </a:p>
          <a:p>
            <a:pPr lvl="2"/>
            <a:endParaRPr lang="en-US" dirty="0"/>
          </a:p>
          <a:p>
            <a:pPr lvl="1"/>
            <a:endParaRPr lang="en-US" dirty="0"/>
          </a:p>
          <a:p>
            <a:endParaRPr lang="en-US" dirty="0"/>
          </a:p>
        </p:txBody>
      </p:sp>
    </p:spTree>
    <p:extLst>
      <p:ext uri="{BB962C8B-B14F-4D97-AF65-F5344CB8AC3E}">
        <p14:creationId xmlns:p14="http://schemas.microsoft.com/office/powerpoint/2010/main" val="329350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is Key</a:t>
            </a:r>
            <a:endParaRPr lang="en-US" dirty="0"/>
          </a:p>
        </p:txBody>
      </p:sp>
      <p:sp>
        <p:nvSpPr>
          <p:cNvPr id="3" name="Content Placeholder 2"/>
          <p:cNvSpPr>
            <a:spLocks noGrp="1"/>
          </p:cNvSpPr>
          <p:nvPr>
            <p:ph sz="quarter" idx="1"/>
          </p:nvPr>
        </p:nvSpPr>
        <p:spPr/>
        <p:txBody>
          <a:bodyPr/>
          <a:lstStyle/>
          <a:p>
            <a:endParaRPr lang="en-US" sz="1100" dirty="0"/>
          </a:p>
          <a:p>
            <a:r>
              <a:rPr lang="en-US" dirty="0"/>
              <a:t>If you make appropriate adjustments when you </a:t>
            </a:r>
            <a:r>
              <a:rPr lang="en-US" b="1" u="sng" dirty="0"/>
              <a:t>slip</a:t>
            </a:r>
            <a:r>
              <a:rPr lang="en-US" dirty="0"/>
              <a:t>, you can </a:t>
            </a:r>
            <a:r>
              <a:rPr lang="en-US" b="1" u="sng" dirty="0"/>
              <a:t>prevent </a:t>
            </a:r>
            <a:r>
              <a:rPr lang="en-US" b="1" u="sng" dirty="0" smtClean="0"/>
              <a:t>a relapse</a:t>
            </a:r>
          </a:p>
          <a:p>
            <a:pPr marL="0" indent="0">
              <a:buNone/>
            </a:pPr>
            <a:endParaRPr lang="en-US" sz="1400" b="1" u="sng" dirty="0" smtClean="0"/>
          </a:p>
          <a:p>
            <a:r>
              <a:rPr lang="en-US" dirty="0" smtClean="0"/>
              <a:t>If you intervene early in a </a:t>
            </a:r>
            <a:r>
              <a:rPr lang="en-US" b="1" u="sng" dirty="0" smtClean="0"/>
              <a:t>relapse</a:t>
            </a:r>
            <a:r>
              <a:rPr lang="en-US" dirty="0" smtClean="0"/>
              <a:t>, you can </a:t>
            </a:r>
            <a:r>
              <a:rPr lang="en-US" b="1" u="sng" dirty="0" smtClean="0"/>
              <a:t>prevent a collapse </a:t>
            </a:r>
          </a:p>
          <a:p>
            <a:endParaRPr lang="en-US" b="1" u="sng" dirty="0"/>
          </a:p>
          <a:p>
            <a:pPr marL="0" indent="0">
              <a:buNone/>
            </a:pPr>
            <a:endParaRPr lang="en-US" b="1" u="sng" dirty="0"/>
          </a:p>
        </p:txBody>
      </p:sp>
    </p:spTree>
    <p:extLst>
      <p:ext uri="{BB962C8B-B14F-4D97-AF65-F5344CB8AC3E}">
        <p14:creationId xmlns:p14="http://schemas.microsoft.com/office/powerpoint/2010/main" val="19814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All-or-None Thinking</a:t>
            </a:r>
            <a:endParaRPr lang="en-US" dirty="0"/>
          </a:p>
        </p:txBody>
      </p:sp>
      <p:sp>
        <p:nvSpPr>
          <p:cNvPr id="3" name="Content Placeholder 2"/>
          <p:cNvSpPr>
            <a:spLocks noGrp="1"/>
          </p:cNvSpPr>
          <p:nvPr>
            <p:ph sz="quarter" idx="1"/>
          </p:nvPr>
        </p:nvSpPr>
        <p:spPr/>
        <p:txBody>
          <a:bodyPr>
            <a:normAutofit/>
          </a:bodyPr>
          <a:lstStyle/>
          <a:p>
            <a:endParaRPr lang="en-US" sz="1000" b="1" dirty="0" smtClean="0"/>
          </a:p>
          <a:p>
            <a:r>
              <a:rPr lang="en-US" b="1" dirty="0" smtClean="0"/>
              <a:t>Tendency to view things in absolutes</a:t>
            </a:r>
          </a:p>
          <a:p>
            <a:pPr lvl="1"/>
            <a:r>
              <a:rPr lang="en-US" dirty="0" smtClean="0"/>
              <a:t>“I’m on my plan” or “I’m off my plan”</a:t>
            </a:r>
          </a:p>
          <a:p>
            <a:pPr lvl="1"/>
            <a:r>
              <a:rPr lang="en-US" dirty="0"/>
              <a:t>“I don’t have 45 minutes for the gym. I’ll go tomorrow.”</a:t>
            </a:r>
          </a:p>
          <a:p>
            <a:pPr lvl="1"/>
            <a:r>
              <a:rPr lang="en-US" dirty="0"/>
              <a:t>“I’m on a diet, so I can’t go out to eat with friends</a:t>
            </a:r>
            <a:r>
              <a:rPr lang="en-US" dirty="0" smtClean="0"/>
              <a:t>.”</a:t>
            </a:r>
          </a:p>
          <a:p>
            <a:pPr lvl="1"/>
            <a:r>
              <a:rPr lang="en-US" dirty="0" smtClean="0"/>
              <a:t>“I already ate too much today, I might as well get dessert.”</a:t>
            </a:r>
          </a:p>
          <a:p>
            <a:pPr lvl="1"/>
            <a:r>
              <a:rPr lang="en-US" dirty="0" smtClean="0"/>
              <a:t>“I’m on vacation, so I’ll eat whatever I want and get back to it next week.”</a:t>
            </a:r>
          </a:p>
          <a:p>
            <a:r>
              <a:rPr lang="en-US" b="1" dirty="0" smtClean="0"/>
              <a:t>Can make a </a:t>
            </a:r>
            <a:r>
              <a:rPr lang="en-US" b="1" i="1" u="sng" dirty="0" smtClean="0"/>
              <a:t>lapse </a:t>
            </a:r>
            <a:r>
              <a:rPr lang="en-US" b="1" dirty="0" smtClean="0"/>
              <a:t>turn into a </a:t>
            </a:r>
            <a:r>
              <a:rPr lang="en-US" b="1" i="1" u="sng" dirty="0" smtClean="0"/>
              <a:t>relapse </a:t>
            </a:r>
          </a:p>
          <a:p>
            <a:pPr marL="0" indent="0">
              <a:buNone/>
            </a:pPr>
            <a:endParaRPr lang="en-US" b="1" i="1" dirty="0" smtClean="0"/>
          </a:p>
          <a:p>
            <a:endParaRPr lang="en-US" b="1" i="1" dirty="0"/>
          </a:p>
        </p:txBody>
      </p:sp>
    </p:spTree>
    <p:extLst>
      <p:ext uri="{BB962C8B-B14F-4D97-AF65-F5344CB8AC3E}">
        <p14:creationId xmlns:p14="http://schemas.microsoft.com/office/powerpoint/2010/main" val="352697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304800"/>
            <a:ext cx="4953000" cy="731838"/>
          </a:xfrm>
        </p:spPr>
        <p:txBody>
          <a:bodyPr>
            <a:normAutofit fontScale="90000"/>
          </a:bodyPr>
          <a:lstStyle/>
          <a:p>
            <a:r>
              <a:rPr lang="en-US" dirty="0" smtClean="0"/>
              <a:t>All-or-None Thinking</a:t>
            </a:r>
            <a:endParaRPr lang="en-US"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942642" y="1600200"/>
            <a:ext cx="33909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219200" y="5626282"/>
            <a:ext cx="4724400" cy="646331"/>
          </a:xfrm>
          <a:prstGeom prst="rect">
            <a:avLst/>
          </a:prstGeom>
          <a:noFill/>
        </p:spPr>
        <p:txBody>
          <a:bodyPr wrap="square" rtlCol="0">
            <a:spAutoFit/>
          </a:bodyPr>
          <a:lstStyle/>
          <a:p>
            <a:r>
              <a:rPr lang="en-US" dirty="0" smtClean="0"/>
              <a:t>It’s easier to “bounce back” if you have fewer adjustments to make!  </a:t>
            </a:r>
            <a:endParaRPr lang="en-US" dirty="0"/>
          </a:p>
        </p:txBody>
      </p:sp>
      <p:sp>
        <p:nvSpPr>
          <p:cNvPr id="10" name="Right Arrow 9"/>
          <p:cNvSpPr/>
          <p:nvPr/>
        </p:nvSpPr>
        <p:spPr>
          <a:xfrm>
            <a:off x="4495800" y="5922737"/>
            <a:ext cx="1219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58" y="1219200"/>
            <a:ext cx="283728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59" y="3352800"/>
            <a:ext cx="2895600" cy="321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47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Counter-Thoughts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680478934"/>
              </p:ext>
            </p:extLst>
          </p:nvPr>
        </p:nvGraphicFramePr>
        <p:xfrm>
          <a:off x="914400" y="1447800"/>
          <a:ext cx="7772400" cy="4480560"/>
        </p:xfrm>
        <a:graphic>
          <a:graphicData uri="http://schemas.openxmlformats.org/drawingml/2006/table">
            <a:tbl>
              <a:tblPr firstRow="1" bandRow="1">
                <a:tableStyleId>{2D5ABB26-0587-4C30-8999-92F81FD0307C}</a:tableStyleId>
              </a:tblPr>
              <a:tblGrid>
                <a:gridCol w="3886200"/>
                <a:gridCol w="3886200"/>
              </a:tblGrid>
              <a:tr h="313386">
                <a:tc>
                  <a:txBody>
                    <a:bodyPr/>
                    <a:lstStyle/>
                    <a:p>
                      <a:pPr algn="ctr"/>
                      <a:r>
                        <a:rPr lang="en-US" dirty="0" smtClean="0"/>
                        <a:t>All-or-None Thinking</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More Helpful Thought</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2732">
                <a:tc>
                  <a:txBody>
                    <a:bodyPr/>
                    <a:lstStyle/>
                    <a:p>
                      <a:r>
                        <a:rPr lang="en-US" dirty="0" smtClean="0"/>
                        <a:t>“I already ate too much today, I might as well get dessert.”</a:t>
                      </a:r>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“I’ve had more calories than I planned, but every extra</a:t>
                      </a:r>
                      <a:r>
                        <a:rPr lang="en-US" baseline="0" dirty="0" smtClean="0"/>
                        <a:t> calorie counts, so I’ll pass on dessert.”</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0455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 don’t have 45 minutes for the gym. I’ll go tomorrow.”</a:t>
                      </a:r>
                    </a:p>
                    <a:p>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smtClean="0"/>
                    </a:p>
                    <a:p>
                      <a:r>
                        <a:rPr lang="en-US" dirty="0" smtClean="0"/>
                        <a:t>“I don’t have 45 minutes</a:t>
                      </a:r>
                      <a:r>
                        <a:rPr lang="en-US" baseline="0" dirty="0" smtClean="0"/>
                        <a:t> for the gym, but I can go for 20 minutes. I’ll burn more calories than if I didn’t go at all.”</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236372">
                <a:tc>
                  <a:txBody>
                    <a:bodyPr/>
                    <a:lstStyle/>
                    <a:p>
                      <a:endParaRPr lang="en-US" dirty="0" smtClean="0"/>
                    </a:p>
                    <a:p>
                      <a:r>
                        <a:rPr lang="en-US" dirty="0" smtClean="0"/>
                        <a:t>“I haven’t lost</a:t>
                      </a:r>
                      <a:r>
                        <a:rPr lang="en-US" baseline="0" dirty="0" smtClean="0"/>
                        <a:t> much weight. I might as well quit the program and try to lose weight again some other time.”</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smtClean="0"/>
                    </a:p>
                    <a:p>
                      <a:r>
                        <a:rPr lang="en-US" dirty="0" smtClean="0"/>
                        <a:t>“I haven’t lost as much weight as I had wanted,</a:t>
                      </a:r>
                      <a:r>
                        <a:rPr lang="en-US" baseline="0" dirty="0" smtClean="0"/>
                        <a:t> but I have lost some. It’s never too late to make changes and every little bit of weight lost reduces health risks.”</a:t>
                      </a:r>
                      <a:endParaRPr lang="en-US" dirty="0"/>
                    </a:p>
                  </a:txBody>
                  <a:tcPr marL="86360" marR="86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364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Behavior Change</a:t>
            </a:r>
            <a:endParaRPr lang="en-US" dirty="0"/>
          </a:p>
        </p:txBody>
      </p:sp>
      <p:sp>
        <p:nvSpPr>
          <p:cNvPr id="3" name="Content Placeholder 2"/>
          <p:cNvSpPr>
            <a:spLocks noGrp="1"/>
          </p:cNvSpPr>
          <p:nvPr>
            <p:ph sz="quarter" idx="1"/>
          </p:nvPr>
        </p:nvSpPr>
        <p:spPr>
          <a:xfrm>
            <a:off x="381000" y="1524000"/>
            <a:ext cx="8534400" cy="4724400"/>
          </a:xfrm>
        </p:spPr>
        <p:txBody>
          <a:bodyPr>
            <a:normAutofit lnSpcReduction="10000"/>
          </a:bodyPr>
          <a:lstStyle/>
          <a:p>
            <a:r>
              <a:rPr lang="en-US" b="1" dirty="0" smtClean="0"/>
              <a:t>Monitor Your Behavior</a:t>
            </a:r>
          </a:p>
          <a:p>
            <a:pPr lvl="1"/>
            <a:r>
              <a:rPr lang="en-US" dirty="0" smtClean="0"/>
              <a:t>Weigh regularly</a:t>
            </a:r>
          </a:p>
          <a:p>
            <a:pPr lvl="1"/>
            <a:r>
              <a:rPr lang="en-US" dirty="0" smtClean="0"/>
              <a:t>Track food/liquid intake</a:t>
            </a:r>
          </a:p>
          <a:p>
            <a:pPr lvl="1"/>
            <a:r>
              <a:rPr lang="en-US" dirty="0" smtClean="0"/>
              <a:t>Track activity</a:t>
            </a:r>
          </a:p>
          <a:p>
            <a:r>
              <a:rPr lang="en-US" b="1" dirty="0" smtClean="0"/>
              <a:t>Set SMART Goals</a:t>
            </a:r>
          </a:p>
          <a:p>
            <a:pPr lvl="1"/>
            <a:r>
              <a:rPr lang="en-US" dirty="0" smtClean="0"/>
              <a:t>Monitor goal progress</a:t>
            </a:r>
          </a:p>
          <a:p>
            <a:r>
              <a:rPr lang="en-US" b="1" dirty="0" smtClean="0"/>
              <a:t>Learn From Your </a:t>
            </a:r>
            <a:r>
              <a:rPr lang="en-US" b="1" i="1" dirty="0" smtClean="0"/>
              <a:t>Lapses</a:t>
            </a:r>
          </a:p>
          <a:p>
            <a:pPr lvl="1"/>
            <a:r>
              <a:rPr lang="en-US" dirty="0" smtClean="0"/>
              <a:t>Prevent a Relapse</a:t>
            </a:r>
          </a:p>
          <a:p>
            <a:pPr lvl="1"/>
            <a:r>
              <a:rPr lang="en-US" dirty="0" smtClean="0"/>
              <a:t>Every minute of activity counts, every calorie counts</a:t>
            </a:r>
          </a:p>
          <a:p>
            <a:pPr lvl="1"/>
            <a:r>
              <a:rPr lang="en-US" dirty="0" smtClean="0"/>
              <a:t>Remember: if you feel like you’re headed in the wrong direction, it’s never too late (or, too early!) to make a change</a:t>
            </a:r>
            <a:endParaRPr lang="en-US" dirty="0"/>
          </a:p>
        </p:txBody>
      </p:sp>
    </p:spTree>
    <p:extLst>
      <p:ext uri="{BB962C8B-B14F-4D97-AF65-F5344CB8AC3E}">
        <p14:creationId xmlns:p14="http://schemas.microsoft.com/office/powerpoint/2010/main" val="327571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Thank You!</a:t>
            </a: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5334000"/>
            <a:ext cx="2073727" cy="1209674"/>
          </a:xfrm>
          <a:prstGeom prst="rect">
            <a:avLst/>
          </a:prstGeom>
        </p:spPr>
      </p:pic>
    </p:spTree>
    <p:extLst>
      <p:ext uri="{BB962C8B-B14F-4D97-AF65-F5344CB8AC3E}">
        <p14:creationId xmlns:p14="http://schemas.microsoft.com/office/powerpoint/2010/main" val="14500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2629" y="1676400"/>
            <a:ext cx="7772400" cy="4572000"/>
          </a:xfrm>
        </p:spPr>
        <p:txBody>
          <a:bodyPr>
            <a:normAutofit lnSpcReduction="10000"/>
          </a:bodyPr>
          <a:lstStyle/>
          <a:p>
            <a:r>
              <a:rPr lang="en-US" b="1" u="sng" dirty="0" smtClean="0"/>
              <a:t>Diet:</a:t>
            </a:r>
            <a:r>
              <a:rPr lang="en-US" dirty="0" smtClean="0"/>
              <a:t> Learn about nutrition and make healthier food choices</a:t>
            </a:r>
          </a:p>
          <a:p>
            <a:r>
              <a:rPr lang="en-US" b="1" u="sng" dirty="0" smtClean="0"/>
              <a:t>Exercise:</a:t>
            </a:r>
            <a:r>
              <a:rPr lang="en-US" dirty="0" smtClean="0"/>
              <a:t> Maintain regular activity/exercise routine</a:t>
            </a:r>
          </a:p>
          <a:p>
            <a:r>
              <a:rPr lang="en-US" b="1" u="sng" dirty="0" smtClean="0"/>
              <a:t>Thoughts:</a:t>
            </a:r>
            <a:r>
              <a:rPr lang="en-US" dirty="0" smtClean="0"/>
              <a:t> Pay attention to beliefs about food/weight and reactions to dieting/exercise</a:t>
            </a:r>
          </a:p>
          <a:p>
            <a:r>
              <a:rPr lang="en-US" b="1" u="sng" dirty="0" smtClean="0"/>
              <a:t>Behavior:</a:t>
            </a:r>
            <a:r>
              <a:rPr lang="en-US" dirty="0" smtClean="0"/>
              <a:t> Monitor current behaviors by weighing regularly, recording exercise, and tracking food intake</a:t>
            </a:r>
          </a:p>
          <a:p>
            <a:r>
              <a:rPr lang="en-US" b="1" u="sng" dirty="0" smtClean="0"/>
              <a:t>Social Support:</a:t>
            </a:r>
            <a:r>
              <a:rPr lang="en-US" dirty="0" smtClean="0"/>
              <a:t> Maximize people in your life who support healthy behaviors</a:t>
            </a:r>
          </a:p>
          <a:p>
            <a:endParaRPr lang="en-US" dirty="0"/>
          </a:p>
        </p:txBody>
      </p:sp>
      <p:sp>
        <p:nvSpPr>
          <p:cNvPr id="4" name="Rectangle 3"/>
          <p:cNvSpPr/>
          <p:nvPr/>
        </p:nvSpPr>
        <p:spPr>
          <a:xfrm>
            <a:off x="130629" y="381000"/>
            <a:ext cx="4648200" cy="584775"/>
          </a:xfrm>
          <a:prstGeom prst="rect">
            <a:avLst/>
          </a:prstGeom>
          <a:noFill/>
        </p:spPr>
        <p:txBody>
          <a:bodyPr wrap="square" lIns="91440" tIns="45720" rIns="91440" bIns="45720">
            <a:spAutoFit/>
          </a:bodyPr>
          <a:lstStyle/>
          <a:p>
            <a:pPr algn="ctr"/>
            <a:r>
              <a:rPr lang="en-US" sz="3200" b="1" strike="sngStrike" cap="none" spc="0" dirty="0" smtClean="0">
                <a:ln w="1905"/>
                <a:effectLst>
                  <a:innerShdw blurRad="69850" dist="43180" dir="5400000">
                    <a:srgbClr val="000000">
                      <a:alpha val="65000"/>
                    </a:srgbClr>
                  </a:innerShdw>
                </a:effectLst>
                <a:latin typeface="Lucida Handwriting" panose="03010101010101010101" pitchFamily="66" charset="0"/>
              </a:rPr>
              <a:t>“Diet and Exercise”</a:t>
            </a:r>
            <a:endParaRPr lang="en-US" sz="3200" b="1" strike="sngStrike" cap="none" spc="0" dirty="0">
              <a:ln w="1905"/>
              <a:effectLst>
                <a:innerShdw blurRad="69850" dist="43180" dir="5400000">
                  <a:srgbClr val="000000">
                    <a:alpha val="65000"/>
                  </a:srgbClr>
                </a:innerShdw>
              </a:effectLst>
              <a:latin typeface="Lucida Handwriting" panose="03010101010101010101" pitchFamily="66" charset="0"/>
            </a:endParaRPr>
          </a:p>
        </p:txBody>
      </p:sp>
      <p:sp>
        <p:nvSpPr>
          <p:cNvPr id="6" name="Rectangle 5"/>
          <p:cNvSpPr/>
          <p:nvPr/>
        </p:nvSpPr>
        <p:spPr>
          <a:xfrm rot="21110211">
            <a:off x="4388934" y="422032"/>
            <a:ext cx="4514016" cy="646331"/>
          </a:xfrm>
          <a:prstGeom prst="rect">
            <a:avLst/>
          </a:prstGeom>
          <a:noFill/>
        </p:spPr>
        <p:txBody>
          <a:bodyPr wrap="square" lIns="91440" tIns="45720" rIns="91440" bIns="45720">
            <a:spAutoFit/>
          </a:bodyPr>
          <a:lstStyle/>
          <a:p>
            <a:pPr algn="ctr"/>
            <a:r>
              <a:rPr lang="en-US" sz="3600" b="1" dirty="0" smtClean="0">
                <a:ln w="10541" cmpd="sng">
                  <a:solidFill>
                    <a:schemeClr val="tx1"/>
                  </a:solidFill>
                  <a:prstDash val="solid"/>
                </a:ln>
                <a:latin typeface="Gadugi" panose="020B0502040204020203" pitchFamily="34" charset="0"/>
              </a:rPr>
              <a:t>LIFESTYLE CHANGE</a:t>
            </a:r>
            <a:endParaRPr lang="en-US" sz="3600" b="1" dirty="0">
              <a:ln w="10541" cmpd="sng">
                <a:solidFill>
                  <a:schemeClr val="tx1"/>
                </a:solidFill>
                <a:prstDash val="solid"/>
              </a:ln>
              <a:latin typeface="Gadugi" panose="020B0502040204020203" pitchFamily="34" charset="0"/>
            </a:endParaRPr>
          </a:p>
        </p:txBody>
      </p:sp>
    </p:spTree>
    <p:extLst>
      <p:ext uri="{BB962C8B-B14F-4D97-AF65-F5344CB8AC3E}">
        <p14:creationId xmlns:p14="http://schemas.microsoft.com/office/powerpoint/2010/main" val="425465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Self-Monitoring</a:t>
            </a:r>
            <a:endParaRPr lang="en-US" dirty="0"/>
          </a:p>
        </p:txBody>
      </p:sp>
      <p:sp>
        <p:nvSpPr>
          <p:cNvPr id="3" name="Content Placeholder 2"/>
          <p:cNvSpPr>
            <a:spLocks noGrp="1"/>
          </p:cNvSpPr>
          <p:nvPr>
            <p:ph sz="quarter" idx="1"/>
          </p:nvPr>
        </p:nvSpPr>
        <p:spPr>
          <a:xfrm>
            <a:off x="914400" y="1600200"/>
            <a:ext cx="7772400" cy="4419600"/>
          </a:xfrm>
        </p:spPr>
        <p:txBody>
          <a:bodyPr/>
          <a:lstStyle/>
          <a:p>
            <a:r>
              <a:rPr lang="en-US" dirty="0" smtClean="0"/>
              <a:t>Tracking your behavior is the first step in changing it!</a:t>
            </a:r>
            <a:endParaRPr lang="en-US" dirty="0"/>
          </a:p>
          <a:p>
            <a:r>
              <a:rPr lang="en-US" dirty="0" smtClean="0"/>
              <a:t>What can you track?</a:t>
            </a:r>
          </a:p>
          <a:p>
            <a:pPr lvl="1"/>
            <a:r>
              <a:rPr lang="en-US" dirty="0" smtClean="0"/>
              <a:t>Weight</a:t>
            </a:r>
          </a:p>
          <a:p>
            <a:pPr lvl="1"/>
            <a:r>
              <a:rPr lang="en-US" dirty="0" smtClean="0"/>
              <a:t>Food/liquid consumption</a:t>
            </a:r>
          </a:p>
          <a:p>
            <a:pPr lvl="1"/>
            <a:r>
              <a:rPr lang="en-US" dirty="0" smtClean="0"/>
              <a:t>Activity</a:t>
            </a:r>
          </a:p>
          <a:p>
            <a:pPr lvl="1"/>
            <a:r>
              <a:rPr lang="en-US" dirty="0" smtClean="0"/>
              <a:t>Sleep</a:t>
            </a:r>
          </a:p>
          <a:p>
            <a:pPr lvl="1"/>
            <a:r>
              <a:rPr lang="en-US" dirty="0" smtClean="0"/>
              <a:t>Goal progress</a:t>
            </a:r>
          </a:p>
          <a:p>
            <a:pPr marL="320040" lvl="1" indent="0">
              <a:buNone/>
            </a:pPr>
            <a:endParaRPr lang="en-US" dirty="0" smtClean="0"/>
          </a:p>
        </p:txBody>
      </p:sp>
    </p:spTree>
    <p:extLst>
      <p:ext uri="{BB962C8B-B14F-4D97-AF65-F5344CB8AC3E}">
        <p14:creationId xmlns:p14="http://schemas.microsoft.com/office/powerpoint/2010/main" val="1124629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Keep Track?</a:t>
            </a:r>
            <a:endParaRPr lang="en-US" dirty="0"/>
          </a:p>
        </p:txBody>
      </p:sp>
      <p:sp>
        <p:nvSpPr>
          <p:cNvPr id="3" name="Content Placeholder 2"/>
          <p:cNvSpPr>
            <a:spLocks noGrp="1"/>
          </p:cNvSpPr>
          <p:nvPr>
            <p:ph sz="quarter" idx="1"/>
          </p:nvPr>
        </p:nvSpPr>
        <p:spPr>
          <a:xfrm>
            <a:off x="914400" y="1600200"/>
            <a:ext cx="7772400" cy="4419600"/>
          </a:xfrm>
        </p:spPr>
        <p:txBody>
          <a:bodyPr>
            <a:normAutofit/>
          </a:bodyPr>
          <a:lstStyle/>
          <a:p>
            <a:r>
              <a:rPr lang="en-US" dirty="0" smtClean="0"/>
              <a:t>People who track more regularly tend to </a:t>
            </a:r>
            <a:r>
              <a:rPr lang="en-US" strike="sngStrike" dirty="0" smtClean="0"/>
              <a:t>lose more weight</a:t>
            </a:r>
            <a:r>
              <a:rPr lang="en-US" dirty="0" smtClean="0"/>
              <a:t> </a:t>
            </a:r>
          </a:p>
          <a:p>
            <a:r>
              <a:rPr lang="en-US" dirty="0" smtClean="0"/>
              <a:t>People who weigh more regularly are more likely to lose weight and keep the weight off</a:t>
            </a:r>
          </a:p>
          <a:p>
            <a:r>
              <a:rPr lang="en-US" dirty="0" smtClean="0"/>
              <a:t>Tracking increases your awareness of your behavior and things that affect your behavior</a:t>
            </a:r>
          </a:p>
          <a:p>
            <a:r>
              <a:rPr lang="en-US" dirty="0" smtClean="0"/>
              <a:t>Tracking keeps you accountable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89764"/>
            <a:ext cx="2447925" cy="190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39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Self-Monitoring</a:t>
            </a:r>
            <a:endParaRPr lang="en-US" dirty="0"/>
          </a:p>
        </p:txBody>
      </p:sp>
      <p:sp>
        <p:nvSpPr>
          <p:cNvPr id="3" name="Content Placeholder 2"/>
          <p:cNvSpPr>
            <a:spLocks noGrp="1"/>
          </p:cNvSpPr>
          <p:nvPr>
            <p:ph sz="quarter" idx="1"/>
          </p:nvPr>
        </p:nvSpPr>
        <p:spPr>
          <a:xfrm>
            <a:off x="914400" y="1600200"/>
            <a:ext cx="7772400" cy="4419600"/>
          </a:xfrm>
        </p:spPr>
        <p:txBody>
          <a:bodyPr>
            <a:normAutofit/>
          </a:bodyPr>
          <a:lstStyle/>
          <a:p>
            <a:r>
              <a:rPr lang="en-US" dirty="0" smtClean="0"/>
              <a:t>More effective if close in time to behavior </a:t>
            </a:r>
          </a:p>
          <a:p>
            <a:pPr lvl="1"/>
            <a:r>
              <a:rPr lang="en-US" dirty="0" smtClean="0"/>
              <a:t>Example: track meal immediately after or during the meal</a:t>
            </a:r>
          </a:p>
          <a:p>
            <a:r>
              <a:rPr lang="en-US" dirty="0" smtClean="0"/>
              <a:t>Track </a:t>
            </a:r>
            <a:r>
              <a:rPr lang="en-US" b="1" i="1" dirty="0" smtClean="0"/>
              <a:t>regardless</a:t>
            </a:r>
            <a:r>
              <a:rPr lang="en-US" dirty="0" smtClean="0"/>
              <a:t> of whether you did well </a:t>
            </a:r>
          </a:p>
          <a:p>
            <a:pPr lvl="1"/>
            <a:r>
              <a:rPr lang="en-US" dirty="0" smtClean="0"/>
              <a:t>It’s fun to write it down if you feel you did well, but just as important if you did not do well!</a:t>
            </a:r>
          </a:p>
          <a:p>
            <a:r>
              <a:rPr lang="en-US" dirty="0" smtClean="0"/>
              <a:t>Some records are better than no records</a:t>
            </a:r>
            <a:endParaRPr lang="en-US" dirty="0"/>
          </a:p>
        </p:txBody>
      </p:sp>
    </p:spTree>
    <p:extLst>
      <p:ext uri="{BB962C8B-B14F-4D97-AF65-F5344CB8AC3E}">
        <p14:creationId xmlns:p14="http://schemas.microsoft.com/office/powerpoint/2010/main" val="203070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dirty="0" smtClean="0"/>
              <a:t>Weight Graph</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467600" cy="525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03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5777" y="76200"/>
            <a:ext cx="2752058" cy="66103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4345"/>
            <a:ext cx="7772400" cy="986710"/>
          </a:xfrm>
        </p:spPr>
        <p:txBody>
          <a:bodyPr>
            <a:normAutofit/>
          </a:bodyPr>
          <a:lstStyle/>
          <a:p>
            <a:r>
              <a:rPr lang="en-US" dirty="0" smtClean="0"/>
              <a:t>Online Tools for Tracking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951" y="1752600"/>
            <a:ext cx="2752725" cy="66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263" y="2562225"/>
            <a:ext cx="15621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361" y="1085954"/>
            <a:ext cx="22002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5921" y="304800"/>
            <a:ext cx="230046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0641" y="3505200"/>
            <a:ext cx="2752058"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5921" y="4343400"/>
            <a:ext cx="2301217" cy="93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7524" y="5410200"/>
            <a:ext cx="2338388" cy="64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4697" y="6268497"/>
            <a:ext cx="2483945" cy="29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933" y="1580940"/>
            <a:ext cx="6123398" cy="427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26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Goals</a:t>
            </a:r>
            <a:endParaRPr lang="en-US" dirty="0"/>
          </a:p>
        </p:txBody>
      </p:sp>
      <p:sp>
        <p:nvSpPr>
          <p:cNvPr id="3" name="Content Placeholder 2"/>
          <p:cNvSpPr>
            <a:spLocks noGrp="1"/>
          </p:cNvSpPr>
          <p:nvPr>
            <p:ph sz="quarter" idx="1"/>
          </p:nvPr>
        </p:nvSpPr>
        <p:spPr>
          <a:xfrm>
            <a:off x="914400" y="1600200"/>
            <a:ext cx="7772400" cy="4419600"/>
          </a:xfrm>
        </p:spPr>
        <p:txBody>
          <a:bodyPr/>
          <a:lstStyle/>
          <a:p>
            <a:r>
              <a:rPr lang="en-US" dirty="0" smtClean="0"/>
              <a:t>Tracking behavior can:</a:t>
            </a:r>
          </a:p>
          <a:p>
            <a:pPr lvl="1"/>
            <a:r>
              <a:rPr lang="en-US" dirty="0" smtClean="0"/>
              <a:t>Provide a baseline of current behavior</a:t>
            </a:r>
          </a:p>
          <a:p>
            <a:pPr lvl="1"/>
            <a:r>
              <a:rPr lang="en-US" dirty="0" smtClean="0"/>
              <a:t>Help you identify areas for change</a:t>
            </a:r>
          </a:p>
          <a:p>
            <a:pPr lvl="1"/>
            <a:r>
              <a:rPr lang="en-US" dirty="0" smtClean="0"/>
              <a:t>Help you see progress when you make changes!</a:t>
            </a:r>
          </a:p>
          <a:p>
            <a:endParaRPr lang="en-US" sz="1000" dirty="0" smtClean="0"/>
          </a:p>
          <a:p>
            <a:r>
              <a:rPr lang="en-US" dirty="0" smtClean="0"/>
              <a:t>Goal setting is an important part of behavior change</a:t>
            </a:r>
            <a:endParaRPr lang="en-US" dirty="0"/>
          </a:p>
        </p:txBody>
      </p:sp>
    </p:spTree>
    <p:extLst>
      <p:ext uri="{BB962C8B-B14F-4D97-AF65-F5344CB8AC3E}">
        <p14:creationId xmlns:p14="http://schemas.microsoft.com/office/powerpoint/2010/main" val="429358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Wrong With These Goals?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1981200"/>
            <a:ext cx="47910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59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TotalTime>
  <Words>2841</Words>
  <Application>Microsoft Office PowerPoint</Application>
  <PresentationFormat>On-screen Show (4:3)</PresentationFormat>
  <Paragraphs>234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Changing Your Behaviors</vt:lpstr>
      <vt:lpstr>PowerPoint Presentation</vt:lpstr>
      <vt:lpstr>Self-Monitoring</vt:lpstr>
      <vt:lpstr>Why Keep Track?</vt:lpstr>
      <vt:lpstr>Tips for Self-Monitoring</vt:lpstr>
      <vt:lpstr>Weight Graph</vt:lpstr>
      <vt:lpstr>Online Tools for Tracking</vt:lpstr>
      <vt:lpstr>Setting Goals</vt:lpstr>
      <vt:lpstr>What’s Wrong With These Goals?</vt:lpstr>
      <vt:lpstr>SMART Goals</vt:lpstr>
      <vt:lpstr>SMART Goals Example- “Exercise More”</vt:lpstr>
      <vt:lpstr>What if I don’t meet my goals?</vt:lpstr>
      <vt:lpstr>Early Intervention is Key</vt:lpstr>
      <vt:lpstr>All-or-None Thinking</vt:lpstr>
      <vt:lpstr>All-or-None Thinking</vt:lpstr>
      <vt:lpstr>Counter-Thoughts</vt:lpstr>
      <vt:lpstr>Keys to Behavior Change</vt:lpstr>
      <vt:lpstr>Thank You!</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Behaviors</dc:title>
  <dc:creator>Windows User</dc:creator>
  <cp:lastModifiedBy>Paul Fuss</cp:lastModifiedBy>
  <cp:revision>51</cp:revision>
  <dcterms:created xsi:type="dcterms:W3CDTF">2015-04-06T19:14:52Z</dcterms:created>
  <dcterms:modified xsi:type="dcterms:W3CDTF">2015-07-14T15:33:08Z</dcterms:modified>
</cp:coreProperties>
</file>