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76" r:id="rId5"/>
    <p:sldId id="260" r:id="rId6"/>
    <p:sldId id="297" r:id="rId7"/>
    <p:sldId id="270" r:id="rId8"/>
    <p:sldId id="294" r:id="rId9"/>
    <p:sldId id="264" r:id="rId10"/>
    <p:sldId id="257" r:id="rId11"/>
    <p:sldId id="275" r:id="rId12"/>
    <p:sldId id="267" r:id="rId13"/>
    <p:sldId id="268" r:id="rId14"/>
    <p:sldId id="269" r:id="rId15"/>
    <p:sldId id="302" r:id="rId16"/>
    <p:sldId id="266" r:id="rId17"/>
    <p:sldId id="271" r:id="rId18"/>
    <p:sldId id="301" r:id="rId19"/>
    <p:sldId id="298" r:id="rId20"/>
    <p:sldId id="274" r:id="rId21"/>
    <p:sldId id="261" r:id="rId22"/>
    <p:sldId id="290" r:id="rId23"/>
    <p:sldId id="303" r:id="rId24"/>
    <p:sldId id="293" r:id="rId25"/>
    <p:sldId id="304" r:id="rId26"/>
    <p:sldId id="299"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89587" autoAdjust="0"/>
  </p:normalViewPr>
  <p:slideViewPr>
    <p:cSldViewPr snapToGrid="0">
      <p:cViewPr>
        <p:scale>
          <a:sx n="98" d="100"/>
          <a:sy n="98" d="100"/>
        </p:scale>
        <p:origin x="-828" y="-240"/>
      </p:cViewPr>
      <p:guideLst>
        <p:guide orient="horz" pos="2160"/>
        <p:guide pos="3840"/>
      </p:guideLst>
    </p:cSldViewPr>
  </p:slideViewPr>
  <p:outlineViewPr>
    <p:cViewPr>
      <p:scale>
        <a:sx n="33" d="100"/>
        <a:sy n="33" d="100"/>
      </p:scale>
      <p:origin x="0" y="-18690"/>
    </p:cViewPr>
    <p:sldLst>
      <p:sld r:id="rId1" collapse="1"/>
      <p:sld r:id="rId2" collapse="1"/>
    </p:sldLst>
  </p:outlineViewPr>
  <p:notesTextViewPr>
    <p:cViewPr>
      <p:scale>
        <a:sx n="1" d="1"/>
        <a:sy n="1" d="1"/>
      </p:scale>
      <p:origin x="0" y="0"/>
    </p:cViewPr>
  </p:notesTextViewPr>
  <p:sorterViewPr>
    <p:cViewPr varScale="1">
      <p:scale>
        <a:sx n="1" d="1"/>
        <a:sy n="1" d="1"/>
      </p:scale>
      <p:origin x="0" y="-82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A539B-B1FB-4C6D-8F8D-8D5F63F2EB48}" type="datetimeFigureOut">
              <a:rPr lang="en-US" smtClean="0"/>
              <a:t>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70915-CD0E-44BD-A341-12BDB9902B63}" type="slidenum">
              <a:rPr lang="en-US" smtClean="0"/>
              <a:t>‹#›</a:t>
            </a:fld>
            <a:endParaRPr lang="en-US"/>
          </a:p>
        </p:txBody>
      </p:sp>
    </p:spTree>
    <p:extLst>
      <p:ext uri="{BB962C8B-B14F-4D97-AF65-F5344CB8AC3E}">
        <p14:creationId xmlns:p14="http://schemas.microsoft.com/office/powerpoint/2010/main" val="210608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iabetes.org/food-and-fitness/food/what-can-i-eat/understanding-carbohydrates/artificial-sweetener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diabetesforecast.org/2016/jan-feb/5-must-know-facts-about-sweeteners.html?loc=morefrom"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joslin.org/info/how_does_fiber_affect_blood_glucose_level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are.diabetesjournals.org/content/39/11/2065.ful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diabetes.org/collab/celebrate-good-fats.html?loc=cyp" TargetMode="External"/><Relationship Id="rId3" Type="http://schemas.openxmlformats.org/officeDocument/2006/relationships/hyperlink" Target="http://www.diabetes.org/food-and-fitness/food/what-can-i-eat/making-healthy-food-choices/non-starchy-vegetables.html?loc=cyp" TargetMode="External"/><Relationship Id="rId7" Type="http://schemas.openxmlformats.org/officeDocument/2006/relationships/hyperlink" Target="http://www.diabetes.org/food-and-fitness/food/what-can-i-eat/making-healthy-food-choices/dairy.html?loc=cyp"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diabetes.org/food-and-fitness/food/what-can-i-eat/making-healthy-food-choices/fruits.html?loc=cyp" TargetMode="External"/><Relationship Id="rId5" Type="http://schemas.openxmlformats.org/officeDocument/2006/relationships/hyperlink" Target="http://www.diabetes.org/food-and-fitness/food/what-can-i-eat/making-healthy-food-choices/meat-and-plant-based-protein.html?loc=cyp" TargetMode="External"/><Relationship Id="rId4" Type="http://schemas.openxmlformats.org/officeDocument/2006/relationships/hyperlink" Target="http://www.diabetes.org/food-and-fitness/food/what-can-i-eat/making-healthy-food-choices/grains-and-starchy-vegetables.html?loc=cyp" TargetMode="External"/><Relationship Id="rId9" Type="http://schemas.openxmlformats.org/officeDocument/2006/relationships/hyperlink" Target="http://www.diabetes.org/food-and-fitness/food/what-can-i-eat/making-healthy-food-choices/what-can-i-drink.html?loc=cy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Site preparation: what will you need?</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Presenter with nutrition background (RD if available) – to explain the answers and put them in context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Someone to keep score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2 small white boards and dry erase pens for participant teams to write answers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visual references, e.g. food models (if available) or empty food containers – to demonstrate portion sizes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Plan for how to divide attendees into two teams.  Each team will work together as a group and come up with an answer to each question.  Each team will select a “captain” who will write the team’s answer on their white board and hold the board up when time is called.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a prize for the winning team, such as entering each team member into a drawing to win a gift card to Whole Foods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It’s OK to edit individual slides if necessary, e.g. remove holiday slides if they are not relevant to the current time of year</a:t>
            </a:r>
          </a:p>
          <a:p>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1</a:t>
            </a:fld>
            <a:endParaRPr lang="en-US"/>
          </a:p>
        </p:txBody>
      </p:sp>
    </p:spTree>
    <p:extLst>
      <p:ext uri="{BB962C8B-B14F-4D97-AF65-F5344CB8AC3E}">
        <p14:creationId xmlns:p14="http://schemas.microsoft.com/office/powerpoint/2010/main" val="1357275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c </a:t>
            </a:r>
          </a:p>
          <a:p>
            <a:endParaRPr lang="en-US" dirty="0"/>
          </a:p>
          <a:p>
            <a:r>
              <a:rPr lang="en-US" dirty="0"/>
              <a:t>Those</a:t>
            </a:r>
            <a:r>
              <a:rPr lang="en-US" baseline="0" dirty="0"/>
              <a:t> with diabetes are at a greater risk for cardiovascular disease and kidney disease. Having high blood pressure can compound or lead to both of those conditions</a:t>
            </a:r>
            <a:endParaRPr lang="en-US" dirty="0"/>
          </a:p>
          <a:p>
            <a:r>
              <a:rPr lang="en-US" dirty="0"/>
              <a:t>If you have high</a:t>
            </a:r>
            <a:r>
              <a:rPr lang="en-US" baseline="0" dirty="0"/>
              <a:t> blood pressure, the recommendation is 1,500 mg or less of salt per day</a:t>
            </a:r>
          </a:p>
          <a:p>
            <a:r>
              <a:rPr lang="en-US" baseline="0" dirty="0"/>
              <a:t>The average American takes in ~3,400 mg salt per day</a:t>
            </a:r>
          </a:p>
          <a:p>
            <a:r>
              <a:rPr lang="en-US" baseline="0" dirty="0"/>
              <a:t>1 tsp of salt = 2,300 mg </a:t>
            </a:r>
          </a:p>
          <a:p>
            <a:r>
              <a:rPr lang="en-US" baseline="0" dirty="0"/>
              <a:t>We find most of our salt intake comes from processed, packaged foods or from adding salt to foods</a:t>
            </a:r>
          </a:p>
          <a:p>
            <a:r>
              <a:rPr lang="en-US" baseline="0" dirty="0"/>
              <a:t>One way to become more aware of salt intake is to start reading foods labels, a low sodium food will have </a:t>
            </a:r>
          </a:p>
          <a:p>
            <a:r>
              <a:rPr lang="en-US" baseline="0" dirty="0"/>
              <a:t>Salt can also be sneaky in some products, even “sweet” foods tend to have added salt, so be on the look out for that</a:t>
            </a:r>
          </a:p>
          <a:p>
            <a:r>
              <a:rPr lang="en-US" baseline="0" dirty="0"/>
              <a:t>A “low sodium food” will have 140 mg or less per serving of salt</a:t>
            </a:r>
          </a:p>
          <a:p>
            <a:endParaRPr lang="en-US" baseline="0" dirty="0"/>
          </a:p>
          <a:p>
            <a:r>
              <a:rPr lang="en-US" dirty="0"/>
              <a:t>http://www.diabetes.org/food-and-fitness/food/what-can-i-eat/food-tips/cutting-back-on-sodium.html</a:t>
            </a:r>
          </a:p>
          <a:p>
            <a:r>
              <a:rPr lang="en-US" dirty="0"/>
              <a:t>http://my.clevelandclinic.org/health/treatments_and_procedures/hic-your-sodium-controlled-diet</a:t>
            </a:r>
          </a:p>
          <a:p>
            <a:r>
              <a:rPr lang="en-US" dirty="0"/>
              <a:t>https://sodiumbreakup.heart.org/how_much_sodium_should_i_eat</a:t>
            </a:r>
          </a:p>
          <a:p>
            <a:r>
              <a:rPr lang="en-US" dirty="0"/>
              <a:t>http://clinical.diabetesjournals.org/content/32/3/106</a:t>
            </a:r>
          </a:p>
        </p:txBody>
      </p:sp>
      <p:sp>
        <p:nvSpPr>
          <p:cNvPr id="4" name="Slide Number Placeholder 3"/>
          <p:cNvSpPr>
            <a:spLocks noGrp="1"/>
          </p:cNvSpPr>
          <p:nvPr>
            <p:ph type="sldNum" sz="quarter" idx="10"/>
          </p:nvPr>
        </p:nvSpPr>
        <p:spPr/>
        <p:txBody>
          <a:bodyPr/>
          <a:lstStyle/>
          <a:p>
            <a:fld id="{FB770915-CD0E-44BD-A341-12BDB9902B63}" type="slidenum">
              <a:rPr lang="en-US" smtClean="0"/>
              <a:t>10</a:t>
            </a:fld>
            <a:endParaRPr lang="en-US"/>
          </a:p>
        </p:txBody>
      </p:sp>
    </p:spTree>
    <p:extLst>
      <p:ext uri="{BB962C8B-B14F-4D97-AF65-F5344CB8AC3E}">
        <p14:creationId xmlns:p14="http://schemas.microsoft.com/office/powerpoint/2010/main" val="216870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CVD and</a:t>
            </a:r>
            <a:r>
              <a:rPr lang="en-US" baseline="0" dirty="0"/>
              <a:t> high blood pressure rates associated with higher sodium intake</a:t>
            </a:r>
          </a:p>
          <a:p>
            <a:r>
              <a:rPr lang="en-US" sz="1200" b="0" i="0" u="none" strike="noStrike" kern="1200" baseline="0" dirty="0">
                <a:solidFill>
                  <a:schemeClr val="tx1"/>
                </a:solidFill>
                <a:latin typeface="+mn-lt"/>
                <a:ea typeface="+mn-ea"/>
                <a:cs typeface="+mn-cs"/>
              </a:rPr>
              <a:t>Calorie intake is highly associated with sodium intake (i.e., the more foods and beverages people consume, the more sodium they tend to consume). </a:t>
            </a:r>
          </a:p>
          <a:p>
            <a:r>
              <a:rPr lang="en-US" sz="1200" b="0" i="0" u="none" strike="noStrike" kern="1200" baseline="0" dirty="0">
                <a:solidFill>
                  <a:schemeClr val="tx1"/>
                </a:solidFill>
                <a:latin typeface="+mn-lt"/>
                <a:ea typeface="+mn-ea"/>
                <a:cs typeface="+mn-cs"/>
              </a:rPr>
              <a:t>Most sodium consumed in the U</a:t>
            </a:r>
          </a:p>
          <a:p>
            <a:r>
              <a:rPr lang="en-US" sz="1200" b="0" i="0" u="none" strike="noStrike" kern="1200" baseline="0" dirty="0">
                <a:solidFill>
                  <a:schemeClr val="tx1"/>
                </a:solidFill>
                <a:latin typeface="+mn-lt"/>
                <a:ea typeface="+mn-ea"/>
                <a:cs typeface="+mn-cs"/>
              </a:rPr>
              <a:t>Strategies to lower sodium intake include using the Nutrition Facts label to compare sodium content of foods and choosing the product with less sodium and buying low-sodium, reduced sodium, or </a:t>
            </a:r>
            <a:r>
              <a:rPr lang="en-US" sz="1200" b="0" i="0" u="none" strike="noStrike" kern="1200" baseline="0" dirty="0" err="1">
                <a:solidFill>
                  <a:schemeClr val="tx1"/>
                </a:solidFill>
                <a:latin typeface="+mn-lt"/>
                <a:ea typeface="+mn-ea"/>
                <a:cs typeface="+mn-cs"/>
              </a:rPr>
              <a:t>nosalt</a:t>
            </a:r>
            <a:r>
              <a:rPr lang="en-US" sz="1200" b="0" i="0" u="none" strike="noStrike" kern="1200" baseline="0" dirty="0">
                <a:solidFill>
                  <a:schemeClr val="tx1"/>
                </a:solidFill>
                <a:latin typeface="+mn-lt"/>
                <a:ea typeface="+mn-ea"/>
                <a:cs typeface="+mn-cs"/>
              </a:rPr>
              <a:t>-added versions of products when available. Choose fresh, frozen (no sauce or seasoning), or no-salt-added canned vegetables, and fresh poultry, seafood, pork, and lean meat, rather than processed meat and poultry. </a:t>
            </a:r>
          </a:p>
          <a:p>
            <a:r>
              <a:rPr lang="en-US" sz="1200" b="0" i="0" u="none" strike="noStrike" kern="1200" baseline="0" dirty="0" err="1">
                <a:solidFill>
                  <a:schemeClr val="tx1"/>
                </a:solidFill>
                <a:latin typeface="+mn-lt"/>
                <a:ea typeface="+mn-ea"/>
                <a:cs typeface="+mn-cs"/>
              </a:rPr>
              <a:t>nited</a:t>
            </a:r>
            <a:r>
              <a:rPr lang="en-US" sz="1200" b="0" i="0" u="none" strike="noStrike" kern="1200" baseline="0" dirty="0">
                <a:solidFill>
                  <a:schemeClr val="tx1"/>
                </a:solidFill>
                <a:latin typeface="+mn-lt"/>
                <a:ea typeface="+mn-ea"/>
                <a:cs typeface="+mn-cs"/>
              </a:rPr>
              <a:t> States comes from salts added during commercial food processing and preparation. </a:t>
            </a:r>
          </a:p>
          <a:p>
            <a:r>
              <a:rPr lang="en-US" sz="1200" b="1" i="0" kern="1200" dirty="0">
                <a:solidFill>
                  <a:schemeClr val="tx1"/>
                </a:solidFill>
                <a:effectLst/>
                <a:latin typeface="+mn-lt"/>
                <a:ea typeface="+mn-ea"/>
                <a:cs typeface="+mn-cs"/>
              </a:rPr>
              <a:t>Here are the approximate amounts of sodium in a given amount of table salt: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1/4 teaspoon salt = 575 mg sodium</a:t>
            </a:r>
          </a:p>
          <a:p>
            <a:r>
              <a:rPr lang="en-US" sz="1200" b="0" i="0" kern="1200" dirty="0">
                <a:solidFill>
                  <a:schemeClr val="tx1"/>
                </a:solidFill>
                <a:effectLst/>
                <a:latin typeface="+mn-lt"/>
                <a:ea typeface="+mn-ea"/>
                <a:cs typeface="+mn-cs"/>
              </a:rPr>
              <a:t>1/2 teaspoon salt = 1,150 mg sodium</a:t>
            </a:r>
          </a:p>
          <a:p>
            <a:r>
              <a:rPr lang="en-US" sz="1200" b="0" i="0" kern="1200" dirty="0">
                <a:solidFill>
                  <a:schemeClr val="tx1"/>
                </a:solidFill>
                <a:effectLst/>
                <a:latin typeface="+mn-lt"/>
                <a:ea typeface="+mn-ea"/>
                <a:cs typeface="+mn-cs"/>
              </a:rPr>
              <a:t>3/4 teaspoon salt = 1,725 mg sodium</a:t>
            </a:r>
          </a:p>
          <a:p>
            <a:r>
              <a:rPr lang="en-US" sz="1200" b="0" i="0" kern="1200" dirty="0">
                <a:solidFill>
                  <a:schemeClr val="tx1"/>
                </a:solidFill>
                <a:effectLst/>
                <a:latin typeface="+mn-lt"/>
                <a:ea typeface="+mn-ea"/>
                <a:cs typeface="+mn-cs"/>
              </a:rPr>
              <a:t>1 teaspoon salt = 2,300 mg sodium</a:t>
            </a:r>
          </a:p>
          <a:p>
            <a:r>
              <a:rPr lang="en-US" dirty="0"/>
              <a:t>(American</a:t>
            </a:r>
            <a:r>
              <a:rPr lang="en-US" baseline="0" dirty="0"/>
              <a:t> Heart Association. How much sodium should I eat? Retrieved from &lt;&lt;&lt;https://sodiumbreakup.heart.org/how_much_sodium_should_i_eat&gt;&gt;&gt;</a:t>
            </a:r>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11</a:t>
            </a:fld>
            <a:endParaRPr lang="en-US"/>
          </a:p>
        </p:txBody>
      </p:sp>
    </p:spTree>
    <p:extLst>
      <p:ext uri="{BB962C8B-B14F-4D97-AF65-F5344CB8AC3E}">
        <p14:creationId xmlns:p14="http://schemas.microsoft.com/office/powerpoint/2010/main" val="297339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Answer is </a:t>
            </a:r>
            <a:r>
              <a:rPr lang="en-US" dirty="0" smtClean="0">
                <a:solidFill>
                  <a:srgbClr val="FF0000"/>
                </a:solidFill>
              </a:rPr>
              <a:t>D</a:t>
            </a:r>
            <a:r>
              <a:rPr lang="en-US" baseline="0" dirty="0" smtClean="0">
                <a:solidFill>
                  <a:srgbClr val="FF0000"/>
                </a:solidFill>
              </a:rPr>
              <a:t>.  Unsaturated fat lowers LDL and has either a neutral effect on HDL (mono) or may modestly raise HDL (omega 3 PUFA).  Dietary studies of cholesterol can be mixed depending on what the baseline/comparison diet is – low fat/high carb?  High saturated fat? When replacing saturated fat with unsaturated fat, HDL and LDL both may decrease. </a:t>
            </a:r>
            <a:endParaRPr lang="en-US" baseline="0" dirty="0">
              <a:solidFill>
                <a:srgbClr val="FF0000"/>
              </a:solidFill>
            </a:endParaRPr>
          </a:p>
          <a:p>
            <a:r>
              <a:rPr lang="en-US" baseline="0" dirty="0" smtClean="0">
                <a:solidFill>
                  <a:srgbClr val="FF0000"/>
                </a:solidFill>
              </a:rPr>
              <a:t>Portion </a:t>
            </a:r>
            <a:r>
              <a:rPr lang="en-US" baseline="0" dirty="0">
                <a:solidFill>
                  <a:srgbClr val="FF0000"/>
                </a:solidFill>
              </a:rPr>
              <a:t>size is still important when having healthy fats, such as nuts, ¼ cup nuts ~160-200 calories, which is a pretty small serving. If we are not measuring out these foods, we tend to eat more of them and take in more calories</a:t>
            </a:r>
          </a:p>
          <a:p>
            <a:r>
              <a:rPr lang="en-US" baseline="0" dirty="0">
                <a:solidFill>
                  <a:srgbClr val="FF0000"/>
                </a:solidFill>
              </a:rPr>
              <a:t>1 </a:t>
            </a:r>
            <a:r>
              <a:rPr lang="en-US" baseline="0" dirty="0" err="1">
                <a:solidFill>
                  <a:srgbClr val="FF0000"/>
                </a:solidFill>
              </a:rPr>
              <a:t>Tbsp</a:t>
            </a:r>
            <a:r>
              <a:rPr lang="en-US" baseline="0" dirty="0">
                <a:solidFill>
                  <a:srgbClr val="FF0000"/>
                </a:solidFill>
              </a:rPr>
              <a:t> </a:t>
            </a:r>
            <a:r>
              <a:rPr lang="en-US" baseline="0" dirty="0" smtClean="0">
                <a:solidFill>
                  <a:srgbClr val="FF0000"/>
                </a:solidFill>
              </a:rPr>
              <a:t>PB </a:t>
            </a:r>
            <a:r>
              <a:rPr lang="en-US" baseline="0" dirty="0">
                <a:solidFill>
                  <a:srgbClr val="FF0000"/>
                </a:solidFill>
              </a:rPr>
              <a:t>= ~100 </a:t>
            </a:r>
            <a:r>
              <a:rPr lang="en-US" baseline="0" dirty="0" err="1">
                <a:solidFill>
                  <a:srgbClr val="FF0000"/>
                </a:solidFill>
              </a:rPr>
              <a:t>cal</a:t>
            </a:r>
            <a:r>
              <a:rPr lang="en-US" baseline="0" dirty="0">
                <a:solidFill>
                  <a:srgbClr val="FF0000"/>
                </a:solidFill>
              </a:rPr>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B770915-CD0E-44BD-A341-12BDB9902B63}" type="slidenum">
              <a:rPr lang="en-US" smtClean="0"/>
              <a:t>12</a:t>
            </a:fld>
            <a:endParaRPr lang="en-US"/>
          </a:p>
        </p:txBody>
      </p:sp>
    </p:spTree>
    <p:extLst>
      <p:ext uri="{BB962C8B-B14F-4D97-AF65-F5344CB8AC3E}">
        <p14:creationId xmlns:p14="http://schemas.microsoft.com/office/powerpoint/2010/main" val="1521697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is d</a:t>
            </a:r>
          </a:p>
          <a:p>
            <a:endParaRPr lang="en-US" baseline="0" dirty="0"/>
          </a:p>
          <a:p>
            <a:r>
              <a:rPr lang="en-US" baseline="0" dirty="0"/>
              <a:t>All of the above fats are saturated fats, which are less heart healthy</a:t>
            </a:r>
          </a:p>
          <a:p>
            <a:r>
              <a:rPr lang="en-US" baseline="0" dirty="0"/>
              <a:t>Recently coconut oil has become very popular, but it is still a saturated fat</a:t>
            </a:r>
          </a:p>
          <a:p>
            <a:r>
              <a:rPr lang="en-US" baseline="0" dirty="0"/>
              <a:t>In a study released in 2014 by Dr. Laurence </a:t>
            </a:r>
            <a:r>
              <a:rPr lang="en-US" baseline="0" dirty="0" err="1"/>
              <a:t>Eyres</a:t>
            </a:r>
            <a:r>
              <a:rPr lang="en-US" baseline="0" dirty="0"/>
              <a:t> from the New Zealand Institute of Chemistry, “</a:t>
            </a:r>
            <a:r>
              <a:rPr lang="en-US" dirty="0"/>
              <a:t>The study found that coconut oil, which is 92 percent saturated fat, raises LDL (bad) cholesterol less than butter does, but significantly more than unsaturated plant oils do.”</a:t>
            </a:r>
          </a:p>
          <a:p>
            <a:endParaRPr lang="en-US" dirty="0"/>
          </a:p>
          <a:p>
            <a:r>
              <a:rPr lang="en-US" dirty="0"/>
              <a:t>http://www.heartfoundation.org.nz/uploads/Evidence_paper_coconut_August_2014.pdf</a:t>
            </a:r>
          </a:p>
          <a:p>
            <a:r>
              <a:rPr lang="en-US" dirty="0"/>
              <a:t>https://www.washingtonpost.com/lifestyle/wellness/getting-past-the-hype-surrounding-coconut-oil/2016/10/11/831635ac-8b16-11e6-b24f-a7f89eb68887_story.html </a:t>
            </a:r>
            <a:endParaRPr lang="en-US" baseline="0" dirty="0"/>
          </a:p>
          <a:p>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13</a:t>
            </a:fld>
            <a:endParaRPr lang="en-US"/>
          </a:p>
        </p:txBody>
      </p:sp>
    </p:spTree>
    <p:extLst>
      <p:ext uri="{BB962C8B-B14F-4D97-AF65-F5344CB8AC3E}">
        <p14:creationId xmlns:p14="http://schemas.microsoft.com/office/powerpoint/2010/main" val="3878525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d</a:t>
            </a:r>
          </a:p>
          <a:p>
            <a:endParaRPr lang="en-US" dirty="0"/>
          </a:p>
          <a:p>
            <a:r>
              <a:rPr lang="en-US" dirty="0"/>
              <a:t>LDL = “bad” cholesterol</a:t>
            </a:r>
          </a:p>
          <a:p>
            <a:r>
              <a:rPr lang="en-US" dirty="0"/>
              <a:t>HDL= “good” cholesterol </a:t>
            </a:r>
          </a:p>
          <a:p>
            <a:r>
              <a:rPr lang="en-US" dirty="0"/>
              <a:t>Triglycerides = another type</a:t>
            </a:r>
            <a:r>
              <a:rPr lang="en-US" baseline="0" dirty="0"/>
              <a:t> of fat in the blood that raises chanced of heart attack or stroke</a:t>
            </a:r>
          </a:p>
          <a:p>
            <a:r>
              <a:rPr lang="en-US" baseline="0" dirty="0"/>
              <a:t>Things that can help cholesterol:</a:t>
            </a:r>
          </a:p>
          <a:p>
            <a:r>
              <a:rPr lang="en-US" baseline="0" dirty="0"/>
              <a:t>Weight loss,  exercise ~30 minutes/day, </a:t>
            </a:r>
          </a:p>
          <a:p>
            <a:r>
              <a:rPr lang="en-US" baseline="0" dirty="0"/>
              <a:t>More plant based diet with veggies, fruits, moderate in fats/healthy fats (oils)</a:t>
            </a:r>
          </a:p>
          <a:p>
            <a:endParaRPr lang="en-US" baseline="0" dirty="0"/>
          </a:p>
          <a:p>
            <a:r>
              <a:rPr lang="en-US" baseline="0" dirty="0"/>
              <a:t>Cholesterol also affected by blood pressure and </a:t>
            </a:r>
            <a:r>
              <a:rPr lang="en-US" baseline="0" dirty="0" err="1"/>
              <a:t>blodd</a:t>
            </a:r>
            <a:r>
              <a:rPr lang="en-US" baseline="0" dirty="0"/>
              <a:t> sugar – if both are high cholesterol can be high too</a:t>
            </a:r>
          </a:p>
          <a:p>
            <a:endParaRPr lang="en-US" baseline="0" dirty="0"/>
          </a:p>
          <a:p>
            <a:r>
              <a:rPr lang="en-US" baseline="0" dirty="0"/>
              <a:t>http://www.diabetes.org/are-you-at-risk/lower-your-risk/cholesterol.html?referrer=https://www.google.com/</a:t>
            </a:r>
          </a:p>
        </p:txBody>
      </p:sp>
      <p:sp>
        <p:nvSpPr>
          <p:cNvPr id="4" name="Slide Number Placeholder 3"/>
          <p:cNvSpPr>
            <a:spLocks noGrp="1"/>
          </p:cNvSpPr>
          <p:nvPr>
            <p:ph type="sldNum" sz="quarter" idx="10"/>
          </p:nvPr>
        </p:nvSpPr>
        <p:spPr/>
        <p:txBody>
          <a:bodyPr/>
          <a:lstStyle/>
          <a:p>
            <a:fld id="{FB770915-CD0E-44BD-A341-12BDB9902B63}" type="slidenum">
              <a:rPr lang="en-US" smtClean="0"/>
              <a:t>14</a:t>
            </a:fld>
            <a:endParaRPr lang="en-US"/>
          </a:p>
        </p:txBody>
      </p:sp>
    </p:spTree>
    <p:extLst>
      <p:ext uri="{BB962C8B-B14F-4D97-AF65-F5344CB8AC3E}">
        <p14:creationId xmlns:p14="http://schemas.microsoft.com/office/powerpoint/2010/main" val="3131719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d</a:t>
            </a:r>
          </a:p>
          <a:p>
            <a:r>
              <a:rPr lang="en-US" dirty="0" smtClean="0"/>
              <a:t>Eggs aren’t as bad for our cholesterol as we once thought,</a:t>
            </a:r>
            <a:r>
              <a:rPr lang="en-US" baseline="0" dirty="0" smtClean="0"/>
              <a:t> but the yolks do contain saturated fat.  It is thought that up to 1 egg yolk a day is ok for individuals without diabetes, heart disease or high cholesterol.  For those with diabetes, heart disease or high cholesterol, experts recommend limiting to less than 3 yolks a week. Egg whites are a great source of protein, do not have significant saturated fat or cholesterol and do not need to be limited in the same way as the yolks. </a:t>
            </a:r>
            <a:endParaRPr lang="en-US" dirty="0"/>
          </a:p>
          <a:p>
            <a:r>
              <a:rPr lang="en-US" dirty="0"/>
              <a:t>LDL = “bad” cholesterol</a:t>
            </a:r>
          </a:p>
          <a:p>
            <a:r>
              <a:rPr lang="en-US" dirty="0"/>
              <a:t>HDL= “good” cholesterol </a:t>
            </a:r>
          </a:p>
          <a:p>
            <a:r>
              <a:rPr lang="en-US" dirty="0"/>
              <a:t>Triglycerides = another type</a:t>
            </a:r>
            <a:r>
              <a:rPr lang="en-US" baseline="0" dirty="0"/>
              <a:t> of fat in the blood that raises chanced of heart attack or stroke</a:t>
            </a:r>
          </a:p>
          <a:p>
            <a:r>
              <a:rPr lang="en-US" baseline="0" dirty="0"/>
              <a:t>Things that can help cholesterol:</a:t>
            </a:r>
          </a:p>
          <a:p>
            <a:r>
              <a:rPr lang="en-US" baseline="0" dirty="0"/>
              <a:t>Weight loss,  exercise ~30 minutes/day, </a:t>
            </a:r>
          </a:p>
          <a:p>
            <a:r>
              <a:rPr lang="en-US" baseline="0" dirty="0"/>
              <a:t>More plant based diet with veggies, fruits, moderate in fats/healthy fats (oils)</a:t>
            </a:r>
          </a:p>
          <a:p>
            <a:endParaRPr lang="en-US" baseline="0" dirty="0"/>
          </a:p>
          <a:p>
            <a:r>
              <a:rPr lang="en-US" baseline="0" dirty="0"/>
              <a:t>Cholesterol also affected by blood pressure and </a:t>
            </a:r>
            <a:r>
              <a:rPr lang="en-US" baseline="0" dirty="0" err="1"/>
              <a:t>blodd</a:t>
            </a:r>
            <a:r>
              <a:rPr lang="en-US" baseline="0" dirty="0"/>
              <a:t> sugar – if both are high cholesterol can be high too</a:t>
            </a:r>
          </a:p>
          <a:p>
            <a:endParaRPr lang="en-US" baseline="0" dirty="0"/>
          </a:p>
          <a:p>
            <a:r>
              <a:rPr lang="en-US" baseline="0" dirty="0"/>
              <a:t>http://www.diabetes.org/are-you-at-risk/lower-your-risk/cholesterol.html?referrer=https://www.google.com/</a:t>
            </a:r>
          </a:p>
        </p:txBody>
      </p:sp>
      <p:sp>
        <p:nvSpPr>
          <p:cNvPr id="4" name="Slide Number Placeholder 3"/>
          <p:cNvSpPr>
            <a:spLocks noGrp="1"/>
          </p:cNvSpPr>
          <p:nvPr>
            <p:ph type="sldNum" sz="quarter" idx="10"/>
          </p:nvPr>
        </p:nvSpPr>
        <p:spPr/>
        <p:txBody>
          <a:bodyPr/>
          <a:lstStyle/>
          <a:p>
            <a:fld id="{FB770915-CD0E-44BD-A341-12BDB9902B63}" type="slidenum">
              <a:rPr lang="en-US" smtClean="0"/>
              <a:t>15</a:t>
            </a:fld>
            <a:endParaRPr lang="en-US"/>
          </a:p>
        </p:txBody>
      </p:sp>
    </p:spTree>
    <p:extLst>
      <p:ext uri="{BB962C8B-B14F-4D97-AF65-F5344CB8AC3E}">
        <p14:creationId xmlns:p14="http://schemas.microsoft.com/office/powerpoint/2010/main" val="313171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c</a:t>
            </a:r>
          </a:p>
          <a:p>
            <a:r>
              <a:rPr lang="en-US" dirty="0" smtClean="0"/>
              <a:t>Tip for presenter: At Northwestern, we provided all participants with a “healthy</a:t>
            </a:r>
            <a:r>
              <a:rPr lang="en-US" baseline="0" dirty="0" smtClean="0"/>
              <a:t> </a:t>
            </a:r>
            <a:r>
              <a:rPr lang="en-US" dirty="0" smtClean="0"/>
              <a:t>fish guide” pocket card available for printing online http://here.doh.wa.gov/materials/healthy-fish-guide</a:t>
            </a:r>
            <a:endParaRPr lang="en-US" dirty="0"/>
          </a:p>
          <a:p>
            <a:r>
              <a:rPr lang="en-US" dirty="0"/>
              <a:t>High</a:t>
            </a:r>
            <a:r>
              <a:rPr lang="en-US" baseline="0" dirty="0"/>
              <a:t> m</a:t>
            </a:r>
            <a:r>
              <a:rPr lang="en-US" dirty="0"/>
              <a:t>ercury</a:t>
            </a:r>
            <a:r>
              <a:rPr lang="en-US" baseline="0" dirty="0"/>
              <a:t> intake can cause damage to the kidneys, nervous system and can interfere with brain development </a:t>
            </a:r>
          </a:p>
          <a:p>
            <a:r>
              <a:rPr lang="en-US" baseline="0" dirty="0"/>
              <a:t>Predatory fish, such as ahi tuna and swordfish, tend to have higher amounts of mercury</a:t>
            </a:r>
          </a:p>
          <a:p>
            <a:r>
              <a:rPr lang="en-US" baseline="0" dirty="0"/>
              <a:t>Try to purchase wild caught fish vs farm raised, as they tend to have less chemicals/antibiotics added</a:t>
            </a:r>
          </a:p>
          <a:p>
            <a:r>
              <a:rPr lang="en-US" baseline="0" dirty="0"/>
              <a:t>Generally the smaller the fish, the less mercury it has since it is lower on the food chain</a:t>
            </a:r>
          </a:p>
          <a:p>
            <a:endParaRPr lang="en-US" baseline="0" dirty="0"/>
          </a:p>
          <a:p>
            <a:r>
              <a:rPr lang="en-US" baseline="0" dirty="0"/>
              <a:t>https://www.nrdc.org/stories/smart-seafood-buying-guide</a:t>
            </a:r>
          </a:p>
          <a:p>
            <a:r>
              <a:rPr lang="en-US" dirty="0"/>
              <a:t>https://www.nrdc.org/stories/mercury-guide</a:t>
            </a:r>
          </a:p>
        </p:txBody>
      </p:sp>
      <p:sp>
        <p:nvSpPr>
          <p:cNvPr id="4" name="Slide Number Placeholder 3"/>
          <p:cNvSpPr>
            <a:spLocks noGrp="1"/>
          </p:cNvSpPr>
          <p:nvPr>
            <p:ph type="sldNum" sz="quarter" idx="10"/>
          </p:nvPr>
        </p:nvSpPr>
        <p:spPr/>
        <p:txBody>
          <a:bodyPr/>
          <a:lstStyle/>
          <a:p>
            <a:fld id="{FB770915-CD0E-44BD-A341-12BDB9902B63}" type="slidenum">
              <a:rPr lang="en-US" smtClean="0"/>
              <a:t>16</a:t>
            </a:fld>
            <a:endParaRPr lang="en-US"/>
          </a:p>
        </p:txBody>
      </p:sp>
    </p:spTree>
    <p:extLst>
      <p:ext uri="{BB962C8B-B14F-4D97-AF65-F5344CB8AC3E}">
        <p14:creationId xmlns:p14="http://schemas.microsoft.com/office/powerpoint/2010/main" val="1532891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c </a:t>
            </a:r>
          </a:p>
          <a:p>
            <a:endParaRPr lang="en-US" dirty="0"/>
          </a:p>
          <a:p>
            <a:r>
              <a:rPr lang="en-US" dirty="0"/>
              <a:t>Avoid sweetened</a:t>
            </a:r>
            <a:r>
              <a:rPr lang="en-US" baseline="0" dirty="0"/>
              <a:t> beverages like regular pop, juice and </a:t>
            </a:r>
            <a:r>
              <a:rPr lang="en-US" baseline="0" dirty="0" smtClean="0"/>
              <a:t>sweetened </a:t>
            </a:r>
            <a:r>
              <a:rPr lang="en-US" baseline="0" dirty="0"/>
              <a:t>teas/coffees – these sugary beverages can raise blood sugar far too high</a:t>
            </a:r>
          </a:p>
          <a:p>
            <a:endParaRPr lang="en-US" baseline="0" dirty="0"/>
          </a:p>
          <a:p>
            <a:r>
              <a:rPr lang="en-US" baseline="0" dirty="0"/>
              <a:t>Chose calorie free and low </a:t>
            </a:r>
            <a:r>
              <a:rPr lang="en-US" baseline="0" dirty="0" err="1"/>
              <a:t>cal</a:t>
            </a:r>
            <a:r>
              <a:rPr lang="en-US" baseline="0" dirty="0"/>
              <a:t> options like water, carbonated water, low calorie drink mixes, unsweetened or diet teas, plain coffee, low-fat and fat free milk</a:t>
            </a:r>
          </a:p>
          <a:p>
            <a:endParaRPr lang="en-US" baseline="0" dirty="0"/>
          </a:p>
          <a:p>
            <a:r>
              <a:rPr lang="en-US" baseline="0" dirty="0"/>
              <a:t>Watch alcohol – can have a lot of sugar and calories</a:t>
            </a:r>
          </a:p>
          <a:p>
            <a:endParaRPr lang="en-US" baseline="0" dirty="0"/>
          </a:p>
          <a:p>
            <a:r>
              <a:rPr lang="en-US" baseline="0" dirty="0"/>
              <a:t>http://www.diabetes.org/food-and-fitness/food/what-can-i-eat/making-healthy-food-choices/what-can-i-drink.html?referrer=https://www.google.com/</a:t>
            </a:r>
          </a:p>
        </p:txBody>
      </p:sp>
      <p:sp>
        <p:nvSpPr>
          <p:cNvPr id="4" name="Slide Number Placeholder 3"/>
          <p:cNvSpPr>
            <a:spLocks noGrp="1"/>
          </p:cNvSpPr>
          <p:nvPr>
            <p:ph type="sldNum" sz="quarter" idx="10"/>
          </p:nvPr>
        </p:nvSpPr>
        <p:spPr/>
        <p:txBody>
          <a:bodyPr/>
          <a:lstStyle/>
          <a:p>
            <a:fld id="{FB770915-CD0E-44BD-A341-12BDB9902B63}" type="slidenum">
              <a:rPr lang="en-US" smtClean="0"/>
              <a:t>17</a:t>
            </a:fld>
            <a:endParaRPr lang="en-US"/>
          </a:p>
        </p:txBody>
      </p:sp>
    </p:spTree>
    <p:extLst>
      <p:ext uri="{BB962C8B-B14F-4D97-AF65-F5344CB8AC3E}">
        <p14:creationId xmlns:p14="http://schemas.microsoft.com/office/powerpoint/2010/main" val="1473377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D</a:t>
            </a:r>
          </a:p>
          <a:p>
            <a:endParaRPr lang="en-US" dirty="0" smtClean="0"/>
          </a:p>
          <a:p>
            <a:r>
              <a:rPr lang="en-US" sz="1200" kern="1200" dirty="0" smtClean="0">
                <a:solidFill>
                  <a:schemeClr val="tx1"/>
                </a:solidFill>
                <a:effectLst/>
                <a:latin typeface="+mn-lt"/>
                <a:ea typeface="+mn-ea"/>
                <a:cs typeface="+mn-cs"/>
              </a:rPr>
              <a:t>Source: </a:t>
            </a:r>
            <a:r>
              <a:rPr lang="en-US" sz="1200" u="sng" kern="1200" dirty="0" smtClean="0">
                <a:solidFill>
                  <a:schemeClr val="tx1"/>
                </a:solidFill>
                <a:effectLst/>
                <a:latin typeface="+mn-lt"/>
                <a:ea typeface="+mn-ea"/>
                <a:cs typeface="+mn-cs"/>
                <a:hlinkClick r:id="rId3"/>
              </a:rPr>
              <a:t>http://www.diabetes.org/food-and-fitness/food/what-can-i-eat/understanding-carbohydrates/artificial-sweeteners/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http://www.diabetesforecast.org/2016/jan-feb/5-must-know-facts-about-sweeteners.html?loc=morefrom</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Alternative sweeteners can sometimes help to curve cravings for sweets without adding many calories or carbohydrates to the diet</a:t>
            </a:r>
          </a:p>
          <a:p>
            <a:pPr lvl="0"/>
            <a:r>
              <a:rPr lang="en-US" sz="1200" kern="1200" dirty="0" smtClean="0">
                <a:solidFill>
                  <a:schemeClr val="tx1"/>
                </a:solidFill>
                <a:effectLst/>
                <a:latin typeface="+mn-lt"/>
                <a:ea typeface="+mn-ea"/>
                <a:cs typeface="+mn-cs"/>
              </a:rPr>
              <a:t>Honey and agave will raise blood sugar just like regular sugar</a:t>
            </a:r>
          </a:p>
          <a:p>
            <a:pPr lvl="0"/>
            <a:r>
              <a:rPr lang="en-US" sz="1200" kern="1200" dirty="0" smtClean="0">
                <a:solidFill>
                  <a:schemeClr val="tx1"/>
                </a:solidFill>
                <a:effectLst/>
                <a:latin typeface="+mn-lt"/>
                <a:ea typeface="+mn-ea"/>
                <a:cs typeface="+mn-cs"/>
              </a:rPr>
              <a:t>Foods that are labeled “sugar-free”, “reduced sugar,” or “no sugar added” don’t always mean that they are carbohydrate free  </a:t>
            </a:r>
          </a:p>
          <a:p>
            <a:pPr lvl="0"/>
            <a:r>
              <a:rPr lang="en-US" sz="1200" kern="1200" dirty="0" smtClean="0">
                <a:solidFill>
                  <a:schemeClr val="tx1"/>
                </a:solidFill>
                <a:effectLst/>
                <a:latin typeface="+mn-lt"/>
                <a:ea typeface="+mn-ea"/>
                <a:cs typeface="+mn-cs"/>
              </a:rPr>
              <a:t>Stevia is a purified product that comes from the Stevia plant, and is approved as generally recognized as safe by the FDA</a:t>
            </a:r>
          </a:p>
          <a:p>
            <a:pPr lvl="0"/>
            <a:r>
              <a:rPr lang="en-US" sz="1200" kern="1200" dirty="0" smtClean="0">
                <a:solidFill>
                  <a:schemeClr val="tx1"/>
                </a:solidFill>
                <a:effectLst/>
                <a:latin typeface="+mn-lt"/>
                <a:ea typeface="+mn-ea"/>
                <a:cs typeface="+mn-cs"/>
              </a:rPr>
              <a:t>Current research is not conclusive, but some scientists believe that using alternative sweeteners can increase hunger, appetite and calories intake by decreasing the sense of fullness or causing someone to crave sweets</a:t>
            </a:r>
          </a:p>
          <a:p>
            <a:pPr lvl="0"/>
            <a:r>
              <a:rPr lang="en-US" sz="1200" kern="1200" dirty="0" smtClean="0">
                <a:solidFill>
                  <a:schemeClr val="tx1"/>
                </a:solidFill>
                <a:effectLst/>
                <a:latin typeface="+mn-lt"/>
                <a:ea typeface="+mn-ea"/>
                <a:cs typeface="+mn-cs"/>
              </a:rPr>
              <a:t>Sugar and Maple Syrup: 2.5-4.6 grams carbs/teaspoon, 10-18 calories/teaspoon</a:t>
            </a:r>
          </a:p>
          <a:p>
            <a:pPr lvl="0"/>
            <a:r>
              <a:rPr lang="en-US" sz="1200" kern="1200" dirty="0" smtClean="0">
                <a:solidFill>
                  <a:schemeClr val="tx1"/>
                </a:solidFill>
                <a:effectLst/>
                <a:latin typeface="+mn-lt"/>
                <a:ea typeface="+mn-ea"/>
                <a:cs typeface="+mn-cs"/>
              </a:rPr>
              <a:t>Powdered Sugar: 2.5 grams carbs/teaspoon and 10 calories/teaspoon</a:t>
            </a:r>
          </a:p>
          <a:p>
            <a:pPr lvl="0"/>
            <a:r>
              <a:rPr lang="en-US" sz="1200" kern="1200" dirty="0" smtClean="0">
                <a:solidFill>
                  <a:schemeClr val="tx1"/>
                </a:solidFill>
                <a:effectLst/>
                <a:latin typeface="+mn-lt"/>
                <a:ea typeface="+mn-ea"/>
                <a:cs typeface="+mn-cs"/>
              </a:rPr>
              <a:t>Agave and honey have 5.3-5.7 grams carbs/teaspoon and 21 calories/teaspoon</a:t>
            </a:r>
          </a:p>
          <a:p>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18</a:t>
            </a:fld>
            <a:endParaRPr lang="en-US"/>
          </a:p>
        </p:txBody>
      </p:sp>
    </p:spTree>
    <p:extLst>
      <p:ext uri="{BB962C8B-B14F-4D97-AF65-F5344CB8AC3E}">
        <p14:creationId xmlns:p14="http://schemas.microsoft.com/office/powerpoint/2010/main" val="3108008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Answer is C</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Fiber is a type of carbohydrate, but because it is not broken down by the body, it does not contribute any calories</a:t>
            </a:r>
          </a:p>
          <a:p>
            <a:pPr lvl="0"/>
            <a:r>
              <a:rPr lang="en-US" sz="1200" kern="1200" dirty="0">
                <a:solidFill>
                  <a:schemeClr val="tx1"/>
                </a:solidFill>
                <a:effectLst/>
                <a:latin typeface="+mn-lt"/>
                <a:ea typeface="+mn-ea"/>
                <a:cs typeface="+mn-cs"/>
              </a:rPr>
              <a:t>Foods that have fiber include vegetables, fruits, whole grains, beans and lentils, and nuts and seeds</a:t>
            </a:r>
          </a:p>
          <a:p>
            <a:pPr lvl="0"/>
            <a:r>
              <a:rPr lang="en-US" sz="1200" kern="1200" dirty="0">
                <a:solidFill>
                  <a:schemeClr val="tx1"/>
                </a:solidFill>
                <a:effectLst/>
                <a:latin typeface="+mn-lt"/>
                <a:ea typeface="+mn-ea"/>
                <a:cs typeface="+mn-cs"/>
              </a:rPr>
              <a:t>The grams of fiber in a food can be subtracted from the total grams of carbohydrate you are eating </a:t>
            </a:r>
          </a:p>
          <a:p>
            <a:pPr lvl="0"/>
            <a:r>
              <a:rPr lang="en-US" sz="1200" kern="1200" dirty="0">
                <a:solidFill>
                  <a:schemeClr val="tx1"/>
                </a:solidFill>
                <a:effectLst/>
                <a:latin typeface="+mn-lt"/>
                <a:ea typeface="+mn-ea"/>
                <a:cs typeface="+mn-cs"/>
              </a:rPr>
              <a:t>Fiber can also add “bulk” to your meals and help you feel more full after meals, which can help with weight loss</a:t>
            </a:r>
          </a:p>
          <a:p>
            <a:pPr lvl="0"/>
            <a:r>
              <a:rPr lang="en-US" sz="1200" kern="1200" dirty="0">
                <a:solidFill>
                  <a:schemeClr val="tx1"/>
                </a:solidFill>
                <a:effectLst/>
                <a:latin typeface="+mn-lt"/>
                <a:ea typeface="+mn-ea"/>
                <a:cs typeface="+mn-cs"/>
              </a:rPr>
              <a:t>Remember it is important to get enough hydration when increasing fiber in your diet, so aim for at least 8 glasses of water per day.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a:t>
            </a:r>
            <a:r>
              <a:rPr lang="en-US" sz="1200" u="sng" kern="1200" dirty="0">
                <a:solidFill>
                  <a:schemeClr val="tx1"/>
                </a:solidFill>
                <a:effectLst/>
                <a:latin typeface="+mn-lt"/>
                <a:ea typeface="+mn-ea"/>
                <a:cs typeface="+mn-cs"/>
                <a:hlinkClick r:id="rId3"/>
              </a:rPr>
              <a:t>http://www.joslin.org/info/how_does_fiber_affect_blood_glucose_levels.html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19</a:t>
            </a:fld>
            <a:endParaRPr lang="en-US"/>
          </a:p>
        </p:txBody>
      </p:sp>
    </p:spTree>
    <p:extLst>
      <p:ext uri="{BB962C8B-B14F-4D97-AF65-F5344CB8AC3E}">
        <p14:creationId xmlns:p14="http://schemas.microsoft.com/office/powerpoint/2010/main" val="175883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2</a:t>
            </a:fld>
            <a:endParaRPr lang="en-US"/>
          </a:p>
        </p:txBody>
      </p:sp>
    </p:spTree>
    <p:extLst>
      <p:ext uri="{BB962C8B-B14F-4D97-AF65-F5344CB8AC3E}">
        <p14:creationId xmlns:p14="http://schemas.microsoft.com/office/powerpoint/2010/main" val="3706004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c </a:t>
            </a:r>
          </a:p>
          <a:p>
            <a:endParaRPr lang="en-US" dirty="0"/>
          </a:p>
          <a:p>
            <a:r>
              <a:rPr lang="en-US" dirty="0"/>
              <a:t>This is a good starting point and</a:t>
            </a:r>
            <a:r>
              <a:rPr lang="en-US" baseline="0" dirty="0"/>
              <a:t> can be adjusted based on how in control your blood sugars are</a:t>
            </a:r>
          </a:p>
          <a:p>
            <a:r>
              <a:rPr lang="en-US" baseline="0" dirty="0"/>
              <a:t>Looking at the food label for “total carbohydrate” is important</a:t>
            </a:r>
          </a:p>
          <a:p>
            <a:r>
              <a:rPr lang="en-US" baseline="0" dirty="0"/>
              <a:t>Also important to look at serving sizes, calories, saturated and trans fats, and salt</a:t>
            </a:r>
            <a:endParaRPr lang="en-US" dirty="0"/>
          </a:p>
          <a:p>
            <a:endParaRPr lang="en-US" dirty="0"/>
          </a:p>
          <a:p>
            <a:r>
              <a:rPr lang="en-US" dirty="0"/>
              <a:t>http://www.diabetes.org/food-and-fitness/food/what-can-i-eat/understanding-carbohydrates/carbohydrate-counting.html?referrer=https://www.google.com/</a:t>
            </a:r>
          </a:p>
        </p:txBody>
      </p:sp>
      <p:sp>
        <p:nvSpPr>
          <p:cNvPr id="4" name="Slide Number Placeholder 3"/>
          <p:cNvSpPr>
            <a:spLocks noGrp="1"/>
          </p:cNvSpPr>
          <p:nvPr>
            <p:ph type="sldNum" sz="quarter" idx="10"/>
          </p:nvPr>
        </p:nvSpPr>
        <p:spPr/>
        <p:txBody>
          <a:bodyPr/>
          <a:lstStyle/>
          <a:p>
            <a:fld id="{FB770915-CD0E-44BD-A341-12BDB9902B63}" type="slidenum">
              <a:rPr lang="en-US" smtClean="0"/>
              <a:t>20</a:t>
            </a:fld>
            <a:endParaRPr lang="en-US"/>
          </a:p>
        </p:txBody>
      </p:sp>
    </p:spTree>
    <p:extLst>
      <p:ext uri="{BB962C8B-B14F-4D97-AF65-F5344CB8AC3E}">
        <p14:creationId xmlns:p14="http://schemas.microsoft.com/office/powerpoint/2010/main" val="1225657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e</a:t>
            </a:r>
          </a:p>
          <a:p>
            <a:endParaRPr lang="en-US" dirty="0"/>
          </a:p>
          <a:p>
            <a:r>
              <a:rPr lang="en-US" sz="1200" b="0" i="0" kern="1200" dirty="0" smtClean="0">
                <a:solidFill>
                  <a:schemeClr val="tx1"/>
                </a:solidFill>
                <a:effectLst/>
                <a:latin typeface="+mn-lt"/>
                <a:ea typeface="+mn-ea"/>
                <a:cs typeface="+mn-cs"/>
              </a:rPr>
              <a:t>By </a:t>
            </a:r>
            <a:r>
              <a:rPr lang="en-US" sz="1200" b="0" i="0" kern="1200" dirty="0">
                <a:solidFill>
                  <a:schemeClr val="tx1"/>
                </a:solidFill>
                <a:effectLst/>
                <a:latin typeface="+mn-lt"/>
                <a:ea typeface="+mn-ea"/>
                <a:cs typeface="+mn-cs"/>
              </a:rPr>
              <a:t>definition, the GI compares equal quantities of available carbohydrate in foods and provides a measure of carbohydrate quality.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GL provides a summary measure of the relative glycemic impact of a “typical” serving of the food.</a:t>
            </a:r>
          </a:p>
          <a:p>
            <a:endParaRPr lang="en-US" sz="1200" b="0" i="0" kern="1200" dirty="0">
              <a:solidFill>
                <a:schemeClr val="tx1"/>
              </a:solidFill>
              <a:effectLst/>
              <a:latin typeface="+mn-lt"/>
              <a:ea typeface="+mn-ea"/>
              <a:cs typeface="+mn-cs"/>
            </a:endParaRPr>
          </a:p>
          <a:p>
            <a:r>
              <a:rPr lang="en-US" dirty="0"/>
              <a:t>http://care.diabetesjournals.org/content/28/7/1839</a:t>
            </a:r>
          </a:p>
        </p:txBody>
      </p:sp>
      <p:sp>
        <p:nvSpPr>
          <p:cNvPr id="4" name="Slide Number Placeholder 3"/>
          <p:cNvSpPr>
            <a:spLocks noGrp="1"/>
          </p:cNvSpPr>
          <p:nvPr>
            <p:ph type="sldNum" sz="quarter" idx="10"/>
          </p:nvPr>
        </p:nvSpPr>
        <p:spPr/>
        <p:txBody>
          <a:bodyPr/>
          <a:lstStyle/>
          <a:p>
            <a:fld id="{FB770915-CD0E-44BD-A341-12BDB9902B63}" type="slidenum">
              <a:rPr lang="en-US" smtClean="0"/>
              <a:t>21</a:t>
            </a:fld>
            <a:endParaRPr lang="en-US"/>
          </a:p>
        </p:txBody>
      </p:sp>
    </p:spTree>
    <p:extLst>
      <p:ext uri="{BB962C8B-B14F-4D97-AF65-F5344CB8AC3E}">
        <p14:creationId xmlns:p14="http://schemas.microsoft.com/office/powerpoint/2010/main" val="499229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9F554-F573-414E-943F-28CB3B68FC0C}" type="slidenum">
              <a:rPr lang="en-US"/>
              <a:pPr/>
              <a:t>22</a:t>
            </a:fld>
            <a:endParaRPr lang="en-US"/>
          </a:p>
        </p:txBody>
      </p:sp>
      <p:sp>
        <p:nvSpPr>
          <p:cNvPr id="54274" name="Rectangle 2"/>
          <p:cNvSpPr>
            <a:spLocks noGrp="1" noRot="1" noChangeAspect="1" noChangeArrowheads="1" noTextEdit="1"/>
          </p:cNvSpPr>
          <p:nvPr>
            <p:ph type="sldImg"/>
          </p:nvPr>
        </p:nvSpPr>
        <p:spPr>
          <a:xfrm>
            <a:off x="642938" y="914400"/>
            <a:ext cx="5572125" cy="3135313"/>
          </a:xfrm>
          <a:solidFill>
            <a:srgbClr val="FFFFFF"/>
          </a:solidFill>
          <a:ln/>
        </p:spPr>
      </p:sp>
      <p:sp>
        <p:nvSpPr>
          <p:cNvPr id="54275" name="Text Box 3"/>
          <p:cNvSpPr txBox="1">
            <a:spLocks noGrp="1" noChangeArrowheads="1"/>
          </p:cNvSpPr>
          <p:nvPr>
            <p:ph type="body" idx="1"/>
          </p:nvPr>
        </p:nvSpPr>
        <p:spPr>
          <a:xfrm>
            <a:off x="1046163" y="4352925"/>
            <a:ext cx="4770437" cy="3479800"/>
          </a:xfrm>
          <a:noFill/>
          <a:ln/>
        </p:spPr>
        <p:txBody>
          <a:bodyPr wrap="none" anchor="ctr"/>
          <a:lstStyle/>
          <a:p>
            <a:pPr eaLnBrk="1" hangingPunct="1"/>
            <a:r>
              <a:rPr lang="en-US" dirty="0"/>
              <a:t>GI introduced by Jenkins in 1981</a:t>
            </a:r>
            <a:r>
              <a:rPr lang="en-US" dirty="0" smtClean="0"/>
              <a:t>. Determining the GI of a particular food:</a:t>
            </a:r>
          </a:p>
          <a:p>
            <a:pPr lvl="1" eaLnBrk="1" hangingPunct="1"/>
            <a:r>
              <a:rPr lang="en-US" dirty="0" smtClean="0"/>
              <a:t>The 2-hour area under the curve for blood glucose is compared to that of a reference food (glucose), which by convention has a GI of 100.</a:t>
            </a:r>
          </a:p>
          <a:p>
            <a:r>
              <a:rPr lang="en-US" dirty="0" smtClean="0"/>
              <a:t>The GI value of a food is determined by feeding 10 or more healthy people a portion of the food containing 50 grams of digestible (available) carbohydrate and then measuring the effect on their blood glucose levels over the next two hours. For each person, the area under their two-hour blood glucose response (glucose AUC) for this food is then measured. On another occasion, the same 10 people consume an equal-carbohydrate portion of glucose sugar (the reference food) and their two-hour blood glucose response is also measured. A GI value for the test food is then calculated for each person by dividing their glucose AUC for the test food by their glucose AUC for the reference food. The final GI value for the test food is the average GI value for the 10 people.</a:t>
            </a:r>
          </a:p>
          <a:p>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610924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DE55D0C6-ED85-44C9-BB24-E27CD465928D}" type="slidenum">
              <a:rPr lang="en-US" smtClean="0"/>
              <a:pPr/>
              <a:t>23</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a:t>
            </a:r>
            <a:r>
              <a:rPr lang="en-US" baseline="0" dirty="0" smtClean="0"/>
              <a:t>d</a:t>
            </a:r>
            <a:endParaRPr lang="en-US" baseline="0" dirty="0"/>
          </a:p>
          <a:p>
            <a:endParaRPr lang="en-US" baseline="0" dirty="0"/>
          </a:p>
          <a:p>
            <a:r>
              <a:rPr lang="en-US" baseline="0" dirty="0" smtClean="0"/>
              <a:t>A and b are the results from the DPP – modest weight loss through lifestyle change, reduced risk of diabetes by almost 60%.  We don’t yet know whether vitamin D will reduce risk of diabetes, so we need your continued efforts in the D2d study!</a:t>
            </a:r>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24</a:t>
            </a:fld>
            <a:endParaRPr lang="en-US"/>
          </a:p>
        </p:txBody>
      </p:sp>
    </p:spTree>
    <p:extLst>
      <p:ext uri="{BB962C8B-B14F-4D97-AF65-F5344CB8AC3E}">
        <p14:creationId xmlns:p14="http://schemas.microsoft.com/office/powerpoint/2010/main" val="246459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E</a:t>
            </a:r>
          </a:p>
          <a:p>
            <a:endParaRPr lang="en-US" baseline="0" dirty="0"/>
          </a:p>
          <a:p>
            <a:r>
              <a:rPr lang="en-US" baseline="0" dirty="0"/>
              <a:t>5-10% weight loss can have very positive effects when it comes to weight loss and helping to manage DM</a:t>
            </a:r>
          </a:p>
          <a:p>
            <a:endParaRPr lang="en-US" baseline="0" dirty="0"/>
          </a:p>
          <a:p>
            <a:r>
              <a:rPr lang="en-US" baseline="0" dirty="0"/>
              <a:t>Carb counting or GI counting helps you to manage CHO intake and monitor blood sugar levels in response to certain foods (some foods will raise your blood sugar more than others, that’s important to know)</a:t>
            </a:r>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25</a:t>
            </a:fld>
            <a:endParaRPr lang="en-US"/>
          </a:p>
        </p:txBody>
      </p:sp>
    </p:spTree>
    <p:extLst>
      <p:ext uri="{BB962C8B-B14F-4D97-AF65-F5344CB8AC3E}">
        <p14:creationId xmlns:p14="http://schemas.microsoft.com/office/powerpoint/2010/main" val="246459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B </a:t>
            </a:r>
          </a:p>
          <a:p>
            <a:endParaRPr lang="en-US" dirty="0"/>
          </a:p>
          <a:p>
            <a:pPr lvl="0"/>
            <a:r>
              <a:rPr lang="en-US" sz="1200" kern="1200" dirty="0">
                <a:solidFill>
                  <a:schemeClr val="tx1"/>
                </a:solidFill>
                <a:effectLst/>
                <a:latin typeface="+mn-lt"/>
                <a:ea typeface="+mn-ea"/>
                <a:cs typeface="+mn-cs"/>
              </a:rPr>
              <a:t>Information</a:t>
            </a:r>
            <a:r>
              <a:rPr lang="en-US" sz="1200" kern="1200" baseline="0" dirty="0">
                <a:solidFill>
                  <a:schemeClr val="tx1"/>
                </a:solidFill>
                <a:effectLst/>
                <a:latin typeface="+mn-lt"/>
                <a:ea typeface="+mn-ea"/>
                <a:cs typeface="+mn-cs"/>
              </a:rPr>
              <a:t> put out by American Diabetes </a:t>
            </a:r>
            <a:r>
              <a:rPr lang="en-US" sz="1200" kern="1200" baseline="0" dirty="0" err="1" smtClean="0">
                <a:solidFill>
                  <a:schemeClr val="tx1"/>
                </a:solidFill>
                <a:effectLst/>
                <a:latin typeface="+mn-lt"/>
                <a:ea typeface="+mn-ea"/>
                <a:cs typeface="+mn-cs"/>
              </a:rPr>
              <a:t>Assoc</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Exercise can help those with DM2 by reducing A1C percentage, triglyceride levels, blood pressure, and can increase insulin sensitivity </a:t>
            </a:r>
          </a:p>
          <a:p>
            <a:pPr lvl="0"/>
            <a:r>
              <a:rPr lang="en-US" sz="1200" kern="1200" dirty="0">
                <a:solidFill>
                  <a:schemeClr val="tx1"/>
                </a:solidFill>
                <a:effectLst/>
                <a:latin typeface="+mn-lt"/>
                <a:ea typeface="+mn-ea"/>
                <a:cs typeface="+mn-cs"/>
              </a:rPr>
              <a:t>Prolonged sitting should be broken up with light activity every 30 minutes for blood glucose benefits in people with DM2. </a:t>
            </a:r>
          </a:p>
          <a:p>
            <a:pPr lvl="0"/>
            <a:r>
              <a:rPr lang="en-US" sz="1200" kern="1200" dirty="0">
                <a:solidFill>
                  <a:schemeClr val="tx1"/>
                </a:solidFill>
                <a:effectLst/>
                <a:latin typeface="+mn-lt"/>
                <a:ea typeface="+mn-ea"/>
                <a:cs typeface="+mn-cs"/>
              </a:rPr>
              <a:t>After low intensity aerobic exercise lasting at least 60 minutes, insulin action was enhanced for at least 24 hours after. </a:t>
            </a:r>
          </a:p>
          <a:p>
            <a:pPr lvl="0"/>
            <a:r>
              <a:rPr lang="en-US" sz="1200" kern="1200" dirty="0">
                <a:solidFill>
                  <a:schemeClr val="tx1"/>
                </a:solidFill>
                <a:effectLst/>
                <a:latin typeface="+mn-lt"/>
                <a:ea typeface="+mn-ea"/>
                <a:cs typeface="+mn-cs"/>
              </a:rPr>
              <a:t>Most adults with DM2 should participate in a total of 150 minutes or more of moderate intensity activity at least 3 days per week. </a:t>
            </a:r>
          </a:p>
          <a:p>
            <a:endParaRPr lang="en-US" dirty="0"/>
          </a:p>
          <a:p>
            <a:r>
              <a:rPr lang="en-US" sz="1200" u="sng" kern="1200" dirty="0">
                <a:solidFill>
                  <a:schemeClr val="tx1"/>
                </a:solidFill>
                <a:effectLst/>
                <a:latin typeface="+mn-lt"/>
                <a:ea typeface="+mn-ea"/>
                <a:cs typeface="+mn-cs"/>
                <a:hlinkClick r:id="rId3"/>
              </a:rPr>
              <a:t>http://care.diabetesjournals.org/content/39/11/2065.full</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26</a:t>
            </a:fld>
            <a:endParaRPr lang="en-US"/>
          </a:p>
        </p:txBody>
      </p:sp>
    </p:spTree>
    <p:extLst>
      <p:ext uri="{BB962C8B-B14F-4D97-AF65-F5344CB8AC3E}">
        <p14:creationId xmlns:p14="http://schemas.microsoft.com/office/powerpoint/2010/main" val="3805655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IS </a:t>
            </a:r>
            <a:r>
              <a:rPr lang="en-US" dirty="0" smtClean="0"/>
              <a:t>C</a:t>
            </a:r>
          </a:p>
          <a:p>
            <a:endParaRPr lang="en-US" dirty="0"/>
          </a:p>
          <a:p>
            <a:r>
              <a:rPr lang="en-US" dirty="0"/>
              <a:t>Sweet potato</a:t>
            </a:r>
            <a:r>
              <a:rPr lang="en-US" baseline="0" dirty="0"/>
              <a:t> – </a:t>
            </a:r>
            <a:r>
              <a:rPr lang="en-US" baseline="0" dirty="0" smtClean="0"/>
              <a:t>44 </a:t>
            </a:r>
            <a:r>
              <a:rPr lang="en-US" baseline="0" dirty="0"/>
              <a:t>g </a:t>
            </a:r>
          </a:p>
          <a:p>
            <a:endParaRPr lang="en-US" baseline="0" dirty="0"/>
          </a:p>
          <a:p>
            <a:r>
              <a:rPr lang="en-US" baseline="0" dirty="0"/>
              <a:t>Stuffing – </a:t>
            </a:r>
            <a:r>
              <a:rPr lang="en-US" baseline="0" dirty="0" smtClean="0"/>
              <a:t>63g</a:t>
            </a:r>
            <a:endParaRPr lang="en-US" baseline="0" dirty="0"/>
          </a:p>
          <a:p>
            <a:endParaRPr lang="en-US" baseline="0" dirty="0"/>
          </a:p>
          <a:p>
            <a:r>
              <a:rPr lang="en-US" baseline="0" dirty="0"/>
              <a:t>Cranberry sauce </a:t>
            </a:r>
            <a:r>
              <a:rPr lang="en-US" baseline="0" dirty="0" smtClean="0"/>
              <a:t>– 44g</a:t>
            </a:r>
          </a:p>
          <a:p>
            <a:r>
              <a:rPr lang="en-US" baseline="0" dirty="0" smtClean="0"/>
              <a:t>Gravy: 6 g</a:t>
            </a:r>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27</a:t>
            </a:fld>
            <a:endParaRPr lang="en-US"/>
          </a:p>
        </p:txBody>
      </p:sp>
    </p:spTree>
    <p:extLst>
      <p:ext uri="{BB962C8B-B14F-4D97-AF65-F5344CB8AC3E}">
        <p14:creationId xmlns:p14="http://schemas.microsoft.com/office/powerpoint/2010/main" val="31264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is 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http://www.diabetes.org/food-and-fitness/food/planning-meals/create-your-plate/</a:t>
            </a:r>
          </a:p>
          <a:p>
            <a:endParaRPr lang="en-US" dirty="0"/>
          </a:p>
          <a:p>
            <a:r>
              <a:rPr lang="en-US" dirty="0" err="1"/>
              <a:t>Nonstarchy</a:t>
            </a:r>
            <a:r>
              <a:rPr lang="en-US" dirty="0"/>
              <a:t> vegetables</a:t>
            </a:r>
            <a:r>
              <a:rPr lang="en-US" baseline="0" dirty="0"/>
              <a:t> are going to provide many vitamins, minerals and fiber for minimal calories</a:t>
            </a:r>
          </a:p>
          <a:p>
            <a:r>
              <a:rPr lang="en-US" baseline="0" dirty="0"/>
              <a:t>Making ½ your plate non-starchy veggies can help with weight loss because you increase volume of food eaten and help control calories</a:t>
            </a:r>
          </a:p>
          <a:p>
            <a:r>
              <a:rPr lang="en-US" baseline="0" dirty="0"/>
              <a:t>There’s </a:t>
            </a:r>
            <a:r>
              <a:rPr lang="en-US" baseline="0" dirty="0" smtClean="0"/>
              <a:t>~5-30 </a:t>
            </a:r>
            <a:r>
              <a:rPr lang="en-US" baseline="0" dirty="0"/>
              <a:t>calories in a cup of </a:t>
            </a:r>
            <a:r>
              <a:rPr lang="en-US" baseline="0" dirty="0" smtClean="0"/>
              <a:t>non-starchy veggies </a:t>
            </a:r>
            <a:r>
              <a:rPr lang="en-US" baseline="0" dirty="0"/>
              <a:t>to ~</a:t>
            </a:r>
            <a:r>
              <a:rPr lang="en-US" baseline="0" dirty="0" smtClean="0"/>
              <a:t>200-220 </a:t>
            </a:r>
            <a:r>
              <a:rPr lang="en-US" baseline="0" dirty="0"/>
              <a:t>calories in a cup of starch</a:t>
            </a:r>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3</a:t>
            </a:fld>
            <a:endParaRPr lang="en-US"/>
          </a:p>
        </p:txBody>
      </p:sp>
    </p:spTree>
    <p:extLst>
      <p:ext uri="{BB962C8B-B14F-4D97-AF65-F5344CB8AC3E}">
        <p14:creationId xmlns:p14="http://schemas.microsoft.com/office/powerpoint/2010/main" val="286144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https://www.choosemyplate.gov/MyPlate</a:t>
            </a:r>
          </a:p>
          <a:p>
            <a:r>
              <a:rPr lang="en-US" sz="1200" b="0" i="0" kern="1200" dirty="0">
                <a:solidFill>
                  <a:schemeClr val="tx1"/>
                </a:solidFill>
                <a:effectLst/>
                <a:latin typeface="+mn-lt"/>
                <a:ea typeface="+mn-ea"/>
                <a:cs typeface="+mn-cs"/>
              </a:rPr>
              <a:t>Try these </a:t>
            </a:r>
            <a:r>
              <a:rPr lang="en-US" sz="1200" b="1" i="0" kern="1200" dirty="0">
                <a:solidFill>
                  <a:schemeClr val="tx1"/>
                </a:solidFill>
                <a:effectLst/>
                <a:latin typeface="+mn-lt"/>
                <a:ea typeface="+mn-ea"/>
                <a:cs typeface="+mn-cs"/>
              </a:rPr>
              <a:t>seven steps</a:t>
            </a:r>
            <a:r>
              <a:rPr lang="en-US" sz="1200" b="0" i="0" kern="1200" dirty="0">
                <a:solidFill>
                  <a:schemeClr val="tx1"/>
                </a:solidFill>
                <a:effectLst/>
                <a:latin typeface="+mn-lt"/>
                <a:ea typeface="+mn-ea"/>
                <a:cs typeface="+mn-cs"/>
              </a:rPr>
              <a:t> to get started:</a:t>
            </a:r>
          </a:p>
          <a:p>
            <a:r>
              <a:rPr lang="en-US" sz="1200" b="0" i="0" kern="1200" dirty="0">
                <a:solidFill>
                  <a:schemeClr val="tx1"/>
                </a:solidFill>
                <a:effectLst/>
                <a:latin typeface="+mn-lt"/>
                <a:ea typeface="+mn-ea"/>
                <a:cs typeface="+mn-cs"/>
              </a:rPr>
              <a:t>Using your dinner plate, put a line down the middle of the plate. Then on one side, cut it again so you will have three sections on your plate.</a:t>
            </a:r>
          </a:p>
          <a:p>
            <a:r>
              <a:rPr lang="en-US" sz="1200" b="0" i="0" kern="1200" dirty="0">
                <a:solidFill>
                  <a:schemeClr val="tx1"/>
                </a:solidFill>
                <a:effectLst/>
                <a:latin typeface="+mn-lt"/>
                <a:ea typeface="+mn-ea"/>
                <a:cs typeface="+mn-cs"/>
              </a:rPr>
              <a:t>Fill the largest section with non-starchy vegetables. </a:t>
            </a:r>
            <a:r>
              <a:rPr lang="en-US" sz="1200" b="0" i="0" u="none" strike="noStrike" kern="1200" dirty="0">
                <a:solidFill>
                  <a:schemeClr val="tx1"/>
                </a:solidFill>
                <a:effectLst/>
                <a:latin typeface="+mn-lt"/>
                <a:ea typeface="+mn-ea"/>
                <a:cs typeface="+mn-cs"/>
                <a:hlinkClick r:id="rId3"/>
              </a:rPr>
              <a:t>See this list of non-starchy vegetables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Now in one of the small sections, put grains and starchy foods. </a:t>
            </a:r>
            <a:r>
              <a:rPr lang="en-US" sz="1200" b="0" i="0" u="none" strike="noStrike" kern="1200" dirty="0">
                <a:solidFill>
                  <a:schemeClr val="tx1"/>
                </a:solidFill>
                <a:effectLst/>
                <a:latin typeface="+mn-lt"/>
                <a:ea typeface="+mn-ea"/>
                <a:cs typeface="+mn-cs"/>
                <a:hlinkClick r:id="rId4"/>
              </a:rPr>
              <a:t>See this list of grains and starchy foods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And then in the other small section, put your protein. </a:t>
            </a:r>
            <a:r>
              <a:rPr lang="en-US" sz="1200" b="0" i="0" u="none" strike="noStrike" kern="1200" dirty="0">
                <a:solidFill>
                  <a:schemeClr val="tx1"/>
                </a:solidFill>
                <a:effectLst/>
                <a:latin typeface="+mn-lt"/>
                <a:ea typeface="+mn-ea"/>
                <a:cs typeface="+mn-cs"/>
                <a:hlinkClick r:id="rId5"/>
              </a:rPr>
              <a:t>See this list of protein foods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Add a serving of </a:t>
            </a:r>
            <a:r>
              <a:rPr lang="en-US" sz="1200" b="0" i="0" u="none" strike="noStrike" kern="1200" dirty="0">
                <a:solidFill>
                  <a:schemeClr val="tx1"/>
                </a:solidFill>
                <a:effectLst/>
                <a:latin typeface="+mn-lt"/>
                <a:ea typeface="+mn-ea"/>
                <a:cs typeface="+mn-cs"/>
                <a:hlinkClick r:id="rId6"/>
              </a:rPr>
              <a:t>fruit</a:t>
            </a:r>
            <a:r>
              <a:rPr lang="en-US" sz="1200" b="0" i="0" kern="1200" dirty="0">
                <a:solidFill>
                  <a:schemeClr val="tx1"/>
                </a:solidFill>
                <a:effectLst/>
                <a:latin typeface="+mn-lt"/>
                <a:ea typeface="+mn-ea"/>
                <a:cs typeface="+mn-cs"/>
              </a:rPr>
              <a:t>, a serving of </a:t>
            </a:r>
            <a:r>
              <a:rPr lang="en-US" sz="1200" b="0" i="0" u="none" strike="noStrike" kern="1200" dirty="0">
                <a:solidFill>
                  <a:schemeClr val="tx1"/>
                </a:solidFill>
                <a:effectLst/>
                <a:latin typeface="+mn-lt"/>
                <a:ea typeface="+mn-ea"/>
                <a:cs typeface="+mn-cs"/>
                <a:hlinkClick r:id="rId7"/>
              </a:rPr>
              <a:t>dairy</a:t>
            </a:r>
            <a:r>
              <a:rPr lang="en-US" sz="1200" b="0" i="0" kern="1200" dirty="0">
                <a:solidFill>
                  <a:schemeClr val="tx1"/>
                </a:solidFill>
                <a:effectLst/>
                <a:latin typeface="+mn-lt"/>
                <a:ea typeface="+mn-ea"/>
                <a:cs typeface="+mn-cs"/>
              </a:rPr>
              <a:t> or both as your meal plan allows.</a:t>
            </a:r>
          </a:p>
          <a:p>
            <a:r>
              <a:rPr lang="en-US" sz="1200" b="0" i="0" kern="1200" dirty="0">
                <a:solidFill>
                  <a:schemeClr val="tx1"/>
                </a:solidFill>
                <a:effectLst/>
                <a:latin typeface="+mn-lt"/>
                <a:ea typeface="+mn-ea"/>
                <a:cs typeface="+mn-cs"/>
              </a:rPr>
              <a:t>Choose healthy fats in small amounts. For cooking, use oils. For salads, some healthy additions are nuts, seeds, </a:t>
            </a:r>
            <a:r>
              <a:rPr lang="en-US" sz="1200" b="0" i="0" u="none" strike="noStrike" kern="1200" dirty="0">
                <a:solidFill>
                  <a:schemeClr val="tx1"/>
                </a:solidFill>
                <a:effectLst/>
                <a:latin typeface="+mn-lt"/>
                <a:ea typeface="+mn-ea"/>
                <a:cs typeface="+mn-cs"/>
                <a:hlinkClick r:id="rId8"/>
              </a:rPr>
              <a:t>avocado</a:t>
            </a:r>
            <a:r>
              <a:rPr lang="en-US" sz="1200" b="0" i="0" kern="1200" dirty="0">
                <a:solidFill>
                  <a:schemeClr val="tx1"/>
                </a:solidFill>
                <a:effectLst/>
                <a:latin typeface="+mn-lt"/>
                <a:ea typeface="+mn-ea"/>
                <a:cs typeface="+mn-cs"/>
              </a:rPr>
              <a:t> and vinaigrettes.</a:t>
            </a:r>
          </a:p>
          <a:p>
            <a:r>
              <a:rPr lang="en-US" sz="1200" b="0" i="0" kern="1200" dirty="0">
                <a:solidFill>
                  <a:schemeClr val="tx1"/>
                </a:solidFill>
                <a:effectLst/>
                <a:latin typeface="+mn-lt"/>
                <a:ea typeface="+mn-ea"/>
                <a:cs typeface="+mn-cs"/>
              </a:rPr>
              <a:t>To complete your meal, add a </a:t>
            </a:r>
            <a:r>
              <a:rPr lang="en-US" sz="1200" b="0" i="0" u="none" strike="noStrike" kern="1200" dirty="0">
                <a:solidFill>
                  <a:schemeClr val="tx1"/>
                </a:solidFill>
                <a:effectLst/>
                <a:latin typeface="+mn-lt"/>
                <a:ea typeface="+mn-ea"/>
                <a:cs typeface="+mn-cs"/>
                <a:hlinkClick r:id="rId9"/>
              </a:rPr>
              <a:t>low-calorie drink</a:t>
            </a:r>
            <a:r>
              <a:rPr lang="en-US" sz="1200" b="0" i="0" kern="1200" dirty="0">
                <a:solidFill>
                  <a:schemeClr val="tx1"/>
                </a:solidFill>
                <a:effectLst/>
                <a:latin typeface="+mn-lt"/>
                <a:ea typeface="+mn-ea"/>
                <a:cs typeface="+mn-cs"/>
              </a:rPr>
              <a:t> like water, unsweetened tea or coffee.</a:t>
            </a:r>
          </a:p>
          <a:p>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4</a:t>
            </a:fld>
            <a:endParaRPr lang="en-US"/>
          </a:p>
        </p:txBody>
      </p:sp>
    </p:spTree>
    <p:extLst>
      <p:ext uri="{BB962C8B-B14F-4D97-AF65-F5344CB8AC3E}">
        <p14:creationId xmlns:p14="http://schemas.microsoft.com/office/powerpoint/2010/main" val="69723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Starchy vegetables are great sources of vitamins, minerals and fiber . The best choices do not have added fats, sugar or sodium.</a:t>
            </a:r>
          </a:p>
          <a:p>
            <a:r>
              <a:rPr lang="en-US" sz="1200" b="0" i="0" kern="1200" dirty="0">
                <a:solidFill>
                  <a:schemeClr val="tx1"/>
                </a:solidFill>
                <a:effectLst/>
                <a:latin typeface="+mn-lt"/>
                <a:ea typeface="+mn-ea"/>
                <a:cs typeface="+mn-cs"/>
              </a:rPr>
              <a:t>Try a variety such as:</a:t>
            </a:r>
          </a:p>
          <a:p>
            <a:r>
              <a:rPr lang="en-US" sz="1200" b="0" i="0" kern="1200" dirty="0">
                <a:solidFill>
                  <a:schemeClr val="tx1"/>
                </a:solidFill>
                <a:effectLst/>
                <a:latin typeface="+mn-lt"/>
                <a:ea typeface="+mn-ea"/>
                <a:cs typeface="+mn-cs"/>
              </a:rPr>
              <a:t>Parsnip</a:t>
            </a:r>
          </a:p>
          <a:p>
            <a:r>
              <a:rPr lang="en-US" sz="1200" b="0" i="0" kern="1200" dirty="0">
                <a:solidFill>
                  <a:schemeClr val="tx1"/>
                </a:solidFill>
                <a:effectLst/>
                <a:latin typeface="+mn-lt"/>
                <a:ea typeface="+mn-ea"/>
                <a:cs typeface="+mn-cs"/>
              </a:rPr>
              <a:t>Plantain</a:t>
            </a:r>
          </a:p>
          <a:p>
            <a:r>
              <a:rPr lang="en-US" sz="1200" b="0" i="0" kern="1200" dirty="0">
                <a:solidFill>
                  <a:schemeClr val="tx1"/>
                </a:solidFill>
                <a:effectLst/>
                <a:latin typeface="+mn-lt"/>
                <a:ea typeface="+mn-ea"/>
                <a:cs typeface="+mn-cs"/>
              </a:rPr>
              <a:t>Potato</a:t>
            </a:r>
          </a:p>
          <a:p>
            <a:r>
              <a:rPr lang="en-US" sz="1200" b="0" i="0" kern="1200" dirty="0">
                <a:solidFill>
                  <a:schemeClr val="tx1"/>
                </a:solidFill>
                <a:effectLst/>
                <a:latin typeface="+mn-lt"/>
                <a:ea typeface="+mn-ea"/>
                <a:cs typeface="+mn-cs"/>
              </a:rPr>
              <a:t>Pumpkin</a:t>
            </a:r>
          </a:p>
          <a:p>
            <a:r>
              <a:rPr lang="en-US" sz="1200" b="0" i="0" kern="1200" dirty="0">
                <a:solidFill>
                  <a:schemeClr val="tx1"/>
                </a:solidFill>
                <a:effectLst/>
                <a:latin typeface="+mn-lt"/>
                <a:ea typeface="+mn-ea"/>
                <a:cs typeface="+mn-cs"/>
              </a:rPr>
              <a:t>Acorn squash</a:t>
            </a:r>
          </a:p>
          <a:p>
            <a:r>
              <a:rPr lang="en-US" sz="1200" b="0" i="0" kern="1200" dirty="0">
                <a:solidFill>
                  <a:schemeClr val="tx1"/>
                </a:solidFill>
                <a:effectLst/>
                <a:latin typeface="+mn-lt"/>
                <a:ea typeface="+mn-ea"/>
                <a:cs typeface="+mn-cs"/>
              </a:rPr>
              <a:t>Butternut squash</a:t>
            </a:r>
          </a:p>
          <a:p>
            <a:r>
              <a:rPr lang="en-US" sz="1200" b="0" i="0" kern="1200" dirty="0">
                <a:solidFill>
                  <a:schemeClr val="tx1"/>
                </a:solidFill>
                <a:effectLst/>
                <a:latin typeface="+mn-lt"/>
                <a:ea typeface="+mn-ea"/>
                <a:cs typeface="+mn-cs"/>
              </a:rPr>
              <a:t>Green Peas</a:t>
            </a:r>
          </a:p>
          <a:p>
            <a:r>
              <a:rPr lang="en-US" sz="1200" b="0" i="0" kern="1200" dirty="0">
                <a:solidFill>
                  <a:schemeClr val="tx1"/>
                </a:solidFill>
                <a:effectLst/>
                <a:latin typeface="+mn-lt"/>
                <a:ea typeface="+mn-ea"/>
                <a:cs typeface="+mn-cs"/>
              </a:rPr>
              <a:t>Corn</a:t>
            </a:r>
          </a:p>
          <a:p>
            <a:endParaRPr lang="en-US" sz="1200" b="0" i="0" kern="1200" dirty="0">
              <a:solidFill>
                <a:schemeClr val="tx1"/>
              </a:solidFill>
              <a:effectLst/>
              <a:latin typeface="+mn-lt"/>
              <a:ea typeface="+mn-ea"/>
              <a:cs typeface="+mn-cs"/>
            </a:endParaRPr>
          </a:p>
          <a:p>
            <a:r>
              <a:rPr lang="en-US" dirty="0"/>
              <a:t>American Diabetes Association. Grains and Starchy</a:t>
            </a:r>
            <a:r>
              <a:rPr lang="en-US" baseline="0" dirty="0"/>
              <a:t> Vegetables. Retrieved from &lt;&lt;&lt;http://www.diabetes.org/food-and-fitness/food/what-can-i-eat/making-healthy-food-choices/grains-and-starchy-vegetables.html&gt;&gt;&gt;</a:t>
            </a:r>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5</a:t>
            </a:fld>
            <a:endParaRPr lang="en-US"/>
          </a:p>
        </p:txBody>
      </p:sp>
    </p:spTree>
    <p:extLst>
      <p:ext uri="{BB962C8B-B14F-4D97-AF65-F5344CB8AC3E}">
        <p14:creationId xmlns:p14="http://schemas.microsoft.com/office/powerpoint/2010/main" val="388740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is D</a:t>
            </a:r>
          </a:p>
          <a:p>
            <a:endParaRPr lang="en-US" baseline="0" dirty="0"/>
          </a:p>
          <a:p>
            <a:pPr marL="171450" indent="-171450">
              <a:buFont typeface="Arial" panose="020B0604020202020204" pitchFamily="34" charset="0"/>
              <a:buChar char="•"/>
            </a:pPr>
            <a:r>
              <a:rPr lang="en-US" baseline="0" dirty="0"/>
              <a:t>Refining grains removes b vitamins, fiber and iron, but many grains are enriched to add these b vitamins and iron back in</a:t>
            </a:r>
          </a:p>
          <a:p>
            <a:pPr marL="171450" indent="-171450">
              <a:buFont typeface="Arial" panose="020B0604020202020204" pitchFamily="34" charset="0"/>
              <a:buChar char="•"/>
            </a:pPr>
            <a:r>
              <a:rPr lang="en-US" baseline="0" dirty="0"/>
              <a:t>Fiber is not added back to enriched grains, which is why it is preferred to choose whole grain products</a:t>
            </a:r>
          </a:p>
          <a:p>
            <a:pPr marL="171450" indent="-171450">
              <a:buFont typeface="Arial" panose="020B0604020202020204" pitchFamily="34" charset="0"/>
              <a:buChar char="•"/>
            </a:pPr>
            <a:r>
              <a:rPr lang="en-US" baseline="0" dirty="0"/>
              <a:t>The more fiber there is in a grain, that helps to slow down the rise in blood sugar after eating</a:t>
            </a:r>
          </a:p>
          <a:p>
            <a:pPr marL="171450" indent="-171450">
              <a:buFont typeface="Arial" panose="020B0604020202020204" pitchFamily="34" charset="0"/>
              <a:buChar char="•"/>
            </a:pPr>
            <a:r>
              <a:rPr lang="en-US" baseline="0" dirty="0"/>
              <a:t>The amount of grain servings that a person would need depends on their age, sex, and level of activity. Generally women 6 </a:t>
            </a:r>
            <a:r>
              <a:rPr lang="en-US" baseline="0" dirty="0" err="1"/>
              <a:t>oz</a:t>
            </a:r>
            <a:r>
              <a:rPr lang="en-US" baseline="0" dirty="0"/>
              <a:t>/day and men 7-8 </a:t>
            </a:r>
            <a:r>
              <a:rPr lang="en-US" baseline="0" dirty="0" err="1"/>
              <a:t>oz</a:t>
            </a:r>
            <a:r>
              <a:rPr lang="en-US" baseline="0" dirty="0"/>
              <a:t>/day</a:t>
            </a:r>
          </a:p>
          <a:p>
            <a:pPr marL="171450" indent="-171450">
              <a:buFont typeface="Arial" panose="020B0604020202020204" pitchFamily="34" charset="0"/>
              <a:buChar char="•"/>
            </a:pPr>
            <a:r>
              <a:rPr lang="en-US" baseline="0" dirty="0"/>
              <a:t>1 </a:t>
            </a:r>
            <a:r>
              <a:rPr lang="en-US" baseline="0" dirty="0" err="1"/>
              <a:t>oz</a:t>
            </a:r>
            <a:r>
              <a:rPr lang="en-US" baseline="0" dirty="0"/>
              <a:t> = 1 slice bread, ½ cup cooked rice, 1 </a:t>
            </a:r>
            <a:r>
              <a:rPr lang="en-US" baseline="0" dirty="0" err="1"/>
              <a:t>oz</a:t>
            </a:r>
            <a:r>
              <a:rPr lang="en-US" baseline="0" dirty="0"/>
              <a:t> ready to eat cereal</a:t>
            </a:r>
          </a:p>
          <a:p>
            <a:pPr marL="171450" indent="-171450">
              <a:buFont typeface="Arial" panose="020B0604020202020204" pitchFamily="34" charset="0"/>
              <a:buChar char="•"/>
            </a:pPr>
            <a:r>
              <a:rPr lang="en-US" baseline="0" dirty="0"/>
              <a:t>Goal would be to have at least ½ of your grains for the day be whole </a:t>
            </a:r>
          </a:p>
          <a:p>
            <a:pPr marL="171450" indent="-171450">
              <a:buFont typeface="Arial" panose="020B0604020202020204" pitchFamily="34" charset="0"/>
              <a:buChar char="•"/>
            </a:pPr>
            <a:endParaRPr lang="en-US" i="0" baseline="0" dirty="0"/>
          </a:p>
          <a:p>
            <a:pPr marL="0" indent="0">
              <a:buFont typeface="Arial" panose="020B0604020202020204" pitchFamily="34" charset="0"/>
              <a:buNone/>
            </a:pPr>
            <a:r>
              <a:rPr lang="en-US" i="0" baseline="0" dirty="0"/>
              <a:t>https://www.choosemyplate.gov/grains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B770915-CD0E-44BD-A341-12BDB9902B63}" type="slidenum">
              <a:rPr lang="en-US" smtClean="0"/>
              <a:t>6</a:t>
            </a:fld>
            <a:endParaRPr lang="en-US"/>
          </a:p>
        </p:txBody>
      </p:sp>
    </p:spTree>
    <p:extLst>
      <p:ext uri="{BB962C8B-B14F-4D97-AF65-F5344CB8AC3E}">
        <p14:creationId xmlns:p14="http://schemas.microsoft.com/office/powerpoint/2010/main" val="139495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b </a:t>
            </a:r>
          </a:p>
          <a:p>
            <a:endParaRPr lang="en-US" dirty="0"/>
          </a:p>
          <a:p>
            <a:r>
              <a:rPr lang="en-US" dirty="0"/>
              <a:t>Recommended daily fruit serving</a:t>
            </a:r>
            <a:r>
              <a:rPr lang="en-US" baseline="0" dirty="0"/>
              <a:t> for women in 1.5-2 cups per day for women and 2 cups per day for men</a:t>
            </a:r>
          </a:p>
          <a:p>
            <a:r>
              <a:rPr lang="en-US" dirty="0"/>
              <a:t>½ cup strawberries =</a:t>
            </a:r>
            <a:r>
              <a:rPr lang="en-US" baseline="0" dirty="0"/>
              <a:t> ½ serving</a:t>
            </a:r>
          </a:p>
          <a:p>
            <a:r>
              <a:rPr lang="en-US" baseline="0" dirty="0"/>
              <a:t>¼ cup dried fruit = ½ serving</a:t>
            </a:r>
          </a:p>
          <a:p>
            <a:r>
              <a:rPr lang="en-US" baseline="0" dirty="0"/>
              <a:t>1 banana = 1 serving </a:t>
            </a:r>
          </a:p>
          <a:p>
            <a:endParaRPr lang="en-US" baseline="0" dirty="0"/>
          </a:p>
          <a:p>
            <a:r>
              <a:rPr lang="en-US" baseline="0" dirty="0"/>
              <a:t>Note that bananas do have more CHO (30 g) and dried fruit (22 g), so try and choose fresh or frozen options more often</a:t>
            </a:r>
          </a:p>
          <a:p>
            <a:endParaRPr lang="en-US" baseline="0" dirty="0"/>
          </a:p>
          <a:p>
            <a:r>
              <a:rPr lang="en-US" dirty="0"/>
              <a:t>https://www.choosemyplate.gov/fruit</a:t>
            </a:r>
          </a:p>
        </p:txBody>
      </p:sp>
      <p:sp>
        <p:nvSpPr>
          <p:cNvPr id="4" name="Slide Number Placeholder 3"/>
          <p:cNvSpPr>
            <a:spLocks noGrp="1"/>
          </p:cNvSpPr>
          <p:nvPr>
            <p:ph type="sldNum" sz="quarter" idx="10"/>
          </p:nvPr>
        </p:nvSpPr>
        <p:spPr/>
        <p:txBody>
          <a:bodyPr/>
          <a:lstStyle/>
          <a:p>
            <a:fld id="{FB770915-CD0E-44BD-A341-12BDB9902B63}" type="slidenum">
              <a:rPr lang="en-US" smtClean="0"/>
              <a:t>7</a:t>
            </a:fld>
            <a:endParaRPr lang="en-US"/>
          </a:p>
        </p:txBody>
      </p:sp>
    </p:spTree>
    <p:extLst>
      <p:ext uri="{BB962C8B-B14F-4D97-AF65-F5344CB8AC3E}">
        <p14:creationId xmlns:p14="http://schemas.microsoft.com/office/powerpoint/2010/main" val="300765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is A</a:t>
            </a:r>
          </a:p>
          <a:p>
            <a:endParaRPr lang="en-US" dirty="0" smtClean="0"/>
          </a:p>
          <a:p>
            <a:r>
              <a:rPr lang="en-US" dirty="0" smtClean="0"/>
              <a:t>Strawberries</a:t>
            </a:r>
            <a:r>
              <a:rPr lang="en-US" dirty="0"/>
              <a:t>: 7 g</a:t>
            </a:r>
          </a:p>
          <a:p>
            <a:r>
              <a:rPr lang="en-US" dirty="0"/>
              <a:t>Raisins: 30 g</a:t>
            </a:r>
          </a:p>
          <a:p>
            <a:r>
              <a:rPr lang="en-US" dirty="0"/>
              <a:t>Banana</a:t>
            </a:r>
            <a:r>
              <a:rPr lang="en-US" baseline="0" dirty="0"/>
              <a:t>: 30 g</a:t>
            </a:r>
          </a:p>
          <a:p>
            <a:endParaRPr lang="en-US" baseline="0" dirty="0"/>
          </a:p>
          <a:p>
            <a:r>
              <a:rPr lang="en-US" baseline="0" dirty="0"/>
              <a:t>~67 g? </a:t>
            </a:r>
          </a:p>
        </p:txBody>
      </p:sp>
      <p:sp>
        <p:nvSpPr>
          <p:cNvPr id="4" name="Slide Number Placeholder 3"/>
          <p:cNvSpPr>
            <a:spLocks noGrp="1"/>
          </p:cNvSpPr>
          <p:nvPr>
            <p:ph type="sldNum" sz="quarter" idx="10"/>
          </p:nvPr>
        </p:nvSpPr>
        <p:spPr/>
        <p:txBody>
          <a:bodyPr/>
          <a:lstStyle/>
          <a:p>
            <a:fld id="{FB770915-CD0E-44BD-A341-12BDB9902B63}" type="slidenum">
              <a:rPr lang="en-US" smtClean="0"/>
              <a:t>8</a:t>
            </a:fld>
            <a:endParaRPr lang="en-US"/>
          </a:p>
        </p:txBody>
      </p:sp>
    </p:spTree>
    <p:extLst>
      <p:ext uri="{BB962C8B-B14F-4D97-AF65-F5344CB8AC3E}">
        <p14:creationId xmlns:p14="http://schemas.microsoft.com/office/powerpoint/2010/main" val="332133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a</a:t>
            </a:r>
          </a:p>
          <a:p>
            <a:endParaRPr lang="en-US" dirty="0"/>
          </a:p>
          <a:p>
            <a:r>
              <a:rPr lang="en-US" dirty="0"/>
              <a:t>Beans and legumes are great sources of plant protein and</a:t>
            </a:r>
            <a:r>
              <a:rPr lang="en-US" baseline="0" dirty="0"/>
              <a:t> supply other important nutrients, such as iron, zinc, folate, potassium and of course fiber</a:t>
            </a:r>
          </a:p>
          <a:p>
            <a:r>
              <a:rPr lang="en-US" baseline="0" dirty="0"/>
              <a:t>Most people aren’t eating as many legumes as they are animal proteins </a:t>
            </a:r>
            <a:endParaRPr lang="en-US" dirty="0"/>
          </a:p>
          <a:p>
            <a:r>
              <a:rPr lang="en-US" dirty="0"/>
              <a:t>While</a:t>
            </a:r>
            <a:r>
              <a:rPr lang="en-US" baseline="0" dirty="0"/>
              <a:t> beans and legumes may cause a large rise in blood sugar after the meat than animal protein alone, they still offer the positive benefits of more fiber and nutrients. </a:t>
            </a:r>
            <a:endParaRPr lang="en-US" dirty="0"/>
          </a:p>
          <a:p>
            <a:endParaRPr lang="en-US" dirty="0"/>
          </a:p>
          <a:p>
            <a:r>
              <a:rPr lang="en-US" dirty="0"/>
              <a:t>In ½ cup cooked beans</a:t>
            </a:r>
            <a:r>
              <a:rPr lang="en-US" baseline="0" dirty="0"/>
              <a:t> there is 8 grams protein and 20 grams carbs, but also 6 grams of fiber</a:t>
            </a:r>
          </a:p>
          <a:p>
            <a:endParaRPr lang="en-US" dirty="0"/>
          </a:p>
          <a:p>
            <a:r>
              <a:rPr lang="en-US" dirty="0"/>
              <a:t>https://www.choosemyplate.gov/vegetables-beans-and-peas</a:t>
            </a:r>
          </a:p>
        </p:txBody>
      </p:sp>
      <p:sp>
        <p:nvSpPr>
          <p:cNvPr id="4" name="Slide Number Placeholder 3"/>
          <p:cNvSpPr>
            <a:spLocks noGrp="1"/>
          </p:cNvSpPr>
          <p:nvPr>
            <p:ph type="sldNum" sz="quarter" idx="10"/>
          </p:nvPr>
        </p:nvSpPr>
        <p:spPr/>
        <p:txBody>
          <a:bodyPr/>
          <a:lstStyle/>
          <a:p>
            <a:fld id="{FB770915-CD0E-44BD-A341-12BDB9902B63}" type="slidenum">
              <a:rPr lang="en-US" smtClean="0"/>
              <a:t>9</a:t>
            </a:fld>
            <a:endParaRPr lang="en-US"/>
          </a:p>
        </p:txBody>
      </p:sp>
    </p:spTree>
    <p:extLst>
      <p:ext uri="{BB962C8B-B14F-4D97-AF65-F5344CB8AC3E}">
        <p14:creationId xmlns:p14="http://schemas.microsoft.com/office/powerpoint/2010/main" val="227955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7D02F2-6BBC-4EC1-8FA3-18BC793A0854}"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BB7F1-C766-40F6-9185-827833CD17CD}" type="slidenum">
              <a:rPr lang="en-US" smtClean="0"/>
              <a:t>‹#›</a:t>
            </a:fld>
            <a:endParaRPr lang="en-US"/>
          </a:p>
        </p:txBody>
      </p:sp>
    </p:spTree>
    <p:extLst>
      <p:ext uri="{BB962C8B-B14F-4D97-AF65-F5344CB8AC3E}">
        <p14:creationId xmlns:p14="http://schemas.microsoft.com/office/powerpoint/2010/main" val="268896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D02F2-6BBC-4EC1-8FA3-18BC793A0854}"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BB7F1-C766-40F6-9185-827833CD17CD}" type="slidenum">
              <a:rPr lang="en-US" smtClean="0"/>
              <a:t>‹#›</a:t>
            </a:fld>
            <a:endParaRPr lang="en-US"/>
          </a:p>
        </p:txBody>
      </p:sp>
    </p:spTree>
    <p:extLst>
      <p:ext uri="{BB962C8B-B14F-4D97-AF65-F5344CB8AC3E}">
        <p14:creationId xmlns:p14="http://schemas.microsoft.com/office/powerpoint/2010/main" val="9379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D02F2-6BBC-4EC1-8FA3-18BC793A0854}"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BB7F1-C766-40F6-9185-827833CD17CD}" type="slidenum">
              <a:rPr lang="en-US" smtClean="0"/>
              <a:t>‹#›</a:t>
            </a:fld>
            <a:endParaRPr lang="en-US"/>
          </a:p>
        </p:txBody>
      </p:sp>
    </p:spTree>
    <p:extLst>
      <p:ext uri="{BB962C8B-B14F-4D97-AF65-F5344CB8AC3E}">
        <p14:creationId xmlns:p14="http://schemas.microsoft.com/office/powerpoint/2010/main" val="3186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D02F2-6BBC-4EC1-8FA3-18BC793A0854}"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BB7F1-C766-40F6-9185-827833CD17CD}" type="slidenum">
              <a:rPr lang="en-US" smtClean="0"/>
              <a:t>‹#›</a:t>
            </a:fld>
            <a:endParaRPr lang="en-US"/>
          </a:p>
        </p:txBody>
      </p:sp>
    </p:spTree>
    <p:extLst>
      <p:ext uri="{BB962C8B-B14F-4D97-AF65-F5344CB8AC3E}">
        <p14:creationId xmlns:p14="http://schemas.microsoft.com/office/powerpoint/2010/main" val="49641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D02F2-6BBC-4EC1-8FA3-18BC793A0854}"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BB7F1-C766-40F6-9185-827833CD17CD}" type="slidenum">
              <a:rPr lang="en-US" smtClean="0"/>
              <a:t>‹#›</a:t>
            </a:fld>
            <a:endParaRPr lang="en-US"/>
          </a:p>
        </p:txBody>
      </p:sp>
    </p:spTree>
    <p:extLst>
      <p:ext uri="{BB962C8B-B14F-4D97-AF65-F5344CB8AC3E}">
        <p14:creationId xmlns:p14="http://schemas.microsoft.com/office/powerpoint/2010/main" val="58272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D02F2-6BBC-4EC1-8FA3-18BC793A0854}"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BB7F1-C766-40F6-9185-827833CD17CD}" type="slidenum">
              <a:rPr lang="en-US" smtClean="0"/>
              <a:t>‹#›</a:t>
            </a:fld>
            <a:endParaRPr lang="en-US"/>
          </a:p>
        </p:txBody>
      </p:sp>
    </p:spTree>
    <p:extLst>
      <p:ext uri="{BB962C8B-B14F-4D97-AF65-F5344CB8AC3E}">
        <p14:creationId xmlns:p14="http://schemas.microsoft.com/office/powerpoint/2010/main" val="3615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7D02F2-6BBC-4EC1-8FA3-18BC793A0854}"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BB7F1-C766-40F6-9185-827833CD17CD}" type="slidenum">
              <a:rPr lang="en-US" smtClean="0"/>
              <a:t>‹#›</a:t>
            </a:fld>
            <a:endParaRPr lang="en-US"/>
          </a:p>
        </p:txBody>
      </p:sp>
    </p:spTree>
    <p:extLst>
      <p:ext uri="{BB962C8B-B14F-4D97-AF65-F5344CB8AC3E}">
        <p14:creationId xmlns:p14="http://schemas.microsoft.com/office/powerpoint/2010/main" val="1020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7D02F2-6BBC-4EC1-8FA3-18BC793A0854}"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BB7F1-C766-40F6-9185-827833CD17CD}" type="slidenum">
              <a:rPr lang="en-US" smtClean="0"/>
              <a:t>‹#›</a:t>
            </a:fld>
            <a:endParaRPr lang="en-US"/>
          </a:p>
        </p:txBody>
      </p:sp>
    </p:spTree>
    <p:extLst>
      <p:ext uri="{BB962C8B-B14F-4D97-AF65-F5344CB8AC3E}">
        <p14:creationId xmlns:p14="http://schemas.microsoft.com/office/powerpoint/2010/main" val="1464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D02F2-6BBC-4EC1-8FA3-18BC793A0854}"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BB7F1-C766-40F6-9185-827833CD17CD}" type="slidenum">
              <a:rPr lang="en-US" smtClean="0"/>
              <a:t>‹#›</a:t>
            </a:fld>
            <a:endParaRPr lang="en-US"/>
          </a:p>
        </p:txBody>
      </p:sp>
    </p:spTree>
    <p:extLst>
      <p:ext uri="{BB962C8B-B14F-4D97-AF65-F5344CB8AC3E}">
        <p14:creationId xmlns:p14="http://schemas.microsoft.com/office/powerpoint/2010/main" val="29991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D02F2-6BBC-4EC1-8FA3-18BC793A0854}"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BB7F1-C766-40F6-9185-827833CD17CD}" type="slidenum">
              <a:rPr lang="en-US" smtClean="0"/>
              <a:t>‹#›</a:t>
            </a:fld>
            <a:endParaRPr lang="en-US"/>
          </a:p>
        </p:txBody>
      </p:sp>
    </p:spTree>
    <p:extLst>
      <p:ext uri="{BB962C8B-B14F-4D97-AF65-F5344CB8AC3E}">
        <p14:creationId xmlns:p14="http://schemas.microsoft.com/office/powerpoint/2010/main" val="323217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D02F2-6BBC-4EC1-8FA3-18BC793A0854}"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BB7F1-C766-40F6-9185-827833CD17CD}" type="slidenum">
              <a:rPr lang="en-US" smtClean="0"/>
              <a:t>‹#›</a:t>
            </a:fld>
            <a:endParaRPr lang="en-US"/>
          </a:p>
        </p:txBody>
      </p:sp>
    </p:spTree>
    <p:extLst>
      <p:ext uri="{BB962C8B-B14F-4D97-AF65-F5344CB8AC3E}">
        <p14:creationId xmlns:p14="http://schemas.microsoft.com/office/powerpoint/2010/main" val="127267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D02F2-6BBC-4EC1-8FA3-18BC793A0854}" type="datetimeFigureOut">
              <a:rPr lang="en-US" smtClean="0"/>
              <a:t>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BB7F1-C766-40F6-9185-827833CD17CD}" type="slidenum">
              <a:rPr lang="en-US" smtClean="0"/>
              <a:t>‹#›</a:t>
            </a:fld>
            <a:endParaRPr lang="en-US"/>
          </a:p>
        </p:txBody>
      </p:sp>
    </p:spTree>
    <p:extLst>
      <p:ext uri="{BB962C8B-B14F-4D97-AF65-F5344CB8AC3E}">
        <p14:creationId xmlns:p14="http://schemas.microsoft.com/office/powerpoint/2010/main" val="2482917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a:t>
            </a:r>
            <a:r>
              <a:rPr lang="en-US" dirty="0" smtClean="0"/>
              <a:t>the D2d </a:t>
            </a:r>
            <a:r>
              <a:rPr lang="en-US" dirty="0"/>
              <a:t>Nutrition Game Show! </a:t>
            </a:r>
          </a:p>
        </p:txBody>
      </p:sp>
      <p:sp>
        <p:nvSpPr>
          <p:cNvPr id="3" name="Subtitle 2"/>
          <p:cNvSpPr>
            <a:spLocks noGrp="1"/>
          </p:cNvSpPr>
          <p:nvPr>
            <p:ph type="subTitle" idx="1"/>
          </p:nvPr>
        </p:nvSpPr>
        <p:spPr/>
        <p:txBody>
          <a:bodyPr/>
          <a:lstStyle/>
          <a:p>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49" y="5943600"/>
            <a:ext cx="2961217" cy="914400"/>
          </a:xfrm>
          <a:prstGeom prst="rect">
            <a:avLst/>
          </a:prstGeom>
        </p:spPr>
      </p:pic>
    </p:spTree>
    <p:extLst>
      <p:ext uri="{BB962C8B-B14F-4D97-AF65-F5344CB8AC3E}">
        <p14:creationId xmlns:p14="http://schemas.microsoft.com/office/powerpoint/2010/main" val="98043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dirty="0"/>
              <a:t/>
            </a:r>
            <a:br>
              <a:rPr lang="en-US" dirty="0"/>
            </a:br>
            <a:r>
              <a:rPr lang="en-US" dirty="0"/>
              <a:t>Question # </a:t>
            </a:r>
            <a:r>
              <a:rPr lang="en-US" dirty="0" smtClean="0"/>
              <a:t>7 – </a:t>
            </a:r>
            <a:r>
              <a:rPr lang="en-US" dirty="0" smtClean="0">
                <a:solidFill>
                  <a:srgbClr val="FF0000"/>
                </a:solidFill>
              </a:rPr>
              <a:t>2 points</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What is the recommended limit for daily sodium intake for </a:t>
            </a:r>
            <a:r>
              <a:rPr lang="en-US" dirty="0" smtClean="0"/>
              <a:t>people </a:t>
            </a:r>
            <a:r>
              <a:rPr lang="en-US" i="1" dirty="0"/>
              <a:t>without</a:t>
            </a:r>
            <a:r>
              <a:rPr lang="en-US" dirty="0"/>
              <a:t> high blood pressure?</a:t>
            </a:r>
          </a:p>
          <a:p>
            <a:pPr marL="914400" lvl="1" indent="-457200">
              <a:buFont typeface="+mj-lt"/>
              <a:buAutoNum type="alphaLcParenR"/>
            </a:pPr>
            <a:r>
              <a:rPr lang="en-US" dirty="0"/>
              <a:t>1,000 mg/day</a:t>
            </a:r>
            <a:endParaRPr lang="en-US" sz="1800" dirty="0"/>
          </a:p>
          <a:p>
            <a:pPr marL="914400" lvl="1" indent="-457200">
              <a:buFont typeface="+mj-lt"/>
              <a:buAutoNum type="alphaLcParenR"/>
            </a:pPr>
            <a:r>
              <a:rPr lang="en-US" dirty="0"/>
              <a:t>1,500 mg/day</a:t>
            </a:r>
            <a:endParaRPr lang="en-US" sz="1800" dirty="0"/>
          </a:p>
          <a:p>
            <a:pPr marL="914400" lvl="1" indent="-457200">
              <a:buFont typeface="+mj-lt"/>
              <a:buAutoNum type="alphaLcParenR"/>
            </a:pPr>
            <a:r>
              <a:rPr lang="en-US" dirty="0"/>
              <a:t>2,300 mg/day</a:t>
            </a:r>
            <a:endParaRPr lang="en-US" sz="1800" dirty="0"/>
          </a:p>
          <a:p>
            <a:pPr marL="914400" lvl="1" indent="-457200">
              <a:buFont typeface="+mj-lt"/>
              <a:buAutoNum type="alphaLcParenR"/>
            </a:pPr>
            <a:r>
              <a:rPr lang="en-US" dirty="0"/>
              <a:t>3,400 mg/day</a:t>
            </a:r>
            <a:endParaRPr lang="en-US" sz="1800" dirty="0"/>
          </a:p>
          <a:p>
            <a:pPr marL="0" indent="0">
              <a:buNone/>
            </a:pPr>
            <a:endParaRPr lang="en-US" dirty="0"/>
          </a:p>
        </p:txBody>
      </p:sp>
      <p:sp>
        <p:nvSpPr>
          <p:cNvPr id="4" name="AutoShape 2" descr="Image result for salt"/>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salt"/>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salt"/>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721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252" y="513394"/>
            <a:ext cx="8118163" cy="760770"/>
          </a:xfrm>
        </p:spPr>
        <p:txBody>
          <a:bodyPr>
            <a:normAutofit/>
          </a:bodyPr>
          <a:lstStyle/>
          <a:p>
            <a:pPr algn="ctr"/>
            <a:r>
              <a:rPr lang="en-US" dirty="0"/>
              <a:t>Sodium Intake</a:t>
            </a:r>
          </a:p>
        </p:txBody>
      </p:sp>
      <p:graphicFrame>
        <p:nvGraphicFramePr>
          <p:cNvPr id="4" name="Table 3"/>
          <p:cNvGraphicFramePr>
            <a:graphicFrameLocks noGrp="1"/>
          </p:cNvGraphicFramePr>
          <p:nvPr>
            <p:extLst>
              <p:ext uri="{D42A27DB-BD31-4B8C-83A1-F6EECF244321}">
                <p14:modId xmlns:p14="http://schemas.microsoft.com/office/powerpoint/2010/main" val="46999273"/>
              </p:ext>
            </p:extLst>
          </p:nvPr>
        </p:nvGraphicFramePr>
        <p:xfrm>
          <a:off x="787817" y="1951414"/>
          <a:ext cx="4938426" cy="3903289"/>
        </p:xfrm>
        <a:graphic>
          <a:graphicData uri="http://schemas.openxmlformats.org/drawingml/2006/table">
            <a:tbl>
              <a:tblPr firstRow="1" bandRow="1">
                <a:tableStyleId>{0505E3EF-67EA-436B-97B2-0124C06EBD24}</a:tableStyleId>
              </a:tblPr>
              <a:tblGrid>
                <a:gridCol w="3152730">
                  <a:extLst>
                    <a:ext uri="{9D8B030D-6E8A-4147-A177-3AD203B41FA5}">
                      <a16:colId xmlns:a16="http://schemas.microsoft.com/office/drawing/2014/main" xmlns="" val="20000"/>
                    </a:ext>
                  </a:extLst>
                </a:gridCol>
                <a:gridCol w="1785696">
                  <a:extLst>
                    <a:ext uri="{9D8B030D-6E8A-4147-A177-3AD203B41FA5}">
                      <a16:colId xmlns:a16="http://schemas.microsoft.com/office/drawing/2014/main" xmlns="" val="20001"/>
                    </a:ext>
                  </a:extLst>
                </a:gridCol>
              </a:tblGrid>
              <a:tr h="813182">
                <a:tc>
                  <a:txBody>
                    <a:bodyPr/>
                    <a:lstStyle/>
                    <a:p>
                      <a:r>
                        <a:rPr lang="en-US" b="0" dirty="0"/>
                        <a:t>Recommended Sodium Intake (w/o</a:t>
                      </a:r>
                      <a:r>
                        <a:rPr lang="en-US" b="0" baseline="0" dirty="0"/>
                        <a:t> high BP)</a:t>
                      </a:r>
                      <a:endParaRPr lang="en-US" b="0" dirty="0"/>
                    </a:p>
                  </a:txBody>
                  <a:tcPr/>
                </a:tc>
                <a:tc>
                  <a:txBody>
                    <a:bodyPr/>
                    <a:lstStyle/>
                    <a:p>
                      <a:r>
                        <a:rPr lang="en-US" b="0" dirty="0"/>
                        <a:t>2,300 mg/day</a:t>
                      </a:r>
                    </a:p>
                  </a:txBody>
                  <a:tcPr/>
                </a:tc>
                <a:extLst>
                  <a:ext uri="{0D108BD9-81ED-4DB2-BD59-A6C34878D82A}">
                    <a16:rowId xmlns:a16="http://schemas.microsoft.com/office/drawing/2014/main" xmlns="" val="10000"/>
                  </a:ext>
                </a:extLst>
              </a:tr>
              <a:tr h="981056">
                <a:tc>
                  <a:txBody>
                    <a:bodyPr/>
                    <a:lstStyle/>
                    <a:p>
                      <a:r>
                        <a:rPr lang="en-US" dirty="0"/>
                        <a:t>Average Sodium</a:t>
                      </a:r>
                      <a:r>
                        <a:rPr lang="en-US" baseline="0" dirty="0"/>
                        <a:t> Intake by average American female </a:t>
                      </a:r>
                      <a:endParaRPr lang="en-US" dirty="0"/>
                    </a:p>
                  </a:txBody>
                  <a:tcPr/>
                </a:tc>
                <a:tc>
                  <a:txBody>
                    <a:bodyPr/>
                    <a:lstStyle/>
                    <a:p>
                      <a:r>
                        <a:rPr lang="en-US" dirty="0"/>
                        <a:t>2,980 mg/day</a:t>
                      </a:r>
                    </a:p>
                  </a:txBody>
                  <a:tcPr/>
                </a:tc>
                <a:extLst>
                  <a:ext uri="{0D108BD9-81ED-4DB2-BD59-A6C34878D82A}">
                    <a16:rowId xmlns:a16="http://schemas.microsoft.com/office/drawing/2014/main" xmlns="" val="10001"/>
                  </a:ext>
                </a:extLst>
              </a:tr>
              <a:tr h="947362">
                <a:tc>
                  <a:txBody>
                    <a:bodyPr/>
                    <a:lstStyle/>
                    <a:p>
                      <a:r>
                        <a:rPr lang="en-US" dirty="0"/>
                        <a:t>Average Sodium Intake by average American male</a:t>
                      </a:r>
                    </a:p>
                  </a:txBody>
                  <a:tcPr/>
                </a:tc>
                <a:tc>
                  <a:txBody>
                    <a:bodyPr/>
                    <a:lstStyle/>
                    <a:p>
                      <a:r>
                        <a:rPr lang="en-US" dirty="0"/>
                        <a:t>4,240 mg/day</a:t>
                      </a:r>
                    </a:p>
                  </a:txBody>
                  <a:tcPr/>
                </a:tc>
                <a:extLst>
                  <a:ext uri="{0D108BD9-81ED-4DB2-BD59-A6C34878D82A}">
                    <a16:rowId xmlns:a16="http://schemas.microsoft.com/office/drawing/2014/main" xmlns="" val="10002"/>
                  </a:ext>
                </a:extLst>
              </a:tr>
              <a:tr h="1161689">
                <a:tc>
                  <a:txBody>
                    <a:bodyPr/>
                    <a:lstStyle/>
                    <a:p>
                      <a:r>
                        <a:rPr lang="en-US" dirty="0"/>
                        <a:t>Recommended Sodium Intake for people</a:t>
                      </a:r>
                      <a:r>
                        <a:rPr lang="en-US" baseline="0" dirty="0"/>
                        <a:t> with high BP</a:t>
                      </a:r>
                      <a:endParaRPr lang="en-US" dirty="0"/>
                    </a:p>
                  </a:txBody>
                  <a:tcPr/>
                </a:tc>
                <a:tc>
                  <a:txBody>
                    <a:bodyPr/>
                    <a:lstStyle/>
                    <a:p>
                      <a:r>
                        <a:rPr lang="en-US" dirty="0"/>
                        <a:t>1,500 mg/day</a:t>
                      </a:r>
                    </a:p>
                  </a:txBody>
                  <a:tcPr/>
                </a:tc>
                <a:extLst>
                  <a:ext uri="{0D108BD9-81ED-4DB2-BD59-A6C34878D82A}">
                    <a16:rowId xmlns:a16="http://schemas.microsoft.com/office/drawing/2014/main" xmlns="" val="10003"/>
                  </a:ext>
                </a:extLst>
              </a:tr>
            </a:tbl>
          </a:graphicData>
        </a:graphic>
      </p:graphicFrame>
      <p:pic>
        <p:nvPicPr>
          <p:cNvPr id="1026" name="Picture 2" descr="Image result for sodium intake nutrition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436" y="2413079"/>
            <a:ext cx="4787536" cy="4257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70972" y="1951414"/>
            <a:ext cx="5435756" cy="461665"/>
          </a:xfrm>
          <a:prstGeom prst="rect">
            <a:avLst/>
          </a:prstGeom>
          <a:noFill/>
        </p:spPr>
        <p:txBody>
          <a:bodyPr wrap="square" rtlCol="0">
            <a:spAutoFit/>
          </a:bodyPr>
          <a:lstStyle/>
          <a:p>
            <a:r>
              <a:rPr lang="en-US" sz="2400" b="1" dirty="0"/>
              <a:t>Look at the Label! </a:t>
            </a:r>
          </a:p>
        </p:txBody>
      </p:sp>
      <p:sp>
        <p:nvSpPr>
          <p:cNvPr id="8" name="TextBox 7"/>
          <p:cNvSpPr txBox="1"/>
          <p:nvPr/>
        </p:nvSpPr>
        <p:spPr>
          <a:xfrm>
            <a:off x="1084366" y="6024292"/>
            <a:ext cx="4113967" cy="923330"/>
          </a:xfrm>
          <a:prstGeom prst="rect">
            <a:avLst/>
          </a:prstGeom>
          <a:noFill/>
        </p:spPr>
        <p:txBody>
          <a:bodyPr wrap="square" rtlCol="0">
            <a:spAutoFit/>
          </a:bodyPr>
          <a:lstStyle/>
          <a:p>
            <a:r>
              <a:rPr lang="en-US" dirty="0"/>
              <a:t>For Reference:</a:t>
            </a:r>
          </a:p>
          <a:p>
            <a:r>
              <a:rPr lang="en-US" b="1" dirty="0"/>
              <a:t>1 teaspoon salt = 2,300 mg sodium</a:t>
            </a:r>
          </a:p>
          <a:p>
            <a:r>
              <a:rPr lang="en-US" dirty="0"/>
              <a:t> </a:t>
            </a:r>
          </a:p>
        </p:txBody>
      </p:sp>
    </p:spTree>
    <p:extLst>
      <p:ext uri="{BB962C8B-B14F-4D97-AF65-F5344CB8AC3E}">
        <p14:creationId xmlns:p14="http://schemas.microsoft.com/office/powerpoint/2010/main" val="370483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8 – </a:t>
            </a:r>
            <a:r>
              <a:rPr lang="en-US" dirty="0" smtClean="0">
                <a:solidFill>
                  <a:srgbClr val="FF0000"/>
                </a:solidFill>
              </a:rPr>
              <a:t>2 points</a:t>
            </a:r>
            <a:endParaRPr lang="en-US" dirty="0"/>
          </a:p>
        </p:txBody>
      </p:sp>
      <p:sp>
        <p:nvSpPr>
          <p:cNvPr id="3" name="Content Placeholder 2"/>
          <p:cNvSpPr>
            <a:spLocks noGrp="1"/>
          </p:cNvSpPr>
          <p:nvPr>
            <p:ph idx="1"/>
          </p:nvPr>
        </p:nvSpPr>
        <p:spPr/>
        <p:txBody>
          <a:bodyPr/>
          <a:lstStyle/>
          <a:p>
            <a:pPr marL="0" indent="0">
              <a:buNone/>
            </a:pPr>
            <a:r>
              <a:rPr lang="en-US" dirty="0"/>
              <a:t>What is the difference between unsaturated and saturated fats? </a:t>
            </a:r>
          </a:p>
          <a:p>
            <a:pPr marL="914400" lvl="1" indent="-457200">
              <a:buFont typeface="+mj-lt"/>
              <a:buAutoNum type="alphaLcParenR"/>
            </a:pPr>
            <a:r>
              <a:rPr lang="en-US" dirty="0"/>
              <a:t>Saturated fats </a:t>
            </a:r>
            <a:r>
              <a:rPr lang="en-US" dirty="0" smtClean="0"/>
              <a:t>are more commonly found in animal foods than plant foods, and they increase both LDL </a:t>
            </a:r>
            <a:r>
              <a:rPr lang="en-US" dirty="0"/>
              <a:t>and </a:t>
            </a:r>
            <a:r>
              <a:rPr lang="en-US" dirty="0" smtClean="0"/>
              <a:t>HDL cholesterol </a:t>
            </a:r>
            <a:endParaRPr lang="en-US" sz="1800" dirty="0"/>
          </a:p>
          <a:p>
            <a:pPr marL="914400" lvl="1" indent="-457200">
              <a:buFont typeface="+mj-lt"/>
              <a:buAutoNum type="alphaLcParenR"/>
            </a:pPr>
            <a:r>
              <a:rPr lang="en-US" dirty="0"/>
              <a:t>Saturated fats are solid at room temperature whereas unsaturated fats are typically liquid</a:t>
            </a:r>
            <a:endParaRPr lang="en-US" sz="1800" dirty="0"/>
          </a:p>
          <a:p>
            <a:pPr marL="914400" lvl="1" indent="-457200">
              <a:buFont typeface="+mj-lt"/>
              <a:buAutoNum type="alphaLcParenR"/>
            </a:pPr>
            <a:r>
              <a:rPr lang="en-US" dirty="0"/>
              <a:t>Unsaturated fats are mostly found in plant-based foods and </a:t>
            </a:r>
            <a:r>
              <a:rPr lang="en-US" dirty="0" smtClean="0"/>
              <a:t>they increase LDL cholesterol</a:t>
            </a:r>
            <a:endParaRPr lang="en-US" sz="1800" dirty="0"/>
          </a:p>
          <a:p>
            <a:pPr marL="914400" lvl="1" indent="-457200">
              <a:buFont typeface="+mj-lt"/>
              <a:buAutoNum type="alphaLcParenR"/>
            </a:pPr>
            <a:r>
              <a:rPr lang="en-US" dirty="0" smtClean="0"/>
              <a:t>Both a and b </a:t>
            </a:r>
            <a:endParaRPr lang="en-US" dirty="0"/>
          </a:p>
          <a:p>
            <a:endParaRPr lang="en-US" dirty="0"/>
          </a:p>
        </p:txBody>
      </p:sp>
    </p:spTree>
    <p:extLst>
      <p:ext uri="{BB962C8B-B14F-4D97-AF65-F5344CB8AC3E}">
        <p14:creationId xmlns:p14="http://schemas.microsoft.com/office/powerpoint/2010/main" val="355959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9 – </a:t>
            </a:r>
            <a:r>
              <a:rPr lang="en-US" dirty="0" smtClean="0">
                <a:solidFill>
                  <a:srgbClr val="FF0000"/>
                </a:solidFill>
              </a:rPr>
              <a:t>2 points</a:t>
            </a:r>
            <a:endParaRPr lang="en-US" dirty="0"/>
          </a:p>
        </p:txBody>
      </p:sp>
      <p:sp>
        <p:nvSpPr>
          <p:cNvPr id="3" name="Content Placeholder 2"/>
          <p:cNvSpPr>
            <a:spLocks noGrp="1"/>
          </p:cNvSpPr>
          <p:nvPr>
            <p:ph idx="1"/>
          </p:nvPr>
        </p:nvSpPr>
        <p:spPr/>
        <p:txBody>
          <a:bodyPr/>
          <a:lstStyle/>
          <a:p>
            <a:pPr marL="0" indent="0">
              <a:buNone/>
            </a:pPr>
            <a:r>
              <a:rPr lang="en-US" dirty="0"/>
              <a:t>Which of the following fats are heart healthy?</a:t>
            </a:r>
          </a:p>
          <a:p>
            <a:pPr marL="914400" lvl="1" indent="-457200">
              <a:buFont typeface="+mj-lt"/>
              <a:buAutoNum type="alphaLcParenR"/>
            </a:pPr>
            <a:r>
              <a:rPr lang="en-US" dirty="0"/>
              <a:t>Pork fat (lard)</a:t>
            </a:r>
            <a:endParaRPr lang="en-US" sz="1800" dirty="0"/>
          </a:p>
          <a:p>
            <a:pPr marL="914400" lvl="1" indent="-457200">
              <a:buFont typeface="+mj-lt"/>
              <a:buAutoNum type="alphaLcParenR"/>
            </a:pPr>
            <a:r>
              <a:rPr lang="en-US" dirty="0"/>
              <a:t>Tropical Oils (e.g. palm and coconut)</a:t>
            </a:r>
            <a:endParaRPr lang="en-US" sz="1800" dirty="0"/>
          </a:p>
          <a:p>
            <a:pPr marL="914400" lvl="1" indent="-457200">
              <a:buFont typeface="+mj-lt"/>
              <a:buAutoNum type="alphaLcParenR"/>
            </a:pPr>
            <a:r>
              <a:rPr lang="en-US" dirty="0"/>
              <a:t>Butter</a:t>
            </a:r>
          </a:p>
          <a:p>
            <a:pPr marL="914400" lvl="1" indent="-457200">
              <a:buFont typeface="+mj-lt"/>
              <a:buAutoNum type="alphaLcParenR"/>
            </a:pPr>
            <a:r>
              <a:rPr lang="en-US" dirty="0"/>
              <a:t>None of the Above</a:t>
            </a:r>
          </a:p>
          <a:p>
            <a:endParaRPr lang="en-US" dirty="0"/>
          </a:p>
        </p:txBody>
      </p:sp>
    </p:spTree>
    <p:extLst>
      <p:ext uri="{BB962C8B-B14F-4D97-AF65-F5344CB8AC3E}">
        <p14:creationId xmlns:p14="http://schemas.microsoft.com/office/powerpoint/2010/main" val="2545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10 – </a:t>
            </a:r>
            <a:r>
              <a:rPr lang="en-US" dirty="0" smtClean="0">
                <a:solidFill>
                  <a:srgbClr val="FF0000"/>
                </a:solidFill>
              </a:rPr>
              <a:t>1 point</a:t>
            </a:r>
            <a:endParaRPr lang="en-US" dirty="0"/>
          </a:p>
        </p:txBody>
      </p:sp>
      <p:sp>
        <p:nvSpPr>
          <p:cNvPr id="3" name="Content Placeholder 2"/>
          <p:cNvSpPr>
            <a:spLocks noGrp="1"/>
          </p:cNvSpPr>
          <p:nvPr>
            <p:ph idx="1"/>
          </p:nvPr>
        </p:nvSpPr>
        <p:spPr/>
        <p:txBody>
          <a:bodyPr/>
          <a:lstStyle/>
          <a:p>
            <a:pPr marL="0" indent="0">
              <a:buNone/>
            </a:pPr>
            <a:r>
              <a:rPr lang="en-US" dirty="0"/>
              <a:t>Dietary cholesterol- essential for certain physiological functions – </a:t>
            </a:r>
            <a:r>
              <a:rPr lang="en-US" dirty="0" smtClean="0"/>
              <a:t>is NOT found </a:t>
            </a:r>
            <a:r>
              <a:rPr lang="en-US" dirty="0"/>
              <a:t>in which of the following foods?</a:t>
            </a:r>
          </a:p>
          <a:p>
            <a:pPr marL="914400" lvl="1" indent="-457200">
              <a:buFont typeface="+mj-lt"/>
              <a:buAutoNum type="alphaLcParenR"/>
            </a:pPr>
            <a:r>
              <a:rPr lang="en-US" dirty="0" smtClean="0"/>
              <a:t>Eggs</a:t>
            </a:r>
            <a:endParaRPr lang="en-US" sz="1800" dirty="0"/>
          </a:p>
          <a:p>
            <a:pPr marL="914400" lvl="1" indent="-457200">
              <a:buFont typeface="+mj-lt"/>
              <a:buAutoNum type="alphaLcParenR"/>
            </a:pPr>
            <a:r>
              <a:rPr lang="en-US" dirty="0"/>
              <a:t>M</a:t>
            </a:r>
            <a:r>
              <a:rPr lang="en-US" dirty="0" smtClean="0"/>
              <a:t>ilk</a:t>
            </a:r>
            <a:endParaRPr lang="en-US" sz="1800" dirty="0"/>
          </a:p>
          <a:p>
            <a:pPr marL="914400" lvl="1" indent="-457200">
              <a:buFont typeface="+mj-lt"/>
              <a:buAutoNum type="alphaLcParenR"/>
            </a:pPr>
            <a:r>
              <a:rPr lang="en-US" dirty="0" smtClean="0"/>
              <a:t>Poultry and </a:t>
            </a:r>
            <a:r>
              <a:rPr lang="en-US" dirty="0"/>
              <a:t>meat (beef and pork)</a:t>
            </a:r>
            <a:endParaRPr lang="en-US" sz="1800" dirty="0"/>
          </a:p>
          <a:p>
            <a:pPr marL="914400" lvl="1" indent="-457200">
              <a:buFont typeface="+mj-lt"/>
              <a:buAutoNum type="alphaLcParenR"/>
            </a:pPr>
            <a:r>
              <a:rPr lang="en-US" dirty="0" smtClean="0"/>
              <a:t>Peanut butter</a:t>
            </a:r>
          </a:p>
          <a:p>
            <a:pPr marL="914400" lvl="1" indent="-457200">
              <a:buFont typeface="+mj-lt"/>
              <a:buAutoNum type="alphaLcParenR"/>
            </a:pPr>
            <a:r>
              <a:rPr lang="en-US" dirty="0" smtClean="0"/>
              <a:t>Shellfish</a:t>
            </a:r>
            <a:endParaRPr lang="en-US" sz="1800" dirty="0"/>
          </a:p>
          <a:p>
            <a:endParaRPr lang="en-US" dirty="0"/>
          </a:p>
        </p:txBody>
      </p:sp>
    </p:spTree>
    <p:extLst>
      <p:ext uri="{BB962C8B-B14F-4D97-AF65-F5344CB8AC3E}">
        <p14:creationId xmlns:p14="http://schemas.microsoft.com/office/powerpoint/2010/main" val="105984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11 – </a:t>
            </a:r>
            <a:r>
              <a:rPr lang="en-US" dirty="0" smtClean="0">
                <a:solidFill>
                  <a:srgbClr val="FF0000"/>
                </a:solidFill>
              </a:rPr>
              <a:t>1 point</a:t>
            </a:r>
            <a:endParaRPr lang="en-US" dirty="0"/>
          </a:p>
        </p:txBody>
      </p:sp>
      <p:sp>
        <p:nvSpPr>
          <p:cNvPr id="3" name="Content Placeholder 2"/>
          <p:cNvSpPr>
            <a:spLocks noGrp="1"/>
          </p:cNvSpPr>
          <p:nvPr>
            <p:ph idx="1"/>
          </p:nvPr>
        </p:nvSpPr>
        <p:spPr/>
        <p:txBody>
          <a:bodyPr/>
          <a:lstStyle/>
          <a:p>
            <a:pPr marL="0" indent="0">
              <a:buNone/>
            </a:pPr>
            <a:r>
              <a:rPr lang="en-US" dirty="0" smtClean="0"/>
              <a:t>Which of the following foods are high in cholesterol but low in saturated fat?</a:t>
            </a:r>
            <a:endParaRPr lang="en-US" dirty="0"/>
          </a:p>
          <a:p>
            <a:pPr marL="914400" lvl="1" indent="-457200">
              <a:buFont typeface="+mj-lt"/>
              <a:buAutoNum type="alphaLcParenR"/>
            </a:pPr>
            <a:r>
              <a:rPr lang="en-US" dirty="0"/>
              <a:t>Eggs</a:t>
            </a:r>
            <a:endParaRPr lang="en-US" sz="1800" dirty="0"/>
          </a:p>
          <a:p>
            <a:pPr marL="914400" lvl="1" indent="-457200">
              <a:buFont typeface="+mj-lt"/>
              <a:buAutoNum type="alphaLcParenR"/>
            </a:pPr>
            <a:r>
              <a:rPr lang="en-US" dirty="0"/>
              <a:t>Dairy products</a:t>
            </a:r>
            <a:endParaRPr lang="en-US" sz="1800" dirty="0"/>
          </a:p>
          <a:p>
            <a:pPr marL="914400" lvl="1" indent="-457200">
              <a:buFont typeface="+mj-lt"/>
              <a:buAutoNum type="alphaLcParenR"/>
            </a:pPr>
            <a:r>
              <a:rPr lang="en-US" dirty="0"/>
              <a:t>Poultry and meat (beef and pork)</a:t>
            </a:r>
            <a:endParaRPr lang="en-US" sz="1800" dirty="0"/>
          </a:p>
          <a:p>
            <a:pPr marL="914400" lvl="1" indent="-457200">
              <a:buFont typeface="+mj-lt"/>
              <a:buAutoNum type="alphaLcParenR"/>
            </a:pPr>
            <a:r>
              <a:rPr lang="en-US" dirty="0" smtClean="0"/>
              <a:t>Shrimp and shellfish</a:t>
            </a:r>
            <a:endParaRPr lang="en-US" dirty="0"/>
          </a:p>
          <a:p>
            <a:pPr marL="914400" lvl="1" indent="-457200">
              <a:buFont typeface="+mj-lt"/>
              <a:buAutoNum type="alphaLcParenR"/>
            </a:pPr>
            <a:r>
              <a:rPr lang="en-US" dirty="0" smtClean="0"/>
              <a:t>a and d</a:t>
            </a:r>
            <a:endParaRPr lang="en-US" sz="1800" dirty="0"/>
          </a:p>
          <a:p>
            <a:endParaRPr lang="en-US" dirty="0"/>
          </a:p>
        </p:txBody>
      </p:sp>
    </p:spTree>
    <p:extLst>
      <p:ext uri="{BB962C8B-B14F-4D97-AF65-F5344CB8AC3E}">
        <p14:creationId xmlns:p14="http://schemas.microsoft.com/office/powerpoint/2010/main" val="144061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12 – </a:t>
            </a:r>
            <a:r>
              <a:rPr lang="en-US" dirty="0" smtClean="0">
                <a:solidFill>
                  <a:srgbClr val="FF0000"/>
                </a:solidFill>
              </a:rPr>
              <a:t>3 points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Seafood provides significant amount of polyunsaturated omega-3 fatty acids such as EPA and DHA as well as Vitamin B12 and Vitamin D. Thus, </a:t>
            </a:r>
            <a:r>
              <a:rPr lang="en-US" dirty="0" smtClean="0"/>
              <a:t>weekly consumption </a:t>
            </a:r>
            <a:r>
              <a:rPr lang="en-US" dirty="0"/>
              <a:t>of 2 (</a:t>
            </a:r>
            <a:r>
              <a:rPr lang="en-US" dirty="0" err="1"/>
              <a:t>unfried</a:t>
            </a:r>
            <a:r>
              <a:rPr lang="en-US" dirty="0"/>
              <a:t>) fish meals is recommended for heart health.  However, seafood consumption should be limited to 12 ounces per week due to contamination with toxins like mercury, lead, and PCBs. Rank the following four fish types from lowest to highest mercury levels.</a:t>
            </a:r>
          </a:p>
          <a:p>
            <a:pPr marL="514350" lvl="0" indent="-514350">
              <a:buFont typeface="+mj-lt"/>
              <a:buAutoNum type="alphaLcParenR"/>
            </a:pPr>
            <a:r>
              <a:rPr lang="en-US" dirty="0"/>
              <a:t>Tuna, halibut, swordfish, and salmon</a:t>
            </a:r>
          </a:p>
          <a:p>
            <a:pPr marL="514350" lvl="0" indent="-514350">
              <a:buFont typeface="+mj-lt"/>
              <a:buAutoNum type="alphaLcParenR"/>
            </a:pPr>
            <a:r>
              <a:rPr lang="en-US" dirty="0"/>
              <a:t>Salmon, halibut, swordfish, and Tuna</a:t>
            </a:r>
          </a:p>
          <a:p>
            <a:pPr marL="514350" lvl="0" indent="-514350">
              <a:buFont typeface="+mj-lt"/>
              <a:buAutoNum type="alphaLcParenR"/>
            </a:pPr>
            <a:r>
              <a:rPr lang="en-US" dirty="0"/>
              <a:t>Salmon, halibut, tuna, and swordfish</a:t>
            </a:r>
          </a:p>
          <a:p>
            <a:pPr marL="514350" lvl="0" indent="-514350">
              <a:buFont typeface="+mj-lt"/>
              <a:buAutoNum type="alphaLcParenR"/>
            </a:pPr>
            <a:r>
              <a:rPr lang="en-US" dirty="0"/>
              <a:t>Halibut, Salmon, swordfish, and tuna </a:t>
            </a:r>
          </a:p>
          <a:p>
            <a:endParaRPr lang="en-US" dirty="0"/>
          </a:p>
        </p:txBody>
      </p:sp>
    </p:spTree>
    <p:extLst>
      <p:ext uri="{BB962C8B-B14F-4D97-AF65-F5344CB8AC3E}">
        <p14:creationId xmlns:p14="http://schemas.microsoft.com/office/powerpoint/2010/main" val="242544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13 </a:t>
            </a:r>
            <a:r>
              <a:rPr lang="en-US" dirty="0" smtClean="0">
                <a:solidFill>
                  <a:srgbClr val="FF0000"/>
                </a:solidFill>
              </a:rPr>
              <a:t>– 2 points</a:t>
            </a:r>
            <a:endParaRPr lang="en-US" dirty="0"/>
          </a:p>
        </p:txBody>
      </p:sp>
      <p:sp>
        <p:nvSpPr>
          <p:cNvPr id="3" name="Content Placeholder 2"/>
          <p:cNvSpPr>
            <a:spLocks noGrp="1"/>
          </p:cNvSpPr>
          <p:nvPr>
            <p:ph idx="1"/>
          </p:nvPr>
        </p:nvSpPr>
        <p:spPr/>
        <p:txBody>
          <a:bodyPr/>
          <a:lstStyle/>
          <a:p>
            <a:pPr marL="0" lvl="0" indent="0">
              <a:buNone/>
            </a:pPr>
            <a:r>
              <a:rPr lang="en-US" dirty="0"/>
              <a:t>Recent dietary guidelines encourage individuals to limit intake of added sugars to less than 10% of total daily calories. Based on a 1,500 calorie/day diet, that accounts for less than 150 calories/day from added sugars. How much added sugar is present in a </a:t>
            </a:r>
            <a:r>
              <a:rPr lang="en-US" dirty="0" smtClean="0"/>
              <a:t>12 </a:t>
            </a:r>
            <a:r>
              <a:rPr lang="en-US" dirty="0"/>
              <a:t>oz. can of coke? </a:t>
            </a:r>
            <a:endParaRPr lang="en-US" sz="2000" dirty="0"/>
          </a:p>
          <a:p>
            <a:pPr marL="914400" lvl="1" indent="-457200">
              <a:buFont typeface="+mj-lt"/>
              <a:buAutoNum type="alphaLcParenR"/>
            </a:pPr>
            <a:r>
              <a:rPr lang="en-US" dirty="0"/>
              <a:t>19 grams (~5 teaspoons ~80 calories)</a:t>
            </a:r>
            <a:endParaRPr lang="en-US" sz="1800" dirty="0"/>
          </a:p>
          <a:p>
            <a:pPr marL="914400" lvl="1" indent="-457200">
              <a:buFont typeface="+mj-lt"/>
              <a:buAutoNum type="alphaLcParenR"/>
            </a:pPr>
            <a:r>
              <a:rPr lang="en-US" dirty="0"/>
              <a:t>25 grams (~6 teaspoons  ~96 calories) </a:t>
            </a:r>
            <a:endParaRPr lang="en-US" sz="1800" dirty="0"/>
          </a:p>
          <a:p>
            <a:pPr marL="914400" lvl="1" indent="-457200">
              <a:buFont typeface="+mj-lt"/>
              <a:buAutoNum type="alphaLcParenR"/>
            </a:pPr>
            <a:r>
              <a:rPr lang="en-US" dirty="0"/>
              <a:t>39 grams (~10 teaspoons ~160 calories)</a:t>
            </a:r>
            <a:endParaRPr lang="en-US" sz="1800" dirty="0"/>
          </a:p>
          <a:p>
            <a:pPr marL="914400" lvl="1" indent="-457200">
              <a:buFont typeface="+mj-lt"/>
              <a:buAutoNum type="alphaLcParenR"/>
            </a:pPr>
            <a:r>
              <a:rPr lang="en-US" dirty="0"/>
              <a:t>45 grams (~11 teaspoons ~180 calories)</a:t>
            </a:r>
            <a:endParaRPr lang="en-US" sz="1800" dirty="0"/>
          </a:p>
          <a:p>
            <a:endParaRPr lang="en-US" dirty="0"/>
          </a:p>
        </p:txBody>
      </p:sp>
    </p:spTree>
    <p:extLst>
      <p:ext uri="{BB962C8B-B14F-4D97-AF65-F5344CB8AC3E}">
        <p14:creationId xmlns:p14="http://schemas.microsoft.com/office/powerpoint/2010/main" val="335628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#14 –</a:t>
            </a:r>
            <a:r>
              <a:rPr lang="en-US" dirty="0" smtClean="0">
                <a:solidFill>
                  <a:srgbClr val="FF0000"/>
                </a:solidFill>
              </a:rPr>
              <a:t> 1 point</a:t>
            </a:r>
            <a:endParaRPr lang="en-US" dirty="0"/>
          </a:p>
        </p:txBody>
      </p:sp>
      <p:sp>
        <p:nvSpPr>
          <p:cNvPr id="3" name="Content Placeholder 2"/>
          <p:cNvSpPr>
            <a:spLocks noGrp="1"/>
          </p:cNvSpPr>
          <p:nvPr>
            <p:ph idx="1"/>
          </p:nvPr>
        </p:nvSpPr>
        <p:spPr/>
        <p:txBody>
          <a:bodyPr/>
          <a:lstStyle/>
          <a:p>
            <a:pPr marL="0" indent="0">
              <a:buNone/>
            </a:pPr>
            <a:r>
              <a:rPr lang="en-US" dirty="0"/>
              <a:t>Which of these sweeteners will have the least effect on your blood </a:t>
            </a:r>
            <a:r>
              <a:rPr lang="en-US" dirty="0" smtClean="0"/>
              <a:t>sugar</a:t>
            </a:r>
            <a:r>
              <a:rPr lang="en-US" dirty="0"/>
              <a:t>?</a:t>
            </a:r>
            <a:endParaRPr lang="en-US" dirty="0" smtClean="0"/>
          </a:p>
          <a:p>
            <a:pPr marL="0" indent="0">
              <a:buNone/>
            </a:pPr>
            <a:endParaRPr lang="en-US" dirty="0"/>
          </a:p>
          <a:p>
            <a:pPr marL="914400" lvl="2" indent="0">
              <a:buNone/>
            </a:pPr>
            <a:r>
              <a:rPr lang="en-US" sz="2400" dirty="0" smtClean="0"/>
              <a:t>a) Honey</a:t>
            </a:r>
            <a:endParaRPr lang="en-US" sz="2400" dirty="0"/>
          </a:p>
          <a:p>
            <a:pPr marL="914400" lvl="2" indent="0">
              <a:buNone/>
            </a:pPr>
            <a:r>
              <a:rPr lang="en-US" sz="2400" dirty="0" smtClean="0"/>
              <a:t>b) Agave</a:t>
            </a:r>
            <a:endParaRPr lang="en-US" sz="2400" dirty="0"/>
          </a:p>
          <a:p>
            <a:pPr marL="914400" lvl="2" indent="0">
              <a:buNone/>
            </a:pPr>
            <a:r>
              <a:rPr lang="en-US" sz="2400" dirty="0" smtClean="0"/>
              <a:t>c) Sugar</a:t>
            </a:r>
            <a:endParaRPr lang="en-US" sz="2400" dirty="0"/>
          </a:p>
          <a:p>
            <a:pPr marL="914400" lvl="2" indent="0">
              <a:buNone/>
            </a:pPr>
            <a:r>
              <a:rPr lang="en-US" sz="2400" dirty="0" smtClean="0"/>
              <a:t>d) Stevia</a:t>
            </a:r>
            <a:endParaRPr lang="en-US" sz="2400" dirty="0"/>
          </a:p>
          <a:p>
            <a:endParaRPr lang="en-US" dirty="0"/>
          </a:p>
        </p:txBody>
      </p:sp>
    </p:spTree>
    <p:extLst>
      <p:ext uri="{BB962C8B-B14F-4D97-AF65-F5344CB8AC3E}">
        <p14:creationId xmlns:p14="http://schemas.microsoft.com/office/powerpoint/2010/main" val="346133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#15 </a:t>
            </a:r>
            <a:r>
              <a:rPr lang="en-US" dirty="0" smtClean="0">
                <a:solidFill>
                  <a:srgbClr val="FF0000"/>
                </a:solidFill>
              </a:rPr>
              <a:t>– 2 points</a:t>
            </a:r>
            <a:endParaRPr lang="en-US" dirty="0"/>
          </a:p>
        </p:txBody>
      </p:sp>
      <p:sp>
        <p:nvSpPr>
          <p:cNvPr id="3" name="Content Placeholder 2"/>
          <p:cNvSpPr>
            <a:spLocks noGrp="1"/>
          </p:cNvSpPr>
          <p:nvPr>
            <p:ph idx="1"/>
          </p:nvPr>
        </p:nvSpPr>
        <p:spPr/>
        <p:txBody>
          <a:bodyPr/>
          <a:lstStyle/>
          <a:p>
            <a:pPr marL="0" indent="0">
              <a:buNone/>
            </a:pPr>
            <a:r>
              <a:rPr lang="en-US" dirty="0"/>
              <a:t>The amount of fiber that the average person should be getting each day is ______ grams.</a:t>
            </a:r>
          </a:p>
          <a:p>
            <a:pPr marL="0" lvl="0" indent="0">
              <a:buNone/>
            </a:pPr>
            <a:r>
              <a:rPr lang="en-US" dirty="0"/>
              <a:t>	a)10-15 grams</a:t>
            </a:r>
          </a:p>
          <a:p>
            <a:pPr marL="0" lvl="0" indent="0">
              <a:buNone/>
            </a:pPr>
            <a:r>
              <a:rPr lang="en-US" dirty="0"/>
              <a:t>	b)15-20 grams</a:t>
            </a:r>
          </a:p>
          <a:p>
            <a:pPr marL="0" lvl="0" indent="0">
              <a:buNone/>
            </a:pPr>
            <a:r>
              <a:rPr lang="en-US" dirty="0"/>
              <a:t>	c) 20-35 grams</a:t>
            </a:r>
          </a:p>
          <a:p>
            <a:pPr marL="0" lvl="0" indent="0">
              <a:buNone/>
            </a:pPr>
            <a:r>
              <a:rPr lang="en-US" dirty="0"/>
              <a:t>	d) 5- 10 grams </a:t>
            </a:r>
          </a:p>
          <a:p>
            <a:endParaRPr lang="en-US" dirty="0"/>
          </a:p>
        </p:txBody>
      </p:sp>
    </p:spTree>
    <p:extLst>
      <p:ext uri="{BB962C8B-B14F-4D97-AF65-F5344CB8AC3E}">
        <p14:creationId xmlns:p14="http://schemas.microsoft.com/office/powerpoint/2010/main" val="361131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Slide/Game Show Rules</a:t>
            </a:r>
          </a:p>
        </p:txBody>
      </p:sp>
      <p:sp>
        <p:nvSpPr>
          <p:cNvPr id="3" name="Content Placeholder 2"/>
          <p:cNvSpPr>
            <a:spLocks noGrp="1"/>
          </p:cNvSpPr>
          <p:nvPr>
            <p:ph idx="1"/>
          </p:nvPr>
        </p:nvSpPr>
        <p:spPr>
          <a:xfrm>
            <a:off x="838200" y="1507787"/>
            <a:ext cx="10515600" cy="4669176"/>
          </a:xfrm>
        </p:spPr>
        <p:txBody>
          <a:bodyPr/>
          <a:lstStyle/>
          <a:p>
            <a:r>
              <a:rPr lang="en-US" dirty="0" smtClean="0"/>
              <a:t>Each question is worth 1 to 3 points based on level of difficulty.</a:t>
            </a:r>
          </a:p>
          <a:p>
            <a:r>
              <a:rPr lang="en-US" dirty="0" smtClean="0"/>
              <a:t>Each </a:t>
            </a:r>
            <a:r>
              <a:rPr lang="en-US" dirty="0"/>
              <a:t>nutrition question will be presented and both teams will have an opportunity to answer</a:t>
            </a:r>
          </a:p>
          <a:p>
            <a:r>
              <a:rPr lang="en-US" dirty="0"/>
              <a:t>After each team has selected </a:t>
            </a:r>
            <a:r>
              <a:rPr lang="en-US" dirty="0" smtClean="0"/>
              <a:t>its </a:t>
            </a:r>
            <a:r>
              <a:rPr lang="en-US" dirty="0"/>
              <a:t>chosen answer, we will share the correct answer and provide additional information on each </a:t>
            </a:r>
            <a:r>
              <a:rPr lang="en-US" dirty="0" smtClean="0"/>
              <a:t>question</a:t>
            </a:r>
          </a:p>
          <a:p>
            <a:r>
              <a:rPr lang="en-US" dirty="0" smtClean="0"/>
              <a:t>Team members from the winning team will enter today’s gift card drawing.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812" y="4302851"/>
            <a:ext cx="3405188" cy="2265998"/>
          </a:xfrm>
          <a:prstGeom prst="rect">
            <a:avLst/>
          </a:prstGeom>
        </p:spPr>
      </p:pic>
    </p:spTree>
    <p:extLst>
      <p:ext uri="{BB962C8B-B14F-4D97-AF65-F5344CB8AC3E}">
        <p14:creationId xmlns:p14="http://schemas.microsoft.com/office/powerpoint/2010/main" val="1025999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16 – </a:t>
            </a:r>
            <a:r>
              <a:rPr lang="en-US" dirty="0" smtClean="0">
                <a:solidFill>
                  <a:srgbClr val="FF0000"/>
                </a:solidFill>
              </a:rPr>
              <a:t>2 points</a:t>
            </a:r>
            <a:r>
              <a:rPr lang="en-US" dirty="0" smtClean="0"/>
              <a:t> </a:t>
            </a:r>
            <a:endParaRPr lang="en-US" dirty="0"/>
          </a:p>
        </p:txBody>
      </p:sp>
      <p:sp>
        <p:nvSpPr>
          <p:cNvPr id="3" name="Content Placeholder 2"/>
          <p:cNvSpPr>
            <a:spLocks noGrp="1"/>
          </p:cNvSpPr>
          <p:nvPr>
            <p:ph idx="1"/>
          </p:nvPr>
        </p:nvSpPr>
        <p:spPr/>
        <p:txBody>
          <a:bodyPr/>
          <a:lstStyle/>
          <a:p>
            <a:pPr marL="0" lvl="0" indent="0">
              <a:buNone/>
            </a:pPr>
            <a:r>
              <a:rPr lang="en-US" dirty="0"/>
              <a:t>Carbohydrate counting can be used to determine the carbohydrate amount of a meal and can help consume a consistent amount of carbohydrates to help minimize blood sugar fluctuations. </a:t>
            </a:r>
            <a:r>
              <a:rPr lang="en-US" dirty="0" smtClean="0"/>
              <a:t>According to the American Diabetes Association, what </a:t>
            </a:r>
            <a:r>
              <a:rPr lang="en-US" dirty="0"/>
              <a:t>is the suggested amount of carbohydrates that should be consumed per meal?</a:t>
            </a:r>
            <a:endParaRPr lang="en-US" sz="2000" dirty="0"/>
          </a:p>
          <a:p>
            <a:pPr marL="914400" lvl="1" indent="-457200">
              <a:buFont typeface="+mj-lt"/>
              <a:buAutoNum type="alphaLcParenR"/>
            </a:pPr>
            <a:r>
              <a:rPr lang="en-US" dirty="0" smtClean="0"/>
              <a:t>15-30 </a:t>
            </a:r>
            <a:r>
              <a:rPr lang="en-US" dirty="0"/>
              <a:t>grams</a:t>
            </a:r>
            <a:endParaRPr lang="en-US" sz="1800" dirty="0"/>
          </a:p>
          <a:p>
            <a:pPr marL="914400" lvl="1" indent="-457200">
              <a:buFont typeface="+mj-lt"/>
              <a:buAutoNum type="alphaLcParenR"/>
            </a:pPr>
            <a:r>
              <a:rPr lang="en-US" dirty="0" smtClean="0"/>
              <a:t>30-45 </a:t>
            </a:r>
            <a:r>
              <a:rPr lang="en-US" dirty="0"/>
              <a:t>grams</a:t>
            </a:r>
            <a:endParaRPr lang="en-US" sz="1800" dirty="0"/>
          </a:p>
          <a:p>
            <a:pPr marL="914400" lvl="1" indent="-457200">
              <a:buFont typeface="+mj-lt"/>
              <a:buAutoNum type="alphaLcParenR"/>
            </a:pPr>
            <a:r>
              <a:rPr lang="en-US" dirty="0"/>
              <a:t>45-60 grams</a:t>
            </a:r>
            <a:endParaRPr lang="en-US" sz="1800" dirty="0"/>
          </a:p>
          <a:p>
            <a:pPr marL="914400" lvl="1" indent="-457200">
              <a:buFont typeface="+mj-lt"/>
              <a:buAutoNum type="alphaLcParenR"/>
            </a:pPr>
            <a:r>
              <a:rPr lang="en-US" dirty="0" smtClean="0"/>
              <a:t>60-75 </a:t>
            </a:r>
            <a:r>
              <a:rPr lang="en-US" dirty="0"/>
              <a:t>grams</a:t>
            </a:r>
            <a:endParaRPr lang="en-US" sz="1800" dirty="0"/>
          </a:p>
          <a:p>
            <a:pPr marL="0" indent="0">
              <a:buNone/>
            </a:pPr>
            <a:endParaRPr lang="en-US" dirty="0"/>
          </a:p>
        </p:txBody>
      </p:sp>
    </p:spTree>
    <p:extLst>
      <p:ext uri="{BB962C8B-B14F-4D97-AF65-F5344CB8AC3E}">
        <p14:creationId xmlns:p14="http://schemas.microsoft.com/office/powerpoint/2010/main" val="2346524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17- </a:t>
            </a:r>
            <a:r>
              <a:rPr lang="en-US" dirty="0" smtClean="0">
                <a:solidFill>
                  <a:srgbClr val="FF0000"/>
                </a:solidFill>
              </a:rPr>
              <a:t>2 points</a:t>
            </a:r>
            <a:endParaRPr lang="en-US" dirty="0"/>
          </a:p>
        </p:txBody>
      </p:sp>
      <p:sp>
        <p:nvSpPr>
          <p:cNvPr id="3" name="Content Placeholder 2"/>
          <p:cNvSpPr>
            <a:spLocks noGrp="1"/>
          </p:cNvSpPr>
          <p:nvPr>
            <p:ph idx="1"/>
          </p:nvPr>
        </p:nvSpPr>
        <p:spPr/>
        <p:txBody>
          <a:bodyPr>
            <a:normAutofit/>
          </a:bodyPr>
          <a:lstStyle/>
          <a:p>
            <a:pPr marL="0" indent="0">
              <a:buNone/>
            </a:pPr>
            <a:r>
              <a:rPr lang="en-US" dirty="0"/>
              <a:t>Glycemic Index (GI) describes the effect of carbohydrate containing foods on blood glucose levels. Which of the following may impact GI of a food?</a:t>
            </a:r>
          </a:p>
          <a:p>
            <a:pPr marL="514350" indent="-514350">
              <a:buFont typeface="+mj-lt"/>
              <a:buAutoNum type="alphaLcPeriod"/>
            </a:pPr>
            <a:r>
              <a:rPr lang="en-US" dirty="0" smtClean="0"/>
              <a:t>Food qualities (such as ripeness)</a:t>
            </a:r>
            <a:endParaRPr lang="en-US" b="1" dirty="0"/>
          </a:p>
          <a:p>
            <a:pPr marL="514350" indent="-514350">
              <a:buFont typeface="+mj-lt"/>
              <a:buAutoNum type="alphaLcPeriod"/>
            </a:pPr>
            <a:r>
              <a:rPr lang="en-US" dirty="0"/>
              <a:t>Food processing and preparation methods </a:t>
            </a:r>
          </a:p>
          <a:p>
            <a:pPr marL="514350" indent="-514350">
              <a:buFont typeface="+mj-lt"/>
              <a:buAutoNum type="alphaLcPeriod"/>
            </a:pPr>
            <a:r>
              <a:rPr lang="en-US" dirty="0"/>
              <a:t>Other macronutrients (e.g. protein, fat, fiber) in a meal</a:t>
            </a:r>
          </a:p>
          <a:p>
            <a:pPr marL="514350" indent="-514350">
              <a:buFont typeface="+mj-lt"/>
              <a:buAutoNum type="alphaLcPeriod"/>
            </a:pPr>
            <a:r>
              <a:rPr lang="en-US" dirty="0" smtClean="0"/>
              <a:t>All </a:t>
            </a:r>
            <a:r>
              <a:rPr lang="en-US" dirty="0"/>
              <a:t>of the above</a:t>
            </a:r>
          </a:p>
          <a:p>
            <a:pPr marL="0" indent="0">
              <a:buNone/>
            </a:pPr>
            <a:endParaRPr lang="en-US" dirty="0"/>
          </a:p>
        </p:txBody>
      </p:sp>
    </p:spTree>
    <p:extLst>
      <p:ext uri="{BB962C8B-B14F-4D97-AF65-F5344CB8AC3E}">
        <p14:creationId xmlns:p14="http://schemas.microsoft.com/office/powerpoint/2010/main" val="2639046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p:cNvPicPr>
            <a:picLocks noChangeAspect="1" noChangeArrowheads="1"/>
          </p:cNvPicPr>
          <p:nvPr/>
        </p:nvPicPr>
        <p:blipFill>
          <a:blip r:embed="rId3" cstate="print"/>
          <a:srcRect/>
          <a:stretch>
            <a:fillRect/>
          </a:stretch>
        </p:blipFill>
        <p:spPr bwMode="auto">
          <a:xfrm>
            <a:off x="5486400" y="1066801"/>
            <a:ext cx="3816350" cy="5343525"/>
          </a:xfrm>
          <a:prstGeom prst="rect">
            <a:avLst/>
          </a:prstGeom>
          <a:noFill/>
        </p:spPr>
      </p:pic>
      <p:sp>
        <p:nvSpPr>
          <p:cNvPr id="53253" name="Text Box 5"/>
          <p:cNvSpPr txBox="1">
            <a:spLocks noChangeArrowheads="1"/>
          </p:cNvSpPr>
          <p:nvPr/>
        </p:nvSpPr>
        <p:spPr bwMode="auto">
          <a:xfrm>
            <a:off x="2819401" y="6400800"/>
            <a:ext cx="6613525" cy="236538"/>
          </a:xfrm>
          <a:prstGeom prst="rect">
            <a:avLst/>
          </a:prstGeom>
          <a:noFill/>
          <a:ln w="9525">
            <a:noFill/>
            <a:miter lim="800000"/>
            <a:headEnd/>
            <a:tailEnd/>
          </a:ln>
        </p:spPr>
        <p:txBody>
          <a:bodyPr lIns="0" tIns="0" rIns="0" bIns="0">
            <a:spAutoFit/>
          </a:bodyPr>
          <a:lstStyle/>
          <a:p>
            <a:pPr algn="r" defTabSz="828675">
              <a:lnSpc>
                <a:spcPct val="97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sz="1600" b="1" dirty="0"/>
              <a:t>Ludwig, D. S. JAMA 2002;287:2414-2423.</a:t>
            </a:r>
          </a:p>
        </p:txBody>
      </p:sp>
      <p:sp>
        <p:nvSpPr>
          <p:cNvPr id="53254" name="Text Box 6"/>
          <p:cNvSpPr txBox="1">
            <a:spLocks noChangeArrowheads="1"/>
          </p:cNvSpPr>
          <p:nvPr/>
        </p:nvSpPr>
        <p:spPr bwMode="auto">
          <a:xfrm>
            <a:off x="1687514" y="74614"/>
            <a:ext cx="8816975" cy="828675"/>
          </a:xfrm>
          <a:prstGeom prst="rect">
            <a:avLst/>
          </a:prstGeom>
          <a:noFill/>
          <a:ln w="9525">
            <a:noFill/>
            <a:miter lim="800000"/>
            <a:headEnd/>
            <a:tailEnd/>
          </a:ln>
        </p:spPr>
        <p:txBody>
          <a:bodyPr lIns="0" tIns="0" rIns="0" bIns="0" anchor="ctr" anchorCtr="1">
            <a:spAutoFit/>
          </a:bodyPr>
          <a:lstStyle/>
          <a:p>
            <a:pPr defTabSz="828675">
              <a:lnSpc>
                <a:spcPct val="97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2800" b="1"/>
              <a:t>Glycemic and Insulinemic Responses </a:t>
            </a:r>
          </a:p>
          <a:p>
            <a:pPr defTabSz="828675">
              <a:lnSpc>
                <a:spcPct val="97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2800" b="1"/>
              <a:t>After Ingestion of 50 g of Carbohydrates</a:t>
            </a:r>
          </a:p>
        </p:txBody>
      </p:sp>
      <p:sp>
        <p:nvSpPr>
          <p:cNvPr id="53255" name="Text Box 7"/>
          <p:cNvSpPr txBox="1">
            <a:spLocks noChangeArrowheads="1"/>
          </p:cNvSpPr>
          <p:nvPr/>
        </p:nvSpPr>
        <p:spPr bwMode="auto">
          <a:xfrm>
            <a:off x="2362200" y="1219201"/>
            <a:ext cx="30480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53256" name="Text Box 8"/>
          <p:cNvSpPr txBox="1">
            <a:spLocks noChangeArrowheads="1"/>
          </p:cNvSpPr>
          <p:nvPr/>
        </p:nvSpPr>
        <p:spPr bwMode="auto">
          <a:xfrm>
            <a:off x="2286000" y="2057401"/>
            <a:ext cx="3124200" cy="2227263"/>
          </a:xfrm>
          <a:prstGeom prst="rect">
            <a:avLst/>
          </a:prstGeom>
          <a:noFill/>
          <a:ln w="9525">
            <a:noFill/>
            <a:miter lim="800000"/>
            <a:headEnd/>
            <a:tailEnd/>
          </a:ln>
          <a:effectLst/>
        </p:spPr>
        <p:txBody>
          <a:bodyPr>
            <a:spAutoFit/>
          </a:bodyPr>
          <a:lstStyle/>
          <a:p>
            <a:pPr algn="l">
              <a:spcBef>
                <a:spcPct val="50000"/>
              </a:spcBef>
            </a:pPr>
            <a:r>
              <a:rPr lang="en-US" sz="2800" dirty="0">
                <a:effectLst>
                  <a:outerShdw blurRad="38100" dist="38100" dir="2700000" algn="tl">
                    <a:srgbClr val="000000"/>
                  </a:outerShdw>
                </a:effectLst>
              </a:rPr>
              <a:t>Foods with similar carbohydrate content can affect blood glucose levels differently</a:t>
            </a:r>
          </a:p>
        </p:txBody>
      </p:sp>
    </p:spTree>
    <p:extLst>
      <p:ext uri="{BB962C8B-B14F-4D97-AF65-F5344CB8AC3E}">
        <p14:creationId xmlns:p14="http://schemas.microsoft.com/office/powerpoint/2010/main" val="29865369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type="body" idx="4294967295"/>
          </p:nvPr>
        </p:nvSpPr>
        <p:spPr>
          <a:xfrm>
            <a:off x="3962400" y="381000"/>
            <a:ext cx="8229600" cy="6301902"/>
          </a:xfrm>
        </p:spPr>
        <p:txBody>
          <a:bodyPr>
            <a:normAutofit lnSpcReduction="10000"/>
          </a:bodyPr>
          <a:lstStyle/>
          <a:p>
            <a:pPr eaLnBrk="1" hangingPunct="1">
              <a:lnSpc>
                <a:spcPct val="80000"/>
              </a:lnSpc>
            </a:pPr>
            <a:r>
              <a:rPr lang="en-US" sz="2800" b="1" dirty="0" smtClean="0">
                <a:solidFill>
                  <a:srgbClr val="FF5050"/>
                </a:solidFill>
              </a:rPr>
              <a:t>Potato</a:t>
            </a:r>
          </a:p>
          <a:p>
            <a:pPr eaLnBrk="1" hangingPunct="1">
              <a:lnSpc>
                <a:spcPct val="80000"/>
              </a:lnSpc>
            </a:pPr>
            <a:r>
              <a:rPr lang="en-US" sz="2800" b="1" dirty="0" smtClean="0">
                <a:solidFill>
                  <a:srgbClr val="FF5050"/>
                </a:solidFill>
              </a:rPr>
              <a:t>Instant oatmeal</a:t>
            </a:r>
          </a:p>
          <a:p>
            <a:pPr eaLnBrk="1" hangingPunct="1">
              <a:lnSpc>
                <a:spcPct val="80000"/>
              </a:lnSpc>
            </a:pPr>
            <a:r>
              <a:rPr lang="en-US" sz="2800" b="1" dirty="0" smtClean="0">
                <a:solidFill>
                  <a:srgbClr val="FF5050"/>
                </a:solidFill>
              </a:rPr>
              <a:t>White bread</a:t>
            </a:r>
          </a:p>
          <a:p>
            <a:pPr eaLnBrk="1" hangingPunct="1">
              <a:lnSpc>
                <a:spcPct val="80000"/>
              </a:lnSpc>
            </a:pPr>
            <a:r>
              <a:rPr lang="en-US" sz="2800" b="1" dirty="0" smtClean="0">
                <a:solidFill>
                  <a:srgbClr val="FF5050"/>
                </a:solidFill>
              </a:rPr>
              <a:t>Watermelon</a:t>
            </a:r>
          </a:p>
          <a:p>
            <a:pPr eaLnBrk="1" hangingPunct="1">
              <a:lnSpc>
                <a:spcPct val="80000"/>
              </a:lnSpc>
            </a:pPr>
            <a:endParaRPr lang="en-US" sz="2800" dirty="0" smtClean="0"/>
          </a:p>
          <a:p>
            <a:pPr eaLnBrk="1" hangingPunct="1">
              <a:lnSpc>
                <a:spcPct val="80000"/>
              </a:lnSpc>
            </a:pPr>
            <a:r>
              <a:rPr lang="en-US" sz="2800" b="1" dirty="0" smtClean="0">
                <a:solidFill>
                  <a:srgbClr val="FFC000"/>
                </a:solidFill>
              </a:rPr>
              <a:t>Basmati rice</a:t>
            </a:r>
          </a:p>
          <a:p>
            <a:pPr eaLnBrk="1" hangingPunct="1">
              <a:lnSpc>
                <a:spcPct val="80000"/>
              </a:lnSpc>
            </a:pPr>
            <a:r>
              <a:rPr lang="en-US" sz="2800" b="1" dirty="0" err="1" smtClean="0">
                <a:solidFill>
                  <a:srgbClr val="FFC000"/>
                </a:solidFill>
              </a:rPr>
              <a:t>Stoneground</a:t>
            </a:r>
            <a:r>
              <a:rPr lang="en-US" sz="2800" b="1" dirty="0" smtClean="0">
                <a:solidFill>
                  <a:srgbClr val="FFC000"/>
                </a:solidFill>
              </a:rPr>
              <a:t> whole wheat bread</a:t>
            </a:r>
          </a:p>
          <a:p>
            <a:pPr eaLnBrk="1" hangingPunct="1">
              <a:lnSpc>
                <a:spcPct val="80000"/>
              </a:lnSpc>
            </a:pPr>
            <a:r>
              <a:rPr lang="en-US" sz="2800" b="1" dirty="0" smtClean="0">
                <a:solidFill>
                  <a:srgbClr val="FFC000"/>
                </a:solidFill>
              </a:rPr>
              <a:t>Raisins</a:t>
            </a:r>
          </a:p>
          <a:p>
            <a:pPr eaLnBrk="1" hangingPunct="1">
              <a:lnSpc>
                <a:spcPct val="80000"/>
              </a:lnSpc>
            </a:pPr>
            <a:r>
              <a:rPr lang="en-US" sz="2800" b="1" dirty="0" smtClean="0">
                <a:solidFill>
                  <a:srgbClr val="FFC000"/>
                </a:solidFill>
              </a:rPr>
              <a:t>Pineapple</a:t>
            </a:r>
          </a:p>
          <a:p>
            <a:pPr eaLnBrk="1" hangingPunct="1">
              <a:lnSpc>
                <a:spcPct val="80000"/>
              </a:lnSpc>
            </a:pPr>
            <a:endParaRPr lang="en-US" sz="2800" dirty="0" smtClean="0"/>
          </a:p>
          <a:p>
            <a:pPr eaLnBrk="1" hangingPunct="1">
              <a:lnSpc>
                <a:spcPct val="80000"/>
              </a:lnSpc>
            </a:pPr>
            <a:r>
              <a:rPr lang="en-US" sz="2800" b="1" dirty="0" smtClean="0">
                <a:solidFill>
                  <a:srgbClr val="00B050"/>
                </a:solidFill>
              </a:rPr>
              <a:t>Kidney beans</a:t>
            </a:r>
          </a:p>
          <a:p>
            <a:pPr eaLnBrk="1" hangingPunct="1">
              <a:lnSpc>
                <a:spcPct val="80000"/>
              </a:lnSpc>
            </a:pPr>
            <a:r>
              <a:rPr lang="en-US" sz="2800" b="1" dirty="0" smtClean="0">
                <a:solidFill>
                  <a:srgbClr val="00B050"/>
                </a:solidFill>
              </a:rPr>
              <a:t>Chocolate ice cream</a:t>
            </a:r>
          </a:p>
          <a:p>
            <a:pPr eaLnBrk="1" hangingPunct="1">
              <a:lnSpc>
                <a:spcPct val="80000"/>
              </a:lnSpc>
            </a:pPr>
            <a:r>
              <a:rPr lang="en-US" sz="2800" b="1" dirty="0" smtClean="0">
                <a:solidFill>
                  <a:srgbClr val="00B050"/>
                </a:solidFill>
              </a:rPr>
              <a:t>Oatmeal made with steel-cut oats</a:t>
            </a:r>
          </a:p>
          <a:p>
            <a:pPr eaLnBrk="1" hangingPunct="1">
              <a:lnSpc>
                <a:spcPct val="80000"/>
              </a:lnSpc>
            </a:pPr>
            <a:r>
              <a:rPr lang="en-US" sz="2800" b="1" dirty="0" smtClean="0">
                <a:solidFill>
                  <a:srgbClr val="00B050"/>
                </a:solidFill>
              </a:rPr>
              <a:t>Spaghetti, al dente</a:t>
            </a:r>
          </a:p>
        </p:txBody>
      </p:sp>
      <p:pic>
        <p:nvPicPr>
          <p:cNvPr id="61442" name="Picture 5" descr="gi_levels110"/>
          <p:cNvPicPr>
            <a:picLocks noChangeAspect="1" noChangeArrowheads="1"/>
          </p:cNvPicPr>
          <p:nvPr/>
        </p:nvPicPr>
        <p:blipFill>
          <a:blip r:embed="rId3" cstate="print"/>
          <a:srcRect/>
          <a:stretch>
            <a:fillRect/>
          </a:stretch>
        </p:blipFill>
        <p:spPr bwMode="auto">
          <a:xfrm>
            <a:off x="0" y="0"/>
            <a:ext cx="3397251" cy="6858000"/>
          </a:xfrm>
          <a:prstGeom prst="rect">
            <a:avLst/>
          </a:prstGeom>
          <a:noFill/>
          <a:ln w="9525">
            <a:noFill/>
            <a:miter lim="800000"/>
            <a:headEnd/>
            <a:tailEnd/>
          </a:ln>
        </p:spPr>
      </p:pic>
      <p:cxnSp>
        <p:nvCxnSpPr>
          <p:cNvPr id="5" name="Straight Connector 4"/>
          <p:cNvCxnSpPr/>
          <p:nvPr/>
        </p:nvCxnSpPr>
        <p:spPr>
          <a:xfrm>
            <a:off x="3454400" y="2209800"/>
            <a:ext cx="8737600" cy="1588"/>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54400" y="4419600"/>
            <a:ext cx="8737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652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a:t>
            </a:r>
            <a:r>
              <a:rPr lang="en-US" dirty="0" smtClean="0"/>
              <a:t>18 – </a:t>
            </a:r>
            <a:r>
              <a:rPr lang="en-US" dirty="0" smtClean="0">
                <a:solidFill>
                  <a:srgbClr val="FF0000"/>
                </a:solidFill>
              </a:rPr>
              <a:t>1 point</a:t>
            </a:r>
            <a:endParaRPr lang="en-US" dirty="0"/>
          </a:p>
        </p:txBody>
      </p:sp>
      <p:sp>
        <p:nvSpPr>
          <p:cNvPr id="3" name="Content Placeholder 2"/>
          <p:cNvSpPr>
            <a:spLocks noGrp="1"/>
          </p:cNvSpPr>
          <p:nvPr>
            <p:ph idx="1"/>
          </p:nvPr>
        </p:nvSpPr>
        <p:spPr>
          <a:xfrm>
            <a:off x="838200" y="1882775"/>
            <a:ext cx="10515600" cy="4351338"/>
          </a:xfrm>
        </p:spPr>
        <p:txBody>
          <a:bodyPr/>
          <a:lstStyle/>
          <a:p>
            <a:pPr marL="0" indent="0">
              <a:buNone/>
            </a:pPr>
            <a:r>
              <a:rPr lang="en-US" dirty="0" smtClean="0"/>
              <a:t>For individuals with prediabetes, which </a:t>
            </a:r>
            <a:r>
              <a:rPr lang="en-US" dirty="0"/>
              <a:t>of the following lifestyle modifications </a:t>
            </a:r>
            <a:r>
              <a:rPr lang="en-US" dirty="0" smtClean="0"/>
              <a:t>will help reduce the risk of diabetes?</a:t>
            </a:r>
            <a:endParaRPr lang="en-US" dirty="0"/>
          </a:p>
          <a:p>
            <a:pPr marL="514350" indent="-514350">
              <a:buFont typeface="+mj-lt"/>
              <a:buAutoNum type="alphaLcPeriod"/>
            </a:pPr>
            <a:r>
              <a:rPr lang="en-US" dirty="0" smtClean="0"/>
              <a:t>Calorie restriction with a goal of 5-10% </a:t>
            </a:r>
            <a:r>
              <a:rPr lang="en-US" dirty="0"/>
              <a:t>weight loss</a:t>
            </a:r>
          </a:p>
          <a:p>
            <a:pPr marL="514350" indent="-514350">
              <a:buFont typeface="+mj-lt"/>
              <a:buAutoNum type="alphaLcPeriod"/>
            </a:pPr>
            <a:r>
              <a:rPr lang="en-US" dirty="0"/>
              <a:t>30 minutes of brisk walking (moderate activity) </a:t>
            </a:r>
            <a:r>
              <a:rPr lang="en-US" dirty="0" smtClean="0"/>
              <a:t>most days </a:t>
            </a:r>
            <a:endParaRPr lang="en-US" dirty="0"/>
          </a:p>
          <a:p>
            <a:pPr marL="514350" indent="-514350">
              <a:buFont typeface="+mj-lt"/>
              <a:buAutoNum type="alphaLcPeriod"/>
            </a:pPr>
            <a:r>
              <a:rPr lang="en-US" dirty="0" smtClean="0"/>
              <a:t>Vitamin D 4000 units a day</a:t>
            </a:r>
            <a:endParaRPr lang="en-US" dirty="0"/>
          </a:p>
          <a:p>
            <a:pPr marL="514350" indent="-514350">
              <a:buFont typeface="+mj-lt"/>
              <a:buAutoNum type="alphaLcPeriod"/>
            </a:pPr>
            <a:r>
              <a:rPr lang="en-US" dirty="0" smtClean="0"/>
              <a:t>a and b</a:t>
            </a:r>
            <a:endParaRPr lang="en-US" dirty="0"/>
          </a:p>
          <a:p>
            <a:pPr marL="514350" indent="-514350">
              <a:buFont typeface="+mj-lt"/>
              <a:buAutoNum type="alphaLcPeriod"/>
            </a:pPr>
            <a:r>
              <a:rPr lang="en-US" dirty="0"/>
              <a:t>All of the above</a:t>
            </a:r>
          </a:p>
          <a:p>
            <a:pPr marL="0" indent="0">
              <a:buNone/>
            </a:pPr>
            <a:endParaRPr lang="en-US" dirty="0"/>
          </a:p>
        </p:txBody>
      </p:sp>
    </p:spTree>
    <p:extLst>
      <p:ext uri="{BB962C8B-B14F-4D97-AF65-F5344CB8AC3E}">
        <p14:creationId xmlns:p14="http://schemas.microsoft.com/office/powerpoint/2010/main" val="1787809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a:t>
            </a:r>
            <a:r>
              <a:rPr lang="en-US" dirty="0" smtClean="0"/>
              <a:t>19 – </a:t>
            </a:r>
            <a:r>
              <a:rPr lang="en-US" dirty="0" smtClean="0">
                <a:solidFill>
                  <a:srgbClr val="FF0000"/>
                </a:solidFill>
              </a:rPr>
              <a:t>1 point</a:t>
            </a:r>
            <a:endParaRPr lang="en-US" dirty="0"/>
          </a:p>
        </p:txBody>
      </p:sp>
      <p:sp>
        <p:nvSpPr>
          <p:cNvPr id="3" name="Content Placeholder 2"/>
          <p:cNvSpPr>
            <a:spLocks noGrp="1"/>
          </p:cNvSpPr>
          <p:nvPr>
            <p:ph idx="1"/>
          </p:nvPr>
        </p:nvSpPr>
        <p:spPr>
          <a:xfrm>
            <a:off x="838200" y="1882775"/>
            <a:ext cx="10515600" cy="4351338"/>
          </a:xfrm>
        </p:spPr>
        <p:txBody>
          <a:bodyPr/>
          <a:lstStyle/>
          <a:p>
            <a:pPr marL="0" indent="0">
              <a:buNone/>
            </a:pPr>
            <a:r>
              <a:rPr lang="en-US" dirty="0" smtClean="0"/>
              <a:t>For individuals with diabetes, which </a:t>
            </a:r>
            <a:r>
              <a:rPr lang="en-US" dirty="0"/>
              <a:t>of the following lifestyle modifications may improve diabetes control and reduced risk for complications?</a:t>
            </a:r>
          </a:p>
          <a:p>
            <a:pPr marL="514350" indent="-514350">
              <a:buFont typeface="+mj-lt"/>
              <a:buAutoNum type="alphaLcPeriod"/>
            </a:pPr>
            <a:r>
              <a:rPr lang="en-US" dirty="0" smtClean="0"/>
              <a:t>Calorie restriction with a goal of 5-10% </a:t>
            </a:r>
            <a:r>
              <a:rPr lang="en-US" dirty="0"/>
              <a:t>weight loss</a:t>
            </a:r>
          </a:p>
          <a:p>
            <a:pPr marL="514350" indent="-514350">
              <a:buFont typeface="+mj-lt"/>
              <a:buAutoNum type="alphaLcPeriod"/>
            </a:pPr>
            <a:r>
              <a:rPr lang="en-US" dirty="0"/>
              <a:t>30 minutes of brisk walking (moderate activity) every other day </a:t>
            </a:r>
          </a:p>
          <a:p>
            <a:pPr marL="514350" indent="-514350">
              <a:buFont typeface="+mj-lt"/>
              <a:buAutoNum type="alphaLcPeriod"/>
            </a:pPr>
            <a:r>
              <a:rPr lang="en-US" dirty="0"/>
              <a:t>Carbohydrate counting meals and snacks</a:t>
            </a:r>
          </a:p>
          <a:p>
            <a:pPr marL="514350" indent="-514350">
              <a:buFont typeface="+mj-lt"/>
              <a:buAutoNum type="alphaLcPeriod"/>
            </a:pPr>
            <a:r>
              <a:rPr lang="en-US" dirty="0"/>
              <a:t>Glycemic Index/load counting of meals and snacks</a:t>
            </a:r>
          </a:p>
          <a:p>
            <a:pPr marL="514350" indent="-514350">
              <a:buFont typeface="+mj-lt"/>
              <a:buAutoNum type="alphaLcPeriod"/>
            </a:pPr>
            <a:r>
              <a:rPr lang="en-US" dirty="0"/>
              <a:t>All of the above</a:t>
            </a:r>
          </a:p>
          <a:p>
            <a:pPr marL="0" indent="0">
              <a:buNone/>
            </a:pPr>
            <a:endParaRPr lang="en-US" dirty="0"/>
          </a:p>
        </p:txBody>
      </p:sp>
    </p:spTree>
    <p:extLst>
      <p:ext uri="{BB962C8B-B14F-4D97-AF65-F5344CB8AC3E}">
        <p14:creationId xmlns:p14="http://schemas.microsoft.com/office/powerpoint/2010/main" val="3528259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#20 </a:t>
            </a:r>
            <a:r>
              <a:rPr lang="en-US" dirty="0" smtClean="0">
                <a:solidFill>
                  <a:srgbClr val="FF0000"/>
                </a:solidFill>
              </a:rPr>
              <a:t>– 1 point</a:t>
            </a:r>
            <a:endParaRPr lang="en-US" dirty="0"/>
          </a:p>
        </p:txBody>
      </p:sp>
      <p:sp>
        <p:nvSpPr>
          <p:cNvPr id="3" name="Content Placeholder 2"/>
          <p:cNvSpPr>
            <a:spLocks noGrp="1"/>
          </p:cNvSpPr>
          <p:nvPr>
            <p:ph idx="1"/>
          </p:nvPr>
        </p:nvSpPr>
        <p:spPr/>
        <p:txBody>
          <a:bodyPr/>
          <a:lstStyle/>
          <a:p>
            <a:pPr marL="0" indent="0">
              <a:buNone/>
            </a:pPr>
            <a:r>
              <a:rPr lang="en-US" dirty="0" smtClean="0"/>
              <a:t>According to the American Diabetes Association, one should not go </a:t>
            </a:r>
            <a:r>
              <a:rPr lang="en-US" dirty="0"/>
              <a:t>more than ___  days without structured </a:t>
            </a:r>
            <a:r>
              <a:rPr lang="en-US" dirty="0" smtClean="0"/>
              <a:t>exercise, in order </a:t>
            </a:r>
            <a:r>
              <a:rPr lang="en-US" dirty="0"/>
              <a:t>to enhance insulin </a:t>
            </a:r>
            <a:r>
              <a:rPr lang="en-US" dirty="0" smtClean="0"/>
              <a:t>sensitivity and action</a:t>
            </a:r>
            <a:r>
              <a:rPr lang="en-US" dirty="0"/>
              <a:t>. </a:t>
            </a:r>
          </a:p>
          <a:p>
            <a:pPr marL="514350" lvl="0" indent="-514350">
              <a:buFont typeface="+mj-lt"/>
              <a:buAutoNum type="alphaLcParenR"/>
            </a:pPr>
            <a:r>
              <a:rPr lang="en-US" dirty="0"/>
              <a:t>1</a:t>
            </a:r>
          </a:p>
          <a:p>
            <a:pPr marL="514350" lvl="0" indent="-514350">
              <a:buFont typeface="+mj-lt"/>
              <a:buAutoNum type="alphaLcParenR"/>
            </a:pPr>
            <a:r>
              <a:rPr lang="en-US" dirty="0"/>
              <a:t>2</a:t>
            </a:r>
          </a:p>
          <a:p>
            <a:pPr marL="514350" lvl="0" indent="-514350">
              <a:buFont typeface="+mj-lt"/>
              <a:buAutoNum type="alphaLcParenR"/>
            </a:pPr>
            <a:r>
              <a:rPr lang="en-US" dirty="0"/>
              <a:t>3</a:t>
            </a:r>
          </a:p>
          <a:p>
            <a:pPr marL="514350" lvl="0" indent="-514350">
              <a:buFont typeface="+mj-lt"/>
              <a:buAutoNum type="alphaLcParenR"/>
            </a:pPr>
            <a:r>
              <a:rPr lang="en-US" dirty="0"/>
              <a:t>4</a:t>
            </a:r>
          </a:p>
          <a:p>
            <a:endParaRPr lang="en-US" dirty="0"/>
          </a:p>
        </p:txBody>
      </p:sp>
    </p:spTree>
    <p:extLst>
      <p:ext uri="{BB962C8B-B14F-4D97-AF65-F5344CB8AC3E}">
        <p14:creationId xmlns:p14="http://schemas.microsoft.com/office/powerpoint/2010/main" val="1028453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Double: Holiday Carb </a:t>
            </a:r>
            <a:r>
              <a:rPr lang="en-US" dirty="0" smtClean="0"/>
              <a:t>Counting – </a:t>
            </a:r>
            <a:br>
              <a:rPr lang="en-US" dirty="0" smtClean="0"/>
            </a:br>
            <a:r>
              <a:rPr lang="en-US" dirty="0" smtClean="0">
                <a:solidFill>
                  <a:srgbClr val="FF0000"/>
                </a:solidFill>
              </a:rPr>
              <a:t>4 points</a:t>
            </a:r>
            <a:endParaRPr lang="en-US" dirty="0"/>
          </a:p>
        </p:txBody>
      </p:sp>
      <p:sp>
        <p:nvSpPr>
          <p:cNvPr id="3" name="Content Placeholder 2"/>
          <p:cNvSpPr>
            <a:spLocks noGrp="1"/>
          </p:cNvSpPr>
          <p:nvPr>
            <p:ph idx="1"/>
          </p:nvPr>
        </p:nvSpPr>
        <p:spPr/>
        <p:txBody>
          <a:bodyPr/>
          <a:lstStyle/>
          <a:p>
            <a:pPr marL="0" indent="0">
              <a:buNone/>
            </a:pPr>
            <a:r>
              <a:rPr lang="en-US" dirty="0"/>
              <a:t>Imagine you are at your Thanksgiving or holiday gathering, looking at all of the food options that you may choose. You decide to have </a:t>
            </a:r>
            <a:r>
              <a:rPr lang="en-US" dirty="0" smtClean="0"/>
              <a:t>1 </a:t>
            </a:r>
            <a:r>
              <a:rPr lang="en-US" dirty="0"/>
              <a:t>cup mashed sweet potatoes, </a:t>
            </a:r>
            <a:r>
              <a:rPr lang="en-US" dirty="0" smtClean="0"/>
              <a:t>6 </a:t>
            </a:r>
            <a:r>
              <a:rPr lang="en-US" dirty="0" err="1"/>
              <a:t>oz</a:t>
            </a:r>
            <a:r>
              <a:rPr lang="en-US" dirty="0"/>
              <a:t> roasted turkey, </a:t>
            </a:r>
            <a:r>
              <a:rPr lang="en-US" dirty="0" smtClean="0"/>
              <a:t>1 ½  </a:t>
            </a:r>
            <a:r>
              <a:rPr lang="en-US" dirty="0"/>
              <a:t>cup stuffing, </a:t>
            </a:r>
            <a:r>
              <a:rPr lang="en-US" dirty="0" smtClean="0"/>
              <a:t>¼ cup gravy, ½ </a:t>
            </a:r>
            <a:r>
              <a:rPr lang="en-US" dirty="0"/>
              <a:t>cup cranberry sauce and 2 cups mixed green salad. How many carbohydrates are you having at the meal?</a:t>
            </a:r>
          </a:p>
          <a:p>
            <a:pPr marL="0" indent="0">
              <a:buNone/>
            </a:pPr>
            <a:r>
              <a:rPr lang="en-US" dirty="0"/>
              <a:t>	a) </a:t>
            </a:r>
            <a:r>
              <a:rPr lang="en-US" dirty="0" smtClean="0"/>
              <a:t>223 grams</a:t>
            </a:r>
            <a:endParaRPr lang="en-US" dirty="0"/>
          </a:p>
          <a:p>
            <a:pPr marL="0" indent="0">
              <a:buNone/>
            </a:pPr>
            <a:r>
              <a:rPr lang="en-US" dirty="0"/>
              <a:t>	b</a:t>
            </a:r>
            <a:r>
              <a:rPr lang="en-US" dirty="0" smtClean="0"/>
              <a:t>) 86 grams</a:t>
            </a:r>
            <a:endParaRPr lang="en-US" dirty="0"/>
          </a:p>
          <a:p>
            <a:pPr marL="0" indent="0">
              <a:buNone/>
            </a:pPr>
            <a:r>
              <a:rPr lang="en-US" dirty="0"/>
              <a:t>	c</a:t>
            </a:r>
            <a:r>
              <a:rPr lang="en-US" dirty="0" smtClean="0"/>
              <a:t>) 157 grams</a:t>
            </a:r>
            <a:endParaRPr lang="en-US" dirty="0"/>
          </a:p>
          <a:p>
            <a:pPr marL="0" indent="0">
              <a:buNone/>
            </a:pPr>
            <a:r>
              <a:rPr lang="en-US" dirty="0"/>
              <a:t>	d) </a:t>
            </a:r>
            <a:r>
              <a:rPr lang="en-US" dirty="0" smtClean="0"/>
              <a:t>112 grams</a:t>
            </a:r>
            <a:endParaRPr lang="en-US" dirty="0"/>
          </a:p>
        </p:txBody>
      </p:sp>
    </p:spTree>
    <p:extLst>
      <p:ext uri="{BB962C8B-B14F-4D97-AF65-F5344CB8AC3E}">
        <p14:creationId xmlns:p14="http://schemas.microsoft.com/office/powerpoint/2010/main" val="111664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1 – </a:t>
            </a:r>
            <a:r>
              <a:rPr lang="en-US" dirty="0" smtClean="0">
                <a:solidFill>
                  <a:srgbClr val="FF0000"/>
                </a:solidFill>
              </a:rPr>
              <a:t>1 point</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err="1"/>
              <a:t>MyPlate</a:t>
            </a:r>
            <a:r>
              <a:rPr lang="en-US" dirty="0"/>
              <a:t> is a tool that can be used for planning healthy meals and practicing healthier portion sizes. Which of the following food groups should fill up the largest section of your plate each meal?</a:t>
            </a:r>
          </a:p>
          <a:p>
            <a:pPr marL="914400" lvl="1" indent="-457200">
              <a:buFont typeface="+mj-lt"/>
              <a:buAutoNum type="alphaLcParenR"/>
            </a:pPr>
            <a:r>
              <a:rPr lang="en-US" dirty="0"/>
              <a:t>Fruits</a:t>
            </a:r>
            <a:endParaRPr lang="en-US" sz="1800" dirty="0"/>
          </a:p>
          <a:p>
            <a:pPr marL="914400" lvl="1" indent="-457200">
              <a:buFont typeface="+mj-lt"/>
              <a:buAutoNum type="alphaLcParenR"/>
            </a:pPr>
            <a:r>
              <a:rPr lang="en-US" dirty="0"/>
              <a:t>Protein</a:t>
            </a:r>
            <a:endParaRPr lang="en-US" sz="1800" dirty="0"/>
          </a:p>
          <a:p>
            <a:pPr marL="914400" lvl="1" indent="-457200">
              <a:buFont typeface="+mj-lt"/>
              <a:buAutoNum type="alphaLcParenR"/>
            </a:pPr>
            <a:r>
              <a:rPr lang="en-US" dirty="0"/>
              <a:t>Whole grains</a:t>
            </a:r>
            <a:endParaRPr lang="en-US" sz="1800" dirty="0"/>
          </a:p>
          <a:p>
            <a:pPr marL="914400" lvl="1" indent="-457200">
              <a:buFont typeface="+mj-lt"/>
              <a:buAutoNum type="alphaLcParenR"/>
            </a:pPr>
            <a:r>
              <a:rPr lang="en-US" dirty="0"/>
              <a:t>Non-starchy vegetables</a:t>
            </a:r>
            <a:endParaRPr lang="en-US" sz="1800" dirty="0"/>
          </a:p>
          <a:p>
            <a:pPr marL="0" indent="0">
              <a:buNone/>
            </a:pPr>
            <a:endParaRPr lang="en-US" dirty="0"/>
          </a:p>
          <a:p>
            <a:endParaRPr lang="en-US" dirty="0"/>
          </a:p>
        </p:txBody>
      </p:sp>
    </p:spTree>
    <p:extLst>
      <p:ext uri="{BB962C8B-B14F-4D97-AF65-F5344CB8AC3E}">
        <p14:creationId xmlns:p14="http://schemas.microsoft.com/office/powerpoint/2010/main" val="302993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cs typeface="Times New Roman" panose="02020603050405020304" pitchFamily="18" charset="0"/>
              </a:rPr>
              <a:t>MyPlate</a:t>
            </a:r>
            <a:r>
              <a:rPr lang="en-US" sz="4000" b="1" dirty="0">
                <a:cs typeface="Times New Roman" panose="02020603050405020304" pitchFamily="18" charset="0"/>
              </a:rPr>
              <a:t> Method</a:t>
            </a:r>
          </a:p>
        </p:txBody>
      </p:sp>
      <p:pic>
        <p:nvPicPr>
          <p:cNvPr id="2050" name="Picture 2" descr="Image result for MyPla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884534"/>
            <a:ext cx="5017168"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20918" y="2323475"/>
            <a:ext cx="5006715"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cs typeface="Times New Roman" panose="02020603050405020304" pitchFamily="18" charset="0"/>
              </a:rPr>
              <a:t>Helps to select healthy portion sizes to limit blood sugar fluctuations and achieve weight loss.</a:t>
            </a:r>
          </a:p>
          <a:p>
            <a:endParaRPr lang="en-US" sz="2000" dirty="0">
              <a:latin typeface="+mj-lt"/>
              <a:cs typeface="Times New Roman" panose="02020603050405020304" pitchFamily="18" charset="0"/>
            </a:endParaRPr>
          </a:p>
          <a:p>
            <a:pPr marL="285750" indent="-285750">
              <a:buFont typeface="Arial" panose="020B0604020202020204" pitchFamily="34" charset="0"/>
              <a:buChar char="•"/>
            </a:pPr>
            <a:r>
              <a:rPr lang="en-US" sz="2000" dirty="0">
                <a:latin typeface="+mj-lt"/>
                <a:cs typeface="Times New Roman" panose="02020603050405020304" pitchFamily="18" charset="0"/>
              </a:rPr>
              <a:t>Fill the largest portion with non-starchy vegetables and smaller portions with fruits, grains and proteins</a:t>
            </a:r>
          </a:p>
          <a:p>
            <a:endParaRPr lang="en-US" sz="2000" dirty="0">
              <a:latin typeface="+mj-lt"/>
              <a:cs typeface="Times New Roman" panose="02020603050405020304" pitchFamily="18" charset="0"/>
            </a:endParaRPr>
          </a:p>
          <a:p>
            <a:pPr marL="285750" indent="-285750">
              <a:buFont typeface="Arial" panose="020B0604020202020204" pitchFamily="34" charset="0"/>
              <a:buChar char="•"/>
            </a:pPr>
            <a:r>
              <a:rPr lang="en-US" sz="2000" dirty="0">
                <a:latin typeface="+mj-lt"/>
                <a:cs typeface="Times New Roman" panose="02020603050405020304" pitchFamily="18" charset="0"/>
              </a:rPr>
              <a:t>Consider adding a serving of dairy if limited starchy veggies/grains and fruit are on the plate</a:t>
            </a:r>
          </a:p>
        </p:txBody>
      </p:sp>
    </p:spTree>
    <p:extLst>
      <p:ext uri="{BB962C8B-B14F-4D97-AF65-F5344CB8AC3E}">
        <p14:creationId xmlns:p14="http://schemas.microsoft.com/office/powerpoint/2010/main" val="169064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2 – </a:t>
            </a:r>
            <a:r>
              <a:rPr lang="en-US" dirty="0" smtClean="0">
                <a:solidFill>
                  <a:srgbClr val="FF0000"/>
                </a:solidFill>
              </a:rPr>
              <a:t>2 points</a:t>
            </a:r>
            <a:endParaRPr lang="en-US" dirty="0"/>
          </a:p>
        </p:txBody>
      </p:sp>
      <p:sp>
        <p:nvSpPr>
          <p:cNvPr id="3" name="Content Placeholder 2"/>
          <p:cNvSpPr>
            <a:spLocks noGrp="1"/>
          </p:cNvSpPr>
          <p:nvPr>
            <p:ph idx="1"/>
          </p:nvPr>
        </p:nvSpPr>
        <p:spPr/>
        <p:txBody>
          <a:bodyPr/>
          <a:lstStyle/>
          <a:p>
            <a:pPr marL="0" indent="0">
              <a:buNone/>
            </a:pPr>
            <a:r>
              <a:rPr lang="en-US" dirty="0" smtClean="0"/>
              <a:t>Which one </a:t>
            </a:r>
            <a:r>
              <a:rPr lang="en-US" dirty="0"/>
              <a:t>of the following vegetables should NOT </a:t>
            </a:r>
            <a:r>
              <a:rPr lang="en-US" dirty="0" smtClean="0"/>
              <a:t>be </a:t>
            </a:r>
            <a:r>
              <a:rPr lang="en-US" dirty="0"/>
              <a:t>placed in the largest section of </a:t>
            </a:r>
            <a:r>
              <a:rPr lang="en-US" dirty="0" smtClean="0"/>
              <a:t>your plate, according to MyPlate.gov?</a:t>
            </a:r>
            <a:endParaRPr lang="en-US" dirty="0"/>
          </a:p>
          <a:p>
            <a:pPr marL="914400" lvl="1" indent="-457200">
              <a:buFont typeface="+mj-lt"/>
              <a:buAutoNum type="alphaLcParenR"/>
            </a:pPr>
            <a:r>
              <a:rPr lang="en-US" dirty="0"/>
              <a:t>Carrots</a:t>
            </a:r>
            <a:endParaRPr lang="en-US" sz="1800" dirty="0"/>
          </a:p>
          <a:p>
            <a:pPr marL="914400" lvl="1" indent="-457200">
              <a:buFont typeface="+mj-lt"/>
              <a:buAutoNum type="alphaLcParenR"/>
            </a:pPr>
            <a:r>
              <a:rPr lang="en-US" dirty="0"/>
              <a:t>Cabbage</a:t>
            </a:r>
            <a:endParaRPr lang="en-US" sz="1800" dirty="0"/>
          </a:p>
          <a:p>
            <a:pPr marL="914400" lvl="1" indent="-457200">
              <a:buFont typeface="+mj-lt"/>
              <a:buAutoNum type="alphaLcParenR"/>
            </a:pPr>
            <a:r>
              <a:rPr lang="en-US" dirty="0"/>
              <a:t>Green Peas</a:t>
            </a:r>
            <a:endParaRPr lang="en-US" sz="1800" dirty="0"/>
          </a:p>
          <a:p>
            <a:pPr marL="914400" lvl="1" indent="-457200">
              <a:buFont typeface="+mj-lt"/>
              <a:buAutoNum type="alphaLcParenR"/>
            </a:pPr>
            <a:r>
              <a:rPr lang="en-US" dirty="0"/>
              <a:t>Tomatoes </a:t>
            </a:r>
            <a:endParaRPr lang="en-US" sz="1800" dirty="0"/>
          </a:p>
          <a:p>
            <a:pPr marL="0" indent="0">
              <a:buNone/>
            </a:pPr>
            <a:endParaRPr lang="en-US" dirty="0"/>
          </a:p>
        </p:txBody>
      </p:sp>
    </p:spTree>
    <p:extLst>
      <p:ext uri="{BB962C8B-B14F-4D97-AF65-F5344CB8AC3E}">
        <p14:creationId xmlns:p14="http://schemas.microsoft.com/office/powerpoint/2010/main" val="8795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3 – </a:t>
            </a:r>
            <a:r>
              <a:rPr lang="en-US" dirty="0" smtClean="0">
                <a:solidFill>
                  <a:srgbClr val="FF0000"/>
                </a:solidFill>
              </a:rPr>
              <a:t>2 points</a:t>
            </a:r>
            <a:endParaRPr lang="en-US" dirty="0"/>
          </a:p>
        </p:txBody>
      </p:sp>
      <p:sp>
        <p:nvSpPr>
          <p:cNvPr id="3" name="Content Placeholder 2"/>
          <p:cNvSpPr>
            <a:spLocks noGrp="1"/>
          </p:cNvSpPr>
          <p:nvPr>
            <p:ph idx="1"/>
          </p:nvPr>
        </p:nvSpPr>
        <p:spPr>
          <a:xfrm>
            <a:off x="838198" y="1825625"/>
            <a:ext cx="7858330" cy="4351338"/>
          </a:xfrm>
        </p:spPr>
        <p:txBody>
          <a:bodyPr/>
          <a:lstStyle/>
          <a:p>
            <a:pPr marL="0" indent="0">
              <a:buNone/>
            </a:pPr>
            <a:r>
              <a:rPr lang="en-US" dirty="0"/>
              <a:t>When a grain is processed or refined, which of the following </a:t>
            </a:r>
            <a:r>
              <a:rPr lang="en-US" dirty="0" smtClean="0"/>
              <a:t>nutrients are removed </a:t>
            </a:r>
            <a:r>
              <a:rPr lang="en-US" dirty="0"/>
              <a:t>from the grain?</a:t>
            </a:r>
          </a:p>
          <a:p>
            <a:endParaRPr lang="en-US" dirty="0"/>
          </a:p>
          <a:p>
            <a:pPr marL="514350" indent="-514350">
              <a:buAutoNum type="alphaLcPeriod"/>
            </a:pPr>
            <a:r>
              <a:rPr lang="en-US" dirty="0"/>
              <a:t>B </a:t>
            </a:r>
            <a:r>
              <a:rPr lang="en-US" dirty="0" smtClean="0"/>
              <a:t>vitamins (thiamin, niacin, riboflavin, folate, B6)</a:t>
            </a:r>
            <a:endParaRPr lang="en-US" dirty="0"/>
          </a:p>
          <a:p>
            <a:pPr marL="514350" indent="-514350">
              <a:buAutoNum type="alphaLcPeriod"/>
            </a:pPr>
            <a:r>
              <a:rPr lang="en-US" dirty="0"/>
              <a:t>Fiber</a:t>
            </a:r>
          </a:p>
          <a:p>
            <a:pPr marL="514350" indent="-514350">
              <a:buAutoNum type="alphaLcPeriod"/>
            </a:pPr>
            <a:r>
              <a:rPr lang="en-US" dirty="0"/>
              <a:t>Iron</a:t>
            </a:r>
          </a:p>
          <a:p>
            <a:pPr marL="514350" indent="-514350">
              <a:buAutoNum type="alphaLcPeriod"/>
            </a:pPr>
            <a:r>
              <a:rPr lang="en-US" dirty="0"/>
              <a:t>All of the above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3329" y="4177966"/>
            <a:ext cx="2698442" cy="20256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2924" y="544430"/>
            <a:ext cx="2350952" cy="5917130"/>
          </a:xfrm>
          <a:prstGeom prst="rect">
            <a:avLst/>
          </a:prstGeom>
        </p:spPr>
      </p:pic>
      <p:sp>
        <p:nvSpPr>
          <p:cNvPr id="11" name="TextBox 10"/>
          <p:cNvSpPr txBox="1"/>
          <p:nvPr/>
        </p:nvSpPr>
        <p:spPr>
          <a:xfrm>
            <a:off x="8920264" y="175098"/>
            <a:ext cx="2276272" cy="369332"/>
          </a:xfrm>
          <a:prstGeom prst="rect">
            <a:avLst/>
          </a:prstGeom>
          <a:noFill/>
        </p:spPr>
        <p:txBody>
          <a:bodyPr wrap="square" rtlCol="0">
            <a:spAutoFit/>
          </a:bodyPr>
          <a:lstStyle/>
          <a:p>
            <a:r>
              <a:rPr lang="en-US" dirty="0" smtClean="0"/>
              <a:t>White bread mix</a:t>
            </a:r>
            <a:endParaRPr lang="en-US" dirty="0"/>
          </a:p>
        </p:txBody>
      </p:sp>
    </p:spTree>
    <p:extLst>
      <p:ext uri="{BB962C8B-B14F-4D97-AF65-F5344CB8AC3E}">
        <p14:creationId xmlns:p14="http://schemas.microsoft.com/office/powerpoint/2010/main" val="339517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4 – </a:t>
            </a:r>
            <a:r>
              <a:rPr lang="en-US" dirty="0" smtClean="0">
                <a:solidFill>
                  <a:srgbClr val="FF0000"/>
                </a:solidFill>
              </a:rPr>
              <a:t>3 points</a:t>
            </a:r>
            <a:endParaRPr lang="en-US" dirty="0"/>
          </a:p>
        </p:txBody>
      </p:sp>
      <p:sp>
        <p:nvSpPr>
          <p:cNvPr id="3" name="Content Placeholder 2"/>
          <p:cNvSpPr>
            <a:spLocks noGrp="1"/>
          </p:cNvSpPr>
          <p:nvPr>
            <p:ph idx="1"/>
          </p:nvPr>
        </p:nvSpPr>
        <p:spPr/>
        <p:txBody>
          <a:bodyPr/>
          <a:lstStyle/>
          <a:p>
            <a:pPr marL="0" lvl="0" indent="0">
              <a:buNone/>
            </a:pPr>
            <a:r>
              <a:rPr lang="en-US" dirty="0"/>
              <a:t>Which of the following combination of fruit items will fulfill the recommended daily intake of fruit?</a:t>
            </a:r>
            <a:endParaRPr lang="en-US" sz="2000" dirty="0"/>
          </a:p>
          <a:p>
            <a:pPr marL="914400" lvl="1" indent="-457200">
              <a:buFont typeface="+mj-lt"/>
              <a:buAutoNum type="alphaLcParenR"/>
            </a:pPr>
            <a:r>
              <a:rPr lang="en-US" dirty="0"/>
              <a:t>½ cup of strawberries and one cup of 100% orange juice</a:t>
            </a:r>
            <a:endParaRPr lang="en-US" sz="1800" dirty="0"/>
          </a:p>
          <a:p>
            <a:pPr marL="914400" lvl="1" indent="-457200">
              <a:buFont typeface="+mj-lt"/>
              <a:buAutoNum type="alphaLcParenR"/>
            </a:pPr>
            <a:r>
              <a:rPr lang="en-US" dirty="0"/>
              <a:t>½ cup of strawberries, ¼ cup </a:t>
            </a:r>
            <a:r>
              <a:rPr lang="en-US" dirty="0" smtClean="0"/>
              <a:t>of unsweetened </a:t>
            </a:r>
            <a:r>
              <a:rPr lang="en-US" dirty="0"/>
              <a:t>dried fruits (e.g. raisins), and 1 whole banana</a:t>
            </a:r>
            <a:endParaRPr lang="en-US" sz="1800" dirty="0"/>
          </a:p>
          <a:p>
            <a:pPr marL="914400" lvl="1" indent="-457200">
              <a:buFont typeface="+mj-lt"/>
              <a:buAutoNum type="alphaLcParenR"/>
            </a:pPr>
            <a:r>
              <a:rPr lang="en-US" dirty="0"/>
              <a:t>½ cup of strawberries and 1 whole banana </a:t>
            </a:r>
            <a:endParaRPr lang="en-US" sz="1800" dirty="0"/>
          </a:p>
          <a:p>
            <a:pPr marL="914400" lvl="1" indent="-457200">
              <a:buFont typeface="+mj-lt"/>
              <a:buAutoNum type="alphaLcParenR"/>
            </a:pPr>
            <a:r>
              <a:rPr lang="en-US" dirty="0"/>
              <a:t>½ cup of strawberries, ½ cup of dried fruits, and 1 cup of 100% orange juice </a:t>
            </a:r>
            <a:endParaRPr lang="en-US" sz="1800" dirty="0"/>
          </a:p>
          <a:p>
            <a:endParaRPr lang="en-US" dirty="0"/>
          </a:p>
        </p:txBody>
      </p:sp>
    </p:spTree>
    <p:extLst>
      <p:ext uri="{BB962C8B-B14F-4D97-AF65-F5344CB8AC3E}">
        <p14:creationId xmlns:p14="http://schemas.microsoft.com/office/powerpoint/2010/main" val="97755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a:t>
            </a:r>
            <a:r>
              <a:rPr lang="en-US" dirty="0" smtClean="0"/>
              <a:t>5 – </a:t>
            </a:r>
            <a:r>
              <a:rPr lang="en-US" dirty="0" smtClean="0">
                <a:solidFill>
                  <a:srgbClr val="FF0000"/>
                </a:solidFill>
              </a:rPr>
              <a:t>3 points</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How many grams of carbohydrate are in ½ cup strawberries, ¼ cup </a:t>
            </a:r>
            <a:r>
              <a:rPr lang="en-US" dirty="0" smtClean="0"/>
              <a:t>unsweetened dried </a:t>
            </a:r>
            <a:r>
              <a:rPr lang="en-US" dirty="0"/>
              <a:t>fruit </a:t>
            </a:r>
            <a:r>
              <a:rPr lang="en-US" dirty="0" smtClean="0"/>
              <a:t>and </a:t>
            </a:r>
            <a:r>
              <a:rPr lang="en-US" dirty="0"/>
              <a:t>1 whole </a:t>
            </a:r>
            <a:r>
              <a:rPr lang="en-US" dirty="0" smtClean="0"/>
              <a:t>banana?</a:t>
            </a:r>
          </a:p>
          <a:p>
            <a:pPr marL="514350" indent="-514350">
              <a:buFont typeface="+mj-lt"/>
              <a:buAutoNum type="alphaLcParenR"/>
            </a:pPr>
            <a:r>
              <a:rPr lang="en-US" dirty="0" smtClean="0"/>
              <a:t>67 grams</a:t>
            </a:r>
          </a:p>
          <a:p>
            <a:pPr marL="514350" indent="-514350">
              <a:buFont typeface="+mj-lt"/>
              <a:buAutoNum type="alphaLcParenR"/>
            </a:pPr>
            <a:r>
              <a:rPr lang="en-US" dirty="0" smtClean="0"/>
              <a:t>37 grams</a:t>
            </a:r>
          </a:p>
          <a:p>
            <a:pPr marL="514350" indent="-514350">
              <a:buFont typeface="+mj-lt"/>
              <a:buAutoNum type="alphaLcParenR"/>
            </a:pPr>
            <a:r>
              <a:rPr lang="en-US" dirty="0" smtClean="0"/>
              <a:t>82 grams</a:t>
            </a:r>
          </a:p>
          <a:p>
            <a:pPr marL="514350" indent="-514350">
              <a:buFont typeface="+mj-lt"/>
              <a:buAutoNum type="alphaLcParenR"/>
            </a:pPr>
            <a:r>
              <a:rPr lang="en-US" dirty="0" smtClean="0"/>
              <a:t>53 grams</a:t>
            </a:r>
          </a:p>
          <a:p>
            <a:pPr marL="0" indent="0">
              <a:buNone/>
            </a:pPr>
            <a:endParaRPr lang="en-US" dirty="0" smtClean="0"/>
          </a:p>
          <a:p>
            <a:pPr marL="514350" indent="-514350">
              <a:buFont typeface="+mj-lt"/>
              <a:buAutoNum type="alphaLcParenR"/>
            </a:pPr>
            <a:endParaRPr lang="en-US" dirty="0"/>
          </a:p>
        </p:txBody>
      </p:sp>
    </p:spTree>
    <p:extLst>
      <p:ext uri="{BB962C8B-B14F-4D97-AF65-F5344CB8AC3E}">
        <p14:creationId xmlns:p14="http://schemas.microsoft.com/office/powerpoint/2010/main" val="3956106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a:t>
            </a:r>
            <a:r>
              <a:rPr lang="en-US" dirty="0" smtClean="0"/>
              <a:t>6 – </a:t>
            </a:r>
            <a:r>
              <a:rPr lang="en-US" dirty="0" smtClean="0">
                <a:solidFill>
                  <a:srgbClr val="FF0000"/>
                </a:solidFill>
              </a:rPr>
              <a:t>1 point</a:t>
            </a:r>
            <a:endParaRPr lang="en-US" dirty="0"/>
          </a:p>
        </p:txBody>
      </p:sp>
      <p:sp>
        <p:nvSpPr>
          <p:cNvPr id="3" name="Content Placeholder 2"/>
          <p:cNvSpPr>
            <a:spLocks noGrp="1"/>
          </p:cNvSpPr>
          <p:nvPr>
            <p:ph idx="1"/>
          </p:nvPr>
        </p:nvSpPr>
        <p:spPr/>
        <p:txBody>
          <a:bodyPr/>
          <a:lstStyle/>
          <a:p>
            <a:pPr marL="0" indent="0">
              <a:buNone/>
            </a:pPr>
            <a:r>
              <a:rPr lang="en-US" dirty="0"/>
              <a:t>Which of the following may be considered part of both protein and vegetable food groups</a:t>
            </a:r>
            <a:r>
              <a:rPr lang="en-US" dirty="0" smtClean="0"/>
              <a:t>?</a:t>
            </a:r>
          </a:p>
          <a:p>
            <a:pPr marL="0" indent="0">
              <a:buNone/>
            </a:pPr>
            <a:endParaRPr lang="en-US" dirty="0"/>
          </a:p>
          <a:p>
            <a:pPr marL="914400" lvl="1" indent="-457200">
              <a:buFont typeface="+mj-lt"/>
              <a:buAutoNum type="alphaLcParenR"/>
            </a:pPr>
            <a:r>
              <a:rPr lang="en-US" dirty="0"/>
              <a:t>Legumes (aka beans, lentils, peanuts and peas) </a:t>
            </a:r>
            <a:endParaRPr lang="en-US" sz="1800" dirty="0"/>
          </a:p>
          <a:p>
            <a:pPr marL="914400" lvl="1" indent="-457200">
              <a:buFont typeface="+mj-lt"/>
              <a:buAutoNum type="alphaLcParenR"/>
            </a:pPr>
            <a:r>
              <a:rPr lang="en-US" dirty="0"/>
              <a:t>Spinach</a:t>
            </a:r>
            <a:endParaRPr lang="en-US" sz="1800" dirty="0"/>
          </a:p>
          <a:p>
            <a:pPr marL="914400" lvl="1" indent="-457200">
              <a:buFont typeface="+mj-lt"/>
              <a:buAutoNum type="alphaLcParenR"/>
            </a:pPr>
            <a:r>
              <a:rPr lang="en-US" dirty="0" smtClean="0"/>
              <a:t>Avocado</a:t>
            </a:r>
            <a:endParaRPr lang="en-US" sz="1800" dirty="0"/>
          </a:p>
          <a:p>
            <a:pPr marL="914400" lvl="1" indent="-457200">
              <a:buFont typeface="+mj-lt"/>
              <a:buAutoNum type="alphaLcParenR"/>
            </a:pPr>
            <a:r>
              <a:rPr lang="en-US" dirty="0" smtClean="0"/>
              <a:t>Almond milk</a:t>
            </a:r>
            <a:endParaRPr lang="en-US" dirty="0"/>
          </a:p>
          <a:p>
            <a:endParaRPr lang="en-US" dirty="0"/>
          </a:p>
        </p:txBody>
      </p:sp>
    </p:spTree>
    <p:extLst>
      <p:ext uri="{BB962C8B-B14F-4D97-AF65-F5344CB8AC3E}">
        <p14:creationId xmlns:p14="http://schemas.microsoft.com/office/powerpoint/2010/main" val="2430759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3420</TotalTime>
  <Words>3534</Words>
  <Application>Microsoft Office PowerPoint</Application>
  <PresentationFormat>Custom</PresentationFormat>
  <Paragraphs>424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Welcome to the D2d Nutrition Game Show! </vt:lpstr>
      <vt:lpstr>Intro Slide/Game Show Rules</vt:lpstr>
      <vt:lpstr>Question # 1 – 1 point</vt:lpstr>
      <vt:lpstr>MyPlate Method</vt:lpstr>
      <vt:lpstr>Question # 2 – 2 points</vt:lpstr>
      <vt:lpstr>Question #3 – 2 points</vt:lpstr>
      <vt:lpstr>Question # 4 – 3 points</vt:lpstr>
      <vt:lpstr>Question #5 – 3 points</vt:lpstr>
      <vt:lpstr>Question # 6 – 1 point</vt:lpstr>
      <vt:lpstr> Question # 7 – 2 points</vt:lpstr>
      <vt:lpstr>Sodium Intake</vt:lpstr>
      <vt:lpstr>Question # 8 – 2 points</vt:lpstr>
      <vt:lpstr>Question # 9 – 2 points</vt:lpstr>
      <vt:lpstr>Question # 10 – 1 point</vt:lpstr>
      <vt:lpstr>Question # 11 – 1 point</vt:lpstr>
      <vt:lpstr>Question # 12 – 3 points</vt:lpstr>
      <vt:lpstr>Question # 13 – 2 points</vt:lpstr>
      <vt:lpstr>Question #14 – 1 point</vt:lpstr>
      <vt:lpstr>Question #15 – 2 points</vt:lpstr>
      <vt:lpstr>Question # 16 – 2 points </vt:lpstr>
      <vt:lpstr>Question # 17- 2 points</vt:lpstr>
      <vt:lpstr>PowerPoint Presentation</vt:lpstr>
      <vt:lpstr>PowerPoint Presentation</vt:lpstr>
      <vt:lpstr>Question #18 – 1 point</vt:lpstr>
      <vt:lpstr>Question #19 – 1 point</vt:lpstr>
      <vt:lpstr>Question #20 – 1 point</vt:lpstr>
      <vt:lpstr>Daily Double: Holiday Carb Counting –  4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UNLISTED</dc:creator>
  <cp:lastModifiedBy>Paul Fuss</cp:lastModifiedBy>
  <cp:revision>106</cp:revision>
  <dcterms:created xsi:type="dcterms:W3CDTF">2016-10-26T19:58:00Z</dcterms:created>
  <dcterms:modified xsi:type="dcterms:W3CDTF">2017-02-17T19:31:49Z</dcterms:modified>
</cp:coreProperties>
</file>