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3" r:id="rId3"/>
    <p:sldId id="257" r:id="rId4"/>
    <p:sldId id="277" r:id="rId5"/>
    <p:sldId id="258" r:id="rId6"/>
    <p:sldId id="259" r:id="rId7"/>
    <p:sldId id="278" r:id="rId8"/>
    <p:sldId id="280" r:id="rId9"/>
    <p:sldId id="274" r:id="rId10"/>
    <p:sldId id="263" r:id="rId11"/>
    <p:sldId id="264" r:id="rId12"/>
    <p:sldId id="267" r:id="rId13"/>
    <p:sldId id="268" r:id="rId14"/>
    <p:sldId id="269" r:id="rId15"/>
    <p:sldId id="282" r:id="rId16"/>
    <p:sldId id="281" r:id="rId17"/>
    <p:sldId id="275" r:id="rId18"/>
    <p:sldId id="276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 Fuss" initials="PF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87771" autoAdjust="0"/>
  </p:normalViewPr>
  <p:slideViewPr>
    <p:cSldViewPr>
      <p:cViewPr>
        <p:scale>
          <a:sx n="109" d="100"/>
          <a:sy n="109" d="100"/>
        </p:scale>
        <p:origin x="-169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6A347-46DF-4A06-8693-07CC0B6E41E8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1595B-A56F-4EBF-BB41-8A632F643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59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altLang="en-US" dirty="0" smtClean="0"/>
              <a:t>Food is ingested</a:t>
            </a:r>
          </a:p>
          <a:p>
            <a:pPr marL="228600" indent="-228600">
              <a:buAutoNum type="arabicPeriod"/>
            </a:pPr>
            <a:r>
              <a:rPr lang="en-US" altLang="en-US" dirty="0" smtClean="0"/>
              <a:t>Glucose</a:t>
            </a:r>
            <a:r>
              <a:rPr lang="en-US" altLang="en-US" baseline="0" dirty="0" smtClean="0"/>
              <a:t> rises after food ingestion</a:t>
            </a:r>
          </a:p>
          <a:p>
            <a:pPr marL="228600" indent="-228600">
              <a:buAutoNum type="arabicPeriod"/>
            </a:pPr>
            <a:r>
              <a:rPr lang="en-US" altLang="en-US" baseline="0" dirty="0" smtClean="0"/>
              <a:t>Pancreas releases insulin</a:t>
            </a:r>
          </a:p>
          <a:p>
            <a:pPr marL="228600" indent="-228600">
              <a:buAutoNum type="arabicPeriod"/>
            </a:pPr>
            <a:r>
              <a:rPr lang="en-US" altLang="en-US" baseline="0" dirty="0" smtClean="0"/>
              <a:t>Insulin travels through blood stream to target tissues</a:t>
            </a:r>
          </a:p>
          <a:p>
            <a:pPr marL="228600" indent="-228600">
              <a:buAutoNum type="arabicPeriod"/>
            </a:pPr>
            <a:r>
              <a:rPr lang="en-US" altLang="en-US" baseline="0" dirty="0" smtClean="0"/>
              <a:t>Insulin binds to receptor on target cells (such as muscle), which</a:t>
            </a:r>
          </a:p>
          <a:p>
            <a:pPr marL="228600" indent="-228600">
              <a:buAutoNum type="arabicPeriod"/>
            </a:pPr>
            <a:r>
              <a:rPr lang="en-US" altLang="en-US" baseline="0" dirty="0" smtClean="0"/>
              <a:t>Allows glucose in the blood to enter the cell to be used as energy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recommendations (dilated</a:t>
            </a:r>
            <a:r>
              <a:rPr lang="en-US" baseline="0" dirty="0" smtClean="0"/>
              <a:t> eye exam, urine test) </a:t>
            </a:r>
            <a:r>
              <a:rPr lang="en-US" dirty="0" smtClean="0"/>
              <a:t>are for patients with diabetes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11595B-A56F-4EBF-BB41-8A632F6435F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Metabolic syndrome: low HDL, high trigs</a:t>
            </a:r>
          </a:p>
          <a:p>
            <a:r>
              <a:rPr lang="en-US" dirty="0" smtClean="0"/>
              <a:t>Sleep</a:t>
            </a:r>
            <a:r>
              <a:rPr lang="en-US" baseline="0" dirty="0" smtClean="0"/>
              <a:t> disorders includes OSA, chronic sleep deprivation, and night shift workers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3023C-00DD-416D-B502-2EF95EC4C0B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For A1c: 5.5-6.0: 9-25% risk of DM in the next 5 years</a:t>
            </a:r>
          </a:p>
          <a:p>
            <a:r>
              <a:rPr lang="en-US" altLang="en-US" dirty="0" smtClean="0"/>
              <a:t>6.0-6.5: 25-50% 5 year risk of DM (Zhang</a:t>
            </a:r>
            <a:r>
              <a:rPr lang="en-US" altLang="en-US" baseline="0" dirty="0" smtClean="0"/>
              <a:t> Diabetes Care 2010)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Per DPP results, lifestyle</a:t>
            </a:r>
            <a:r>
              <a:rPr lang="en-US" altLang="en-US" baseline="0" dirty="0" smtClean="0"/>
              <a:t> changes reduced risk by 58%, and metformin reduced risk by 31%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altLang="en-US" sz="1200" b="0">
                <a:solidFill>
                  <a:schemeClr val="tx1"/>
                </a:solidFill>
                <a:effectLst/>
              </a:rPr>
              <a:t>4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4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3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82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0F84C8B-A5F5-4D1D-9EAF-733D0C53FF8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09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9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6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3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4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7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2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4F1A-11A5-47EC-8497-6816E1B86BD1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1FBE9-E30D-4B8D-A7DD-309378CE0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1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err="1" smtClean="0"/>
              <a:t>Prediabetes</a:t>
            </a:r>
            <a:endParaRPr lang="en-US" sz="6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609600"/>
            <a:ext cx="5105400" cy="162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115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Can I Prevent Diabetes?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19256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23910"/>
          <p:cNvGrpSpPr>
            <a:grpSpLocks/>
          </p:cNvGrpSpPr>
          <p:nvPr/>
        </p:nvGrpSpPr>
        <p:grpSpPr bwMode="auto">
          <a:xfrm>
            <a:off x="457200" y="1447800"/>
            <a:ext cx="8229600" cy="4495800"/>
            <a:chOff x="288" y="1017"/>
            <a:chExt cx="2880" cy="720"/>
          </a:xfrm>
        </p:grpSpPr>
        <p:cxnSp>
          <p:nvCxnSpPr>
            <p:cNvPr id="1028" name="_s1028"/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160" y="873"/>
              <a:ext cx="144" cy="1008"/>
            </a:xfrm>
            <a:prstGeom prst="bentConnector3">
              <a:avLst>
                <a:gd name="adj1" fmla="val 1272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657" y="1376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152" y="873"/>
              <a:ext cx="144" cy="1008"/>
            </a:xfrm>
            <a:prstGeom prst="bentConnector3">
              <a:avLst>
                <a:gd name="adj1" fmla="val 1272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1"/>
            <p:cNvSpPr>
              <a:spLocks noChangeArrowheads="1"/>
            </p:cNvSpPr>
            <p:nvPr/>
          </p:nvSpPr>
          <p:spPr bwMode="auto">
            <a:xfrm>
              <a:off x="1296" y="101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3234 patients with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pre-diabetes</a:t>
              </a:r>
            </a:p>
          </p:txBody>
        </p:sp>
        <p:sp>
          <p:nvSpPr>
            <p:cNvPr id="4" name="_s1032"/>
            <p:cNvSpPr>
              <a:spLocks noChangeArrowheads="1"/>
            </p:cNvSpPr>
            <p:nvPr/>
          </p:nvSpPr>
          <p:spPr bwMode="auto">
            <a:xfrm>
              <a:off x="288" y="144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1082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Conventional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Lifestyle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Modification</a:t>
              </a:r>
            </a:p>
          </p:txBody>
        </p:sp>
        <p:sp>
          <p:nvSpPr>
            <p:cNvPr id="5" name="_s1033"/>
            <p:cNvSpPr>
              <a:spLocks noChangeArrowheads="1"/>
            </p:cNvSpPr>
            <p:nvPr/>
          </p:nvSpPr>
          <p:spPr bwMode="auto">
            <a:xfrm>
              <a:off x="1296" y="144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1073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Metformin</a:t>
              </a:r>
            </a:p>
          </p:txBody>
        </p:sp>
        <p:sp>
          <p:nvSpPr>
            <p:cNvPr id="6" name="_s1034"/>
            <p:cNvSpPr>
              <a:spLocks noChangeArrowheads="1"/>
            </p:cNvSpPr>
            <p:nvPr/>
          </p:nvSpPr>
          <p:spPr bwMode="auto">
            <a:xfrm>
              <a:off x="2304" y="144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1079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Intensive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Lifestyle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Intervention</a:t>
              </a:r>
            </a:p>
          </p:txBody>
        </p:sp>
      </p:grpSp>
      <p:sp>
        <p:nvSpPr>
          <p:cNvPr id="123919" name="Rectangle 15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>
                <a:latin typeface="Arial" charset="0"/>
              </a:rPr>
              <a:t>Diabetes Prevention Program</a:t>
            </a:r>
            <a:r>
              <a:rPr lang="en-US" altLang="en-US"/>
              <a:t> </a:t>
            </a:r>
          </a:p>
        </p:txBody>
      </p:sp>
      <p:sp>
        <p:nvSpPr>
          <p:cNvPr id="123920" name="Text Box 16"/>
          <p:cNvSpPr txBox="1">
            <a:spLocks noChangeArrowheads="1"/>
          </p:cNvSpPr>
          <p:nvPr/>
        </p:nvSpPr>
        <p:spPr bwMode="auto">
          <a:xfrm>
            <a:off x="2667000" y="6248400"/>
            <a:ext cx="3886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/>
              <a:t>Average follow up: 2.8 years</a:t>
            </a:r>
          </a:p>
        </p:txBody>
      </p:sp>
    </p:spTree>
    <p:extLst>
      <p:ext uri="{BB962C8B-B14F-4D97-AF65-F5344CB8AC3E}">
        <p14:creationId xmlns:p14="http://schemas.microsoft.com/office/powerpoint/2010/main" val="181123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</a:rPr>
              <a:t>DPP Conclusions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altLang="en-US" dirty="0">
                <a:latin typeface="Arial" charset="0"/>
              </a:rPr>
              <a:t>Lifestyle changes (</a:t>
            </a:r>
            <a:r>
              <a:rPr lang="en-US" altLang="en-US" dirty="0" smtClean="0">
                <a:latin typeface="Arial" charset="0"/>
              </a:rPr>
              <a:t>i.e</a:t>
            </a:r>
            <a:r>
              <a:rPr lang="en-US" altLang="en-US" dirty="0">
                <a:latin typeface="Arial" charset="0"/>
              </a:rPr>
              <a:t>. diet and exercise) are the most effective ways to prevent </a:t>
            </a:r>
            <a:r>
              <a:rPr lang="en-US" altLang="en-US" dirty="0" smtClean="0">
                <a:latin typeface="Arial" charset="0"/>
              </a:rPr>
              <a:t>diabetes: Risk reduced by nearly 60%!</a:t>
            </a:r>
          </a:p>
          <a:p>
            <a:r>
              <a:rPr lang="en-US" altLang="en-US" dirty="0" smtClean="0">
                <a:latin typeface="Arial" charset="0"/>
              </a:rPr>
              <a:t>Metformin reduced risk by only about half as much</a:t>
            </a:r>
            <a:endParaRPr lang="en-US" altLang="en-US" dirty="0">
              <a:latin typeface="Arial" charset="0"/>
            </a:endParaRPr>
          </a:p>
          <a:p>
            <a:r>
              <a:rPr lang="en-US" altLang="en-US" dirty="0">
                <a:latin typeface="Arial" charset="0"/>
              </a:rPr>
              <a:t>Modest lifestyle changes have a significant </a:t>
            </a:r>
            <a:r>
              <a:rPr lang="en-US" altLang="en-US" dirty="0" smtClean="0">
                <a:latin typeface="Arial" charset="0"/>
              </a:rPr>
              <a:t>impact:</a:t>
            </a:r>
          </a:p>
          <a:p>
            <a:pPr lvl="1"/>
            <a:r>
              <a:rPr lang="en-US" altLang="en-US" dirty="0" smtClean="0">
                <a:latin typeface="Arial" charset="0"/>
              </a:rPr>
              <a:t>Exercise goal in study: 150 min/week           (or 30 min/day, 5 days a week)</a:t>
            </a:r>
          </a:p>
          <a:p>
            <a:pPr lvl="1"/>
            <a:r>
              <a:rPr lang="en-US" altLang="en-US" dirty="0" smtClean="0">
                <a:latin typeface="Arial" charset="0"/>
              </a:rPr>
              <a:t>Weight loss goal 7% of body weight</a:t>
            </a:r>
            <a:endParaRPr lang="en-US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95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533400" y="347663"/>
            <a:ext cx="7848600" cy="94456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>
                <a:latin typeface="Arial" charset="0"/>
              </a:rPr>
              <a:t>Lifestyle: Exercise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3886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dirty="0">
                <a:latin typeface="Arial" charset="0"/>
              </a:rPr>
              <a:t>Better cardiovascular health</a:t>
            </a:r>
          </a:p>
          <a:p>
            <a:r>
              <a:rPr lang="en-US" altLang="en-US" dirty="0">
                <a:latin typeface="Arial" charset="0"/>
              </a:rPr>
              <a:t>Increases glucose uptake in muscle</a:t>
            </a:r>
          </a:p>
          <a:p>
            <a:r>
              <a:rPr lang="en-US" altLang="en-US" dirty="0">
                <a:latin typeface="Arial" charset="0"/>
              </a:rPr>
              <a:t>Moderate intensity </a:t>
            </a:r>
            <a:r>
              <a:rPr lang="en-US" altLang="en-US" dirty="0" smtClean="0">
                <a:latin typeface="Arial" charset="0"/>
              </a:rPr>
              <a:t>as </a:t>
            </a:r>
            <a:r>
              <a:rPr lang="en-US" altLang="en-US" dirty="0">
                <a:latin typeface="Arial" charset="0"/>
              </a:rPr>
              <a:t>good as vigorous</a:t>
            </a:r>
          </a:p>
          <a:p>
            <a:r>
              <a:rPr lang="en-US" altLang="en-US" dirty="0">
                <a:latin typeface="Arial" charset="0"/>
              </a:rPr>
              <a:t>Helps achieve weight loss goals</a:t>
            </a:r>
          </a:p>
          <a:p>
            <a:pPr lvl="1">
              <a:buSzPct val="55000"/>
            </a:pPr>
            <a:r>
              <a:rPr lang="en-US" altLang="en-US" dirty="0">
                <a:latin typeface="Arial" charset="0"/>
              </a:rPr>
              <a:t>Even modest weight loss will improve sugars, blood pressure, and cholesterol</a:t>
            </a:r>
          </a:p>
        </p:txBody>
      </p:sp>
    </p:spTree>
    <p:extLst>
      <p:ext uri="{BB962C8B-B14F-4D97-AF65-F5344CB8AC3E}">
        <p14:creationId xmlns:p14="http://schemas.microsoft.com/office/powerpoint/2010/main" val="183422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>
                <a:latin typeface="Arial" charset="0"/>
              </a:rPr>
              <a:t>Lifestyle: Nutrition</a:t>
            </a:r>
            <a:endParaRPr lang="en-US" altLang="en-US" dirty="0">
              <a:latin typeface="Arial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altLang="en-US" dirty="0" smtClean="0">
                <a:latin typeface="Arial" charset="0"/>
              </a:rPr>
              <a:t>Avoid </a:t>
            </a:r>
            <a:r>
              <a:rPr lang="en-US" altLang="en-US" dirty="0">
                <a:latin typeface="Arial" charset="0"/>
              </a:rPr>
              <a:t>sweetened drinks</a:t>
            </a:r>
          </a:p>
          <a:p>
            <a:pPr lvl="1"/>
            <a:r>
              <a:rPr lang="en-US" altLang="en-US" dirty="0">
                <a:latin typeface="Arial" charset="0"/>
              </a:rPr>
              <a:t>Juice</a:t>
            </a:r>
          </a:p>
          <a:p>
            <a:pPr lvl="1"/>
            <a:r>
              <a:rPr lang="en-US" altLang="en-US" dirty="0">
                <a:latin typeface="Arial" charset="0"/>
              </a:rPr>
              <a:t>Regular soda</a:t>
            </a:r>
          </a:p>
          <a:p>
            <a:pPr lvl="1"/>
            <a:r>
              <a:rPr lang="en-US" altLang="en-US" dirty="0">
                <a:latin typeface="Arial" charset="0"/>
              </a:rPr>
              <a:t>Iced teas, Gatorade, Vitamin Water, etc.</a:t>
            </a:r>
          </a:p>
          <a:p>
            <a:r>
              <a:rPr lang="en-US" altLang="en-US" dirty="0">
                <a:latin typeface="Arial" charset="0"/>
              </a:rPr>
              <a:t>Limit simple carbohydrates</a:t>
            </a:r>
          </a:p>
          <a:p>
            <a:pPr lvl="1"/>
            <a:r>
              <a:rPr lang="en-US" altLang="en-US" dirty="0">
                <a:latin typeface="Arial" charset="0"/>
              </a:rPr>
              <a:t>Pasta</a:t>
            </a:r>
          </a:p>
          <a:p>
            <a:pPr lvl="1"/>
            <a:r>
              <a:rPr lang="en-US" altLang="en-US" dirty="0">
                <a:latin typeface="Arial" charset="0"/>
              </a:rPr>
              <a:t>Breads</a:t>
            </a:r>
          </a:p>
          <a:p>
            <a:pPr lvl="1"/>
            <a:r>
              <a:rPr lang="en-US" altLang="en-US" dirty="0">
                <a:latin typeface="Arial" charset="0"/>
              </a:rPr>
              <a:t>Rice</a:t>
            </a:r>
          </a:p>
          <a:p>
            <a:pPr lvl="1"/>
            <a:r>
              <a:rPr lang="en-US" altLang="en-US" dirty="0" smtClean="0">
                <a:latin typeface="Arial" charset="0"/>
              </a:rPr>
              <a:t>Potatoes</a:t>
            </a:r>
          </a:p>
          <a:p>
            <a:pPr lvl="1"/>
            <a:r>
              <a:rPr lang="en-US" altLang="en-US" dirty="0" smtClean="0">
                <a:latin typeface="Arial" charset="0"/>
              </a:rPr>
              <a:t>Sweets/desserts</a:t>
            </a:r>
            <a:endParaRPr lang="en-US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16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I eat?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98856"/>
            <a:ext cx="6477000" cy="5110059"/>
          </a:xfrm>
        </p:spPr>
      </p:pic>
    </p:spTree>
    <p:extLst>
      <p:ext uri="{BB962C8B-B14F-4D97-AF65-F5344CB8AC3E}">
        <p14:creationId xmlns:p14="http://schemas.microsoft.com/office/powerpoint/2010/main" val="2752159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Preventing diabetes also prevents these complications from diabetes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Blindness</a:t>
            </a:r>
          </a:p>
          <a:p>
            <a:pPr lvl="1"/>
            <a:r>
              <a:rPr lang="en-US" sz="2400" dirty="0" smtClean="0"/>
              <a:t>Patients with diabetes need to check eyes yearly with a dilated eye exam</a:t>
            </a:r>
          </a:p>
          <a:p>
            <a:r>
              <a:rPr lang="en-US" dirty="0" smtClean="0"/>
              <a:t>Kidney disease, dialysis</a:t>
            </a:r>
          </a:p>
          <a:p>
            <a:pPr lvl="1"/>
            <a:r>
              <a:rPr lang="en-US" sz="2400" dirty="0" smtClean="0"/>
              <a:t>Patients with diabetes also need to have their urine checked every year</a:t>
            </a:r>
          </a:p>
          <a:p>
            <a:r>
              <a:rPr lang="en-US" dirty="0" smtClean="0"/>
              <a:t>Nerve damage</a:t>
            </a:r>
          </a:p>
          <a:p>
            <a:pPr lvl="1"/>
            <a:r>
              <a:rPr lang="en-US" sz="2400" dirty="0" smtClean="0"/>
              <a:t>Can be painful (burning, pins and needles), tingling or numbness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0792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Pre-diabetes is the beginning of when your pancreas is starting to fail</a:t>
            </a:r>
          </a:p>
          <a:p>
            <a:r>
              <a:rPr lang="en-US" dirty="0" smtClean="0"/>
              <a:t>But this is also the time when you can make a lifestyle change, and tip the scale back in your favor</a:t>
            </a:r>
            <a:endParaRPr lang="en-US" dirty="0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2895600" y="4179120"/>
            <a:ext cx="3606872" cy="1968311"/>
            <a:chOff x="966" y="1599"/>
            <a:chExt cx="3845" cy="2083"/>
          </a:xfrm>
        </p:grpSpPr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03" y="2866"/>
              <a:ext cx="864" cy="81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V="1">
              <a:off x="1392" y="2480"/>
              <a:ext cx="3360" cy="57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 rot="20522397">
              <a:off x="985" y="1786"/>
              <a:ext cx="1477" cy="11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 rot="20918584">
              <a:off x="3480" y="1599"/>
              <a:ext cx="1331" cy="9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966" y="2149"/>
              <a:ext cx="1395" cy="4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 smtClean="0"/>
                <a:t>Demand</a:t>
              </a:r>
              <a:endParaRPr lang="en-US" altLang="en-US" sz="2400" b="0" dirty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8050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your insulin demands:</a:t>
            </a:r>
          </a:p>
          <a:p>
            <a:pPr lvl="1"/>
            <a:r>
              <a:rPr lang="en-US" dirty="0" smtClean="0"/>
              <a:t>Eat healthy</a:t>
            </a:r>
          </a:p>
          <a:p>
            <a:pPr lvl="1"/>
            <a:r>
              <a:rPr lang="en-US" dirty="0" smtClean="0"/>
              <a:t>Exercise</a:t>
            </a:r>
          </a:p>
          <a:p>
            <a:pPr lvl="1"/>
            <a:r>
              <a:rPr lang="en-US" dirty="0" smtClean="0"/>
              <a:t>Lose weight</a:t>
            </a:r>
          </a:p>
          <a:p>
            <a:pPr lvl="1"/>
            <a:r>
              <a:rPr lang="en-US" dirty="0" smtClean="0"/>
              <a:t>Stop smoking</a:t>
            </a:r>
          </a:p>
        </p:txBody>
      </p:sp>
    </p:spTree>
    <p:extLst>
      <p:ext uri="{BB962C8B-B14F-4D97-AF65-F5344CB8AC3E}">
        <p14:creationId xmlns:p14="http://schemas.microsoft.com/office/powerpoint/2010/main" val="3089925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8185" y="2438400"/>
            <a:ext cx="6473735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Thank You!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4626148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resentation </a:t>
            </a:r>
            <a:r>
              <a:rPr lang="en-US" dirty="0"/>
              <a:t>developed by </a:t>
            </a:r>
            <a:r>
              <a:rPr lang="en-US" dirty="0" smtClean="0"/>
              <a:t>Pauline Liao, MD, </a:t>
            </a:r>
            <a:r>
              <a:rPr lang="en-US" dirty="0"/>
              <a:t>Assistant Professor of Medicine, Icahn School of </a:t>
            </a:r>
            <a:r>
              <a:rPr lang="en-US" dirty="0" smtClean="0"/>
              <a:t>Medicine, New York, NY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33400"/>
            <a:ext cx="2914106" cy="92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06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Glucose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600200"/>
            <a:ext cx="73914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/>
              <a:t>Your body changes much of the food you eat into a type of sugar called </a:t>
            </a:r>
            <a:r>
              <a:rPr lang="en-US" sz="2400" dirty="0" smtClean="0"/>
              <a:t>glucose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Your </a:t>
            </a:r>
            <a:r>
              <a:rPr lang="en-US" sz="2400" dirty="0"/>
              <a:t>body cells need this sugar to give you the energy you need to be </a:t>
            </a:r>
            <a:r>
              <a:rPr lang="en-US" sz="2400" dirty="0" smtClean="0"/>
              <a:t>healthy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After you eat, your blood sugar (glucose) rises, and your body reacts by releasing a hormone called insulin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Insulin works like a key that allows the sugar to enter the cells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9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9" name="Picture 7" descr="120_a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13" y="533400"/>
            <a:ext cx="7073781" cy="573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188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Insulin Resistance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1447801"/>
            <a:ext cx="7620000" cy="380999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When your body (liver, muscle, fat) does not respond to insulin properly and cannot use glucose as well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Your pancreas then has to produce larger amounts of insulin—this puts a strain on your pancreas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Risk Factors:</a:t>
            </a:r>
            <a:endParaRPr lang="en-US" dirty="0"/>
          </a:p>
          <a:p>
            <a:pPr lvl="1"/>
            <a:r>
              <a:rPr lang="en-US" dirty="0"/>
              <a:t>Weight gain</a:t>
            </a:r>
          </a:p>
          <a:p>
            <a:pPr lvl="1"/>
            <a:r>
              <a:rPr lang="en-US" dirty="0"/>
              <a:t>Physical inactivity</a:t>
            </a:r>
          </a:p>
          <a:p>
            <a:pPr lvl="1"/>
            <a:r>
              <a:rPr lang="en-US" dirty="0"/>
              <a:t>Aging</a:t>
            </a:r>
          </a:p>
          <a:p>
            <a:pPr lvl="1"/>
            <a:r>
              <a:rPr lang="en-US" dirty="0"/>
              <a:t>Sleep </a:t>
            </a:r>
            <a:r>
              <a:rPr lang="en-US" dirty="0" smtClean="0"/>
              <a:t>disorders</a:t>
            </a:r>
          </a:p>
          <a:p>
            <a:pPr lvl="1"/>
            <a:r>
              <a:rPr lang="en-US" dirty="0" smtClean="0"/>
              <a:t>Smoking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04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Supply and Demand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altLang="en-US">
                <a:latin typeface="Arial" charset="0"/>
              </a:rPr>
              <a:t>Insulin need vs. insulin supply</a:t>
            </a:r>
          </a:p>
        </p:txBody>
      </p:sp>
      <p:grpSp>
        <p:nvGrpSpPr>
          <p:cNvPr id="58378" name="Group 10"/>
          <p:cNvGrpSpPr>
            <a:grpSpLocks/>
          </p:cNvGrpSpPr>
          <p:nvPr/>
        </p:nvGrpSpPr>
        <p:grpSpPr bwMode="auto">
          <a:xfrm>
            <a:off x="1600200" y="2667000"/>
            <a:ext cx="5791200" cy="2819400"/>
            <a:chOff x="1248" y="1728"/>
            <a:chExt cx="3648" cy="1776"/>
          </a:xfrm>
        </p:grpSpPr>
        <p:sp>
          <p:nvSpPr>
            <p:cNvPr id="58372" name="AutoShape 4"/>
            <p:cNvSpPr>
              <a:spLocks noChangeArrowheads="1"/>
            </p:cNvSpPr>
            <p:nvPr/>
          </p:nvSpPr>
          <p:spPr bwMode="auto">
            <a:xfrm>
              <a:off x="2784" y="2688"/>
              <a:ext cx="720" cy="81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3" name="Line 5"/>
            <p:cNvSpPr>
              <a:spLocks noChangeShapeType="1"/>
            </p:cNvSpPr>
            <p:nvPr/>
          </p:nvSpPr>
          <p:spPr bwMode="auto">
            <a:xfrm>
              <a:off x="1488" y="2640"/>
              <a:ext cx="336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74" name="Oval 6"/>
            <p:cNvSpPr>
              <a:spLocks noChangeArrowheads="1"/>
            </p:cNvSpPr>
            <p:nvPr/>
          </p:nvSpPr>
          <p:spPr bwMode="auto">
            <a:xfrm>
              <a:off x="1248" y="1728"/>
              <a:ext cx="1440" cy="86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sz="2400" b="0">
                  <a:solidFill>
                    <a:schemeClr val="tx1"/>
                  </a:solidFill>
                  <a:effectLst/>
                </a:rPr>
                <a:t>WORKLOAD</a:t>
              </a:r>
            </a:p>
          </p:txBody>
        </p:sp>
        <p:sp>
          <p:nvSpPr>
            <p:cNvPr id="58377" name="Oval 9"/>
            <p:cNvSpPr>
              <a:spLocks noChangeArrowheads="1"/>
            </p:cNvSpPr>
            <p:nvPr/>
          </p:nvSpPr>
          <p:spPr bwMode="auto">
            <a:xfrm>
              <a:off x="3456" y="1728"/>
              <a:ext cx="1440" cy="86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en-US" sz="2400" b="0">
                  <a:solidFill>
                    <a:schemeClr val="tx1"/>
                  </a:solidFill>
                  <a:effectLst/>
                </a:rPr>
                <a:t>RESPONSE</a:t>
              </a:r>
            </a:p>
          </p:txBody>
        </p:sp>
      </p:grp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029200" y="4343400"/>
            <a:ext cx="3124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 typeface="Arial" charset="0"/>
              <a:buNone/>
            </a:pPr>
            <a:r>
              <a:rPr lang="en-US" altLang="en-US" b="0">
                <a:solidFill>
                  <a:schemeClr val="tx2"/>
                </a:solidFill>
                <a:effectLst/>
              </a:rPr>
              <a:t>Pancreatic beta cell (insulin-making) reserve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066800" y="4343400"/>
            <a:ext cx="41148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Insulin resistance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Food intake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Activity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Liver production of sugar</a:t>
            </a:r>
          </a:p>
        </p:txBody>
      </p:sp>
    </p:spTree>
    <p:extLst>
      <p:ext uri="{BB962C8B-B14F-4D97-AF65-F5344CB8AC3E}">
        <p14:creationId xmlns:p14="http://schemas.microsoft.com/office/powerpoint/2010/main" val="278595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</a:rPr>
              <a:t>Diabetes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4724400" y="502920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9405" name="Group 13"/>
          <p:cNvGrpSpPr>
            <a:grpSpLocks/>
          </p:cNvGrpSpPr>
          <p:nvPr/>
        </p:nvGrpSpPr>
        <p:grpSpPr bwMode="auto">
          <a:xfrm>
            <a:off x="990600" y="2895600"/>
            <a:ext cx="6705600" cy="3200400"/>
            <a:chOff x="672" y="1680"/>
            <a:chExt cx="4224" cy="2016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auto">
            <a:xfrm>
              <a:off x="2640" y="2880"/>
              <a:ext cx="864" cy="81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398" name="Line 6"/>
            <p:cNvSpPr>
              <a:spLocks noChangeShapeType="1"/>
            </p:cNvSpPr>
            <p:nvPr/>
          </p:nvSpPr>
          <p:spPr bwMode="auto">
            <a:xfrm flipV="1">
              <a:off x="1392" y="2256"/>
              <a:ext cx="3360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399" name="Oval 7"/>
            <p:cNvSpPr>
              <a:spLocks noChangeArrowheads="1"/>
            </p:cNvSpPr>
            <p:nvPr/>
          </p:nvSpPr>
          <p:spPr bwMode="auto">
            <a:xfrm rot="-1077603">
              <a:off x="672" y="1968"/>
              <a:ext cx="1920" cy="129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0" name="Oval 8"/>
            <p:cNvSpPr>
              <a:spLocks noChangeArrowheads="1"/>
            </p:cNvSpPr>
            <p:nvPr/>
          </p:nvSpPr>
          <p:spPr bwMode="auto">
            <a:xfrm rot="-911453">
              <a:off x="4032" y="1680"/>
              <a:ext cx="864" cy="6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1" name="Text Box 9"/>
            <p:cNvSpPr txBox="1">
              <a:spLocks noChangeArrowheads="1"/>
            </p:cNvSpPr>
            <p:nvPr/>
          </p:nvSpPr>
          <p:spPr bwMode="auto">
            <a:xfrm>
              <a:off x="1008" y="2400"/>
              <a:ext cx="124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3600" b="0" dirty="0" smtClean="0">
                  <a:effectLst/>
                </a:rPr>
                <a:t>demand</a:t>
              </a:r>
              <a:endParaRPr lang="en-US" altLang="en-US" sz="3600" b="0" dirty="0">
                <a:effectLst/>
              </a:endParaRPr>
            </a:p>
          </p:txBody>
        </p:sp>
        <p:sp>
          <p:nvSpPr>
            <p:cNvPr id="59402" name="Text Box 10"/>
            <p:cNvSpPr txBox="1">
              <a:spLocks noChangeArrowheads="1"/>
            </p:cNvSpPr>
            <p:nvPr/>
          </p:nvSpPr>
          <p:spPr bwMode="auto">
            <a:xfrm>
              <a:off x="4032" y="1872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b="0">
                  <a:effectLst/>
                </a:rPr>
                <a:t>supply</a:t>
              </a:r>
            </a:p>
          </p:txBody>
        </p:sp>
      </p:grp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6477000" y="4572000"/>
            <a:ext cx="1981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Diminished reserve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1219200" y="1571625"/>
            <a:ext cx="3429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Insulin resistance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High carb/sugar intake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>
                <a:effectLst/>
              </a:rPr>
              <a:t> Inactivity</a:t>
            </a:r>
          </a:p>
        </p:txBody>
      </p:sp>
    </p:spTree>
    <p:extLst>
      <p:ext uri="{BB962C8B-B14F-4D97-AF65-F5344CB8AC3E}">
        <p14:creationId xmlns:p14="http://schemas.microsoft.com/office/powerpoint/2010/main" val="19883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risk factors for diabetes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Age &gt; 45 </a:t>
            </a:r>
            <a:r>
              <a:rPr lang="en-US" dirty="0" err="1" smtClean="0"/>
              <a:t>yo</a:t>
            </a:r>
            <a:endParaRPr lang="en-US" dirty="0" smtClean="0"/>
          </a:p>
          <a:p>
            <a:r>
              <a:rPr lang="en-US" dirty="0" smtClean="0"/>
              <a:t>African-Am, Hispanic, Asian, Native Am ethnicities</a:t>
            </a:r>
          </a:p>
          <a:p>
            <a:r>
              <a:rPr lang="en-US" dirty="0" smtClean="0"/>
              <a:t>Family history (parent or sibling)</a:t>
            </a:r>
          </a:p>
          <a:p>
            <a:r>
              <a:rPr lang="en-US" dirty="0" smtClean="0"/>
              <a:t>Having diabetes during pregnancy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>
            <a:normAutofit/>
          </a:bodyPr>
          <a:lstStyle/>
          <a:p>
            <a:r>
              <a:rPr lang="en-US" dirty="0"/>
              <a:t>Sedentary lifestyle</a:t>
            </a:r>
          </a:p>
          <a:p>
            <a:r>
              <a:rPr lang="en-US" dirty="0"/>
              <a:t>High blood pressure</a:t>
            </a:r>
          </a:p>
          <a:p>
            <a:r>
              <a:rPr lang="en-US" dirty="0" smtClean="0"/>
              <a:t>Excess weight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6355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dirty="0" smtClean="0">
                <a:latin typeface="Arial" charset="0"/>
              </a:rPr>
              <a:t>Pre-diabetes states</a:t>
            </a:r>
            <a:endParaRPr lang="en-US" altLang="en-US" dirty="0"/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526256" y="1752600"/>
            <a:ext cx="20097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0" dirty="0">
                <a:solidFill>
                  <a:schemeClr val="tx1"/>
                </a:solidFill>
                <a:effectLst/>
              </a:rPr>
              <a:t>Fasting Glucose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57200" y="3505200"/>
            <a:ext cx="21478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0" dirty="0">
                <a:solidFill>
                  <a:schemeClr val="tx1"/>
                </a:solidFill>
                <a:effectLst/>
              </a:rPr>
              <a:t>75g, 2h OGTT</a:t>
            </a:r>
          </a:p>
        </p:txBody>
      </p:sp>
      <p:grpSp>
        <p:nvGrpSpPr>
          <p:cNvPr id="64517" name="Group 5"/>
          <p:cNvGrpSpPr>
            <a:grpSpLocks/>
          </p:cNvGrpSpPr>
          <p:nvPr/>
        </p:nvGrpSpPr>
        <p:grpSpPr bwMode="auto">
          <a:xfrm>
            <a:off x="2971800" y="1447800"/>
            <a:ext cx="5716588" cy="1524000"/>
            <a:chOff x="1549" y="750"/>
            <a:chExt cx="3972" cy="1495"/>
          </a:xfrm>
        </p:grpSpPr>
        <p:sp>
          <p:nvSpPr>
            <p:cNvPr id="64518" name="AutoShape 6"/>
            <p:cNvSpPr>
              <a:spLocks noChangeArrowheads="1"/>
            </p:cNvSpPr>
            <p:nvPr/>
          </p:nvSpPr>
          <p:spPr bwMode="auto">
            <a:xfrm>
              <a:off x="1549" y="768"/>
              <a:ext cx="3972" cy="1462"/>
            </a:xfrm>
            <a:prstGeom prst="leftRightArrow">
              <a:avLst>
                <a:gd name="adj1" fmla="val 56343"/>
                <a:gd name="adj2" fmla="val 47884"/>
              </a:avLst>
            </a:prstGeom>
            <a:solidFill>
              <a:srgbClr val="00206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19" name="AutoShape 7"/>
            <p:cNvSpPr>
              <a:spLocks noChangeArrowheads="1"/>
            </p:cNvSpPr>
            <p:nvPr/>
          </p:nvSpPr>
          <p:spPr bwMode="auto">
            <a:xfrm>
              <a:off x="1550" y="750"/>
              <a:ext cx="1503" cy="1495"/>
            </a:xfrm>
            <a:prstGeom prst="leftArrow">
              <a:avLst>
                <a:gd name="adj1" fmla="val 54806"/>
                <a:gd name="adj2" fmla="val 47205"/>
              </a:avLst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20" name="Rectangle 8"/>
            <p:cNvSpPr>
              <a:spLocks noChangeArrowheads="1"/>
            </p:cNvSpPr>
            <p:nvPr/>
          </p:nvSpPr>
          <p:spPr bwMode="auto">
            <a:xfrm>
              <a:off x="2907" y="1092"/>
              <a:ext cx="1255" cy="81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4521" name="Text Box 9"/>
            <p:cNvSpPr txBox="1">
              <a:spLocks noChangeArrowheads="1"/>
            </p:cNvSpPr>
            <p:nvPr/>
          </p:nvSpPr>
          <p:spPr bwMode="auto">
            <a:xfrm>
              <a:off x="2498" y="1991"/>
              <a:ext cx="759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solidFill>
                    <a:schemeClr val="tx1"/>
                  </a:solidFill>
                  <a:effectLst/>
                </a:rPr>
                <a:t>100 mg/dl</a:t>
              </a:r>
            </a:p>
          </p:txBody>
        </p:sp>
        <p:sp>
          <p:nvSpPr>
            <p:cNvPr id="64522" name="Text Box 10"/>
            <p:cNvSpPr txBox="1">
              <a:spLocks noChangeArrowheads="1"/>
            </p:cNvSpPr>
            <p:nvPr/>
          </p:nvSpPr>
          <p:spPr bwMode="auto">
            <a:xfrm>
              <a:off x="3742" y="1991"/>
              <a:ext cx="759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solidFill>
                    <a:schemeClr val="tx1"/>
                  </a:solidFill>
                  <a:effectLst/>
                </a:rPr>
                <a:t>126 mg/dl</a:t>
              </a:r>
            </a:p>
          </p:txBody>
        </p:sp>
        <p:sp>
          <p:nvSpPr>
            <p:cNvPr id="64523" name="Line 11"/>
            <p:cNvSpPr>
              <a:spLocks noChangeShapeType="1"/>
            </p:cNvSpPr>
            <p:nvPr/>
          </p:nvSpPr>
          <p:spPr bwMode="auto">
            <a:xfrm>
              <a:off x="2908" y="1094"/>
              <a:ext cx="0" cy="9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24" name="Line 12"/>
            <p:cNvSpPr>
              <a:spLocks noChangeShapeType="1"/>
            </p:cNvSpPr>
            <p:nvPr/>
          </p:nvSpPr>
          <p:spPr bwMode="auto">
            <a:xfrm>
              <a:off x="4161" y="1094"/>
              <a:ext cx="0" cy="9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525" name="Text Box 13"/>
            <p:cNvSpPr txBox="1">
              <a:spLocks noChangeArrowheads="1"/>
            </p:cNvSpPr>
            <p:nvPr/>
          </p:nvSpPr>
          <p:spPr bwMode="auto">
            <a:xfrm>
              <a:off x="2184" y="1124"/>
              <a:ext cx="2801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FFFF00"/>
                  </a:solidFill>
                  <a:effectLst/>
                </a:rPr>
                <a:t>Normal	Pre-Diabetes	Diabetes</a:t>
              </a:r>
            </a:p>
          </p:txBody>
        </p:sp>
        <p:sp>
          <p:nvSpPr>
            <p:cNvPr id="64526" name="Text Box 14"/>
            <p:cNvSpPr txBox="1">
              <a:spLocks noChangeArrowheads="1"/>
            </p:cNvSpPr>
            <p:nvPr/>
          </p:nvSpPr>
          <p:spPr bwMode="auto">
            <a:xfrm>
              <a:off x="3150" y="1370"/>
              <a:ext cx="768" cy="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dirty="0">
                  <a:solidFill>
                    <a:schemeClr val="bg1"/>
                  </a:solidFill>
                  <a:effectLst/>
                </a:rPr>
                <a:t>IFG</a:t>
              </a:r>
            </a:p>
          </p:txBody>
        </p:sp>
      </p:grpSp>
      <p:grpSp>
        <p:nvGrpSpPr>
          <p:cNvPr id="35" name="Group 5"/>
          <p:cNvGrpSpPr>
            <a:grpSpLocks/>
          </p:cNvGrpSpPr>
          <p:nvPr/>
        </p:nvGrpSpPr>
        <p:grpSpPr bwMode="auto">
          <a:xfrm>
            <a:off x="2971800" y="3124200"/>
            <a:ext cx="5716588" cy="1634095"/>
            <a:chOff x="1549" y="750"/>
            <a:chExt cx="3972" cy="1603"/>
          </a:xfrm>
        </p:grpSpPr>
        <p:sp>
          <p:nvSpPr>
            <p:cNvPr id="36" name="AutoShape 6"/>
            <p:cNvSpPr>
              <a:spLocks noChangeArrowheads="1"/>
            </p:cNvSpPr>
            <p:nvPr/>
          </p:nvSpPr>
          <p:spPr bwMode="auto">
            <a:xfrm>
              <a:off x="1549" y="768"/>
              <a:ext cx="3972" cy="1462"/>
            </a:xfrm>
            <a:prstGeom prst="leftRightArrow">
              <a:avLst>
                <a:gd name="adj1" fmla="val 56343"/>
                <a:gd name="adj2" fmla="val 47884"/>
              </a:avLst>
            </a:prstGeom>
            <a:solidFill>
              <a:srgbClr val="00206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AutoShape 7"/>
            <p:cNvSpPr>
              <a:spLocks noChangeArrowheads="1"/>
            </p:cNvSpPr>
            <p:nvPr/>
          </p:nvSpPr>
          <p:spPr bwMode="auto">
            <a:xfrm>
              <a:off x="1550" y="750"/>
              <a:ext cx="1503" cy="1495"/>
            </a:xfrm>
            <a:prstGeom prst="leftArrow">
              <a:avLst>
                <a:gd name="adj1" fmla="val 54806"/>
                <a:gd name="adj2" fmla="val 47205"/>
              </a:avLst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" name="Rectangle 8"/>
            <p:cNvSpPr>
              <a:spLocks noChangeArrowheads="1"/>
            </p:cNvSpPr>
            <p:nvPr/>
          </p:nvSpPr>
          <p:spPr bwMode="auto">
            <a:xfrm>
              <a:off x="2907" y="1092"/>
              <a:ext cx="1255" cy="81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2498" y="1991"/>
              <a:ext cx="802" cy="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800" dirty="0" smtClean="0">
                  <a:solidFill>
                    <a:schemeClr val="tx1"/>
                  </a:solidFill>
                  <a:effectLst/>
                </a:rPr>
                <a:t>140 </a:t>
              </a:r>
              <a:r>
                <a:rPr lang="en-US" altLang="en-US" sz="1800" dirty="0">
                  <a:solidFill>
                    <a:schemeClr val="tx1"/>
                  </a:solidFill>
                  <a:effectLst/>
                </a:rPr>
                <a:t>mg/dl</a:t>
              </a:r>
            </a:p>
          </p:txBody>
        </p:sp>
        <p:sp>
          <p:nvSpPr>
            <p:cNvPr id="40" name="Text Box 10"/>
            <p:cNvSpPr txBox="1">
              <a:spLocks noChangeArrowheads="1"/>
            </p:cNvSpPr>
            <p:nvPr/>
          </p:nvSpPr>
          <p:spPr bwMode="auto">
            <a:xfrm>
              <a:off x="3742" y="1991"/>
              <a:ext cx="802" cy="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 smtClean="0"/>
                <a:t>200</a:t>
              </a:r>
              <a:r>
                <a:rPr lang="en-US" altLang="en-US" sz="1800" dirty="0" smtClean="0">
                  <a:solidFill>
                    <a:schemeClr val="tx1"/>
                  </a:solidFill>
                  <a:effectLst/>
                </a:rPr>
                <a:t> </a:t>
              </a:r>
              <a:r>
                <a:rPr lang="en-US" altLang="en-US" sz="1800" dirty="0">
                  <a:solidFill>
                    <a:schemeClr val="tx1"/>
                  </a:solidFill>
                  <a:effectLst/>
                </a:rPr>
                <a:t>mg/dl</a:t>
              </a:r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2908" y="1094"/>
              <a:ext cx="0" cy="9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4161" y="1094"/>
              <a:ext cx="0" cy="9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auto">
            <a:xfrm>
              <a:off x="2184" y="1124"/>
              <a:ext cx="2801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FFFF00"/>
                  </a:solidFill>
                  <a:effectLst/>
                </a:rPr>
                <a:t>Normal	Pre-Diabetes	Diabetes</a:t>
              </a:r>
            </a:p>
          </p:txBody>
        </p:sp>
        <p:sp>
          <p:nvSpPr>
            <p:cNvPr id="44" name="Text Box 14"/>
            <p:cNvSpPr txBox="1">
              <a:spLocks noChangeArrowheads="1"/>
            </p:cNvSpPr>
            <p:nvPr/>
          </p:nvSpPr>
          <p:spPr bwMode="auto">
            <a:xfrm>
              <a:off x="3150" y="1370"/>
              <a:ext cx="768" cy="5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dirty="0" smtClean="0">
                  <a:solidFill>
                    <a:schemeClr val="bg1"/>
                  </a:solidFill>
                  <a:effectLst/>
                </a:rPr>
                <a:t>IGT</a:t>
              </a:r>
              <a:endParaRPr lang="en-US" altLang="en-US" sz="3200" dirty="0">
                <a:solidFill>
                  <a:schemeClr val="bg1"/>
                </a:solidFill>
                <a:effectLst/>
              </a:endParaRPr>
            </a:p>
          </p:txBody>
        </p:sp>
      </p:grpSp>
      <p:grpSp>
        <p:nvGrpSpPr>
          <p:cNvPr id="45" name="Group 5"/>
          <p:cNvGrpSpPr>
            <a:grpSpLocks/>
          </p:cNvGrpSpPr>
          <p:nvPr/>
        </p:nvGrpSpPr>
        <p:grpSpPr bwMode="auto">
          <a:xfrm>
            <a:off x="2971800" y="4876800"/>
            <a:ext cx="5716588" cy="1664677"/>
            <a:chOff x="1549" y="750"/>
            <a:chExt cx="3972" cy="1633"/>
          </a:xfrm>
        </p:grpSpPr>
        <p:sp>
          <p:nvSpPr>
            <p:cNvPr id="46" name="AutoShape 6"/>
            <p:cNvSpPr>
              <a:spLocks noChangeArrowheads="1"/>
            </p:cNvSpPr>
            <p:nvPr/>
          </p:nvSpPr>
          <p:spPr bwMode="auto">
            <a:xfrm>
              <a:off x="1549" y="768"/>
              <a:ext cx="3972" cy="1462"/>
            </a:xfrm>
            <a:prstGeom prst="leftRightArrow">
              <a:avLst>
                <a:gd name="adj1" fmla="val 56343"/>
                <a:gd name="adj2" fmla="val 47884"/>
              </a:avLst>
            </a:prstGeom>
            <a:solidFill>
              <a:srgbClr val="00206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AutoShape 7"/>
            <p:cNvSpPr>
              <a:spLocks noChangeArrowheads="1"/>
            </p:cNvSpPr>
            <p:nvPr/>
          </p:nvSpPr>
          <p:spPr bwMode="auto">
            <a:xfrm>
              <a:off x="1550" y="750"/>
              <a:ext cx="1503" cy="1495"/>
            </a:xfrm>
            <a:prstGeom prst="leftArrow">
              <a:avLst>
                <a:gd name="adj1" fmla="val 54806"/>
                <a:gd name="adj2" fmla="val 47205"/>
              </a:avLst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8" name="Rectangle 8"/>
            <p:cNvSpPr>
              <a:spLocks noChangeArrowheads="1"/>
            </p:cNvSpPr>
            <p:nvPr/>
          </p:nvSpPr>
          <p:spPr bwMode="auto">
            <a:xfrm>
              <a:off x="2907" y="1092"/>
              <a:ext cx="1255" cy="819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Text Box 9"/>
            <p:cNvSpPr txBox="1">
              <a:spLocks noChangeArrowheads="1"/>
            </p:cNvSpPr>
            <p:nvPr/>
          </p:nvSpPr>
          <p:spPr bwMode="auto">
            <a:xfrm>
              <a:off x="2692" y="2021"/>
              <a:ext cx="446" cy="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dirty="0" smtClean="0"/>
                <a:t>5.7%</a:t>
              </a:r>
              <a:endParaRPr lang="en-US" altLang="en-US" sz="1800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0" name="Text Box 10"/>
            <p:cNvSpPr txBox="1">
              <a:spLocks noChangeArrowheads="1"/>
            </p:cNvSpPr>
            <p:nvPr/>
          </p:nvSpPr>
          <p:spPr bwMode="auto">
            <a:xfrm>
              <a:off x="3962" y="2021"/>
              <a:ext cx="446" cy="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800" dirty="0" smtClean="0">
                  <a:solidFill>
                    <a:schemeClr val="tx1"/>
                  </a:solidFill>
                  <a:effectLst/>
                </a:rPr>
                <a:t>6.5%</a:t>
              </a:r>
              <a:endParaRPr lang="en-US" altLang="en-US" sz="1800" dirty="0"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/>
          </p:nvSpPr>
          <p:spPr bwMode="auto">
            <a:xfrm>
              <a:off x="2908" y="1094"/>
              <a:ext cx="0" cy="9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2" name="Line 12"/>
            <p:cNvSpPr>
              <a:spLocks noChangeShapeType="1"/>
            </p:cNvSpPr>
            <p:nvPr/>
          </p:nvSpPr>
          <p:spPr bwMode="auto">
            <a:xfrm>
              <a:off x="4161" y="1094"/>
              <a:ext cx="0" cy="95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3" name="Text Box 13"/>
            <p:cNvSpPr txBox="1">
              <a:spLocks noChangeArrowheads="1"/>
            </p:cNvSpPr>
            <p:nvPr/>
          </p:nvSpPr>
          <p:spPr bwMode="auto">
            <a:xfrm>
              <a:off x="2184" y="1124"/>
              <a:ext cx="2801" cy="2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938338" algn="ctr"/>
                  <a:tab pos="3602038" algn="ctr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FFFF00"/>
                  </a:solidFill>
                  <a:effectLst/>
                </a:rPr>
                <a:t>Normal	Pre-Diabetes	Diabetes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959643" y="53340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HbA1c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7007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Prediabetes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sugar is higher than normal, but not high enough to be in the diabetes range</a:t>
            </a:r>
          </a:p>
          <a:p>
            <a:r>
              <a:rPr lang="en-US" dirty="0" smtClean="0"/>
              <a:t>Your body (your pancreas) is just starting to not be able to keep up with your needs</a:t>
            </a:r>
          </a:p>
          <a:p>
            <a:r>
              <a:rPr lang="en-US" dirty="0" smtClean="0"/>
              <a:t>About 10% of patients with pre diabetes will progress to diabetes every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327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703</Words>
  <Application>Microsoft Office PowerPoint</Application>
  <PresentationFormat>On-screen Show (4:3)</PresentationFormat>
  <Paragraphs>132</Paragraphs>
  <Slides>19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Prediabetes</vt:lpstr>
      <vt:lpstr>Glucose</vt:lpstr>
      <vt:lpstr>PowerPoint Presentation</vt:lpstr>
      <vt:lpstr>Insulin Resistance</vt:lpstr>
      <vt:lpstr>Supply and Demand</vt:lpstr>
      <vt:lpstr>Diabetes</vt:lpstr>
      <vt:lpstr>Common risk factors for diabetes</vt:lpstr>
      <vt:lpstr>Pre-diabetes states</vt:lpstr>
      <vt:lpstr>Prediabetes</vt:lpstr>
      <vt:lpstr>Can I Prevent Diabetes?</vt:lpstr>
      <vt:lpstr>Diabetes Prevention Program </vt:lpstr>
      <vt:lpstr>DPP Conclusions</vt:lpstr>
      <vt:lpstr>Lifestyle: Exercise</vt:lpstr>
      <vt:lpstr>Lifestyle: Nutrition</vt:lpstr>
      <vt:lpstr>What should I eat?</vt:lpstr>
      <vt:lpstr>Preventing diabetes also prevents these complications from diabetes</vt:lpstr>
      <vt:lpstr>Conclusions</vt:lpstr>
      <vt:lpstr>Conclusions</vt:lpstr>
      <vt:lpstr>Thank You!</vt:lpstr>
    </vt:vector>
  </TitlesOfParts>
  <Company>NSLIJHS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Prediabetes</dc:title>
  <dc:creator>Liao, Emilia P</dc:creator>
  <cp:lastModifiedBy>Paul Fuss</cp:lastModifiedBy>
  <cp:revision>37</cp:revision>
  <dcterms:created xsi:type="dcterms:W3CDTF">2017-02-14T17:56:21Z</dcterms:created>
  <dcterms:modified xsi:type="dcterms:W3CDTF">2017-07-07T20:00:22Z</dcterms:modified>
</cp:coreProperties>
</file>