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24"/>
  </p:notesMasterIdLst>
  <p:handoutMasterIdLst>
    <p:handoutMasterId r:id="rId25"/>
  </p:handoutMasterIdLst>
  <p:sldIdLst>
    <p:sldId id="256" r:id="rId2"/>
    <p:sldId id="257" r:id="rId3"/>
    <p:sldId id="258" r:id="rId4"/>
    <p:sldId id="274" r:id="rId5"/>
    <p:sldId id="275" r:id="rId6"/>
    <p:sldId id="276" r:id="rId7"/>
    <p:sldId id="277" r:id="rId8"/>
    <p:sldId id="259" r:id="rId9"/>
    <p:sldId id="295" r:id="rId10"/>
    <p:sldId id="296" r:id="rId11"/>
    <p:sldId id="297" r:id="rId12"/>
    <p:sldId id="298" r:id="rId13"/>
    <p:sldId id="281" r:id="rId14"/>
    <p:sldId id="282" r:id="rId15"/>
    <p:sldId id="267" r:id="rId16"/>
    <p:sldId id="299" r:id="rId17"/>
    <p:sldId id="300" r:id="rId18"/>
    <p:sldId id="305" r:id="rId19"/>
    <p:sldId id="264" r:id="rId20"/>
    <p:sldId id="301" r:id="rId21"/>
    <p:sldId id="303" r:id="rId22"/>
    <p:sldId id="304" r:id="rId23"/>
  </p:sldIdLst>
  <p:sldSz cx="9144000" cy="6858000" type="screen4x3"/>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aul Fuss" initials="PF" lastIdx="13"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461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514" autoAdjust="0"/>
  </p:normalViewPr>
  <p:slideViewPr>
    <p:cSldViewPr>
      <p:cViewPr varScale="1">
        <p:scale>
          <a:sx n="110" d="100"/>
          <a:sy n="110" d="100"/>
        </p:scale>
        <p:origin x="-164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968" cy="465296"/>
          </a:xfrm>
          <a:prstGeom prst="rect">
            <a:avLst/>
          </a:prstGeom>
        </p:spPr>
        <p:txBody>
          <a:bodyPr vert="horz" lIns="93287" tIns="46644" rIns="93287" bIns="46644" rtlCol="0"/>
          <a:lstStyle>
            <a:lvl1pPr algn="l">
              <a:defRPr sz="1200"/>
            </a:lvl1pPr>
          </a:lstStyle>
          <a:p>
            <a:endParaRPr lang="en-US"/>
          </a:p>
        </p:txBody>
      </p:sp>
      <p:sp>
        <p:nvSpPr>
          <p:cNvPr id="3" name="Date Placeholder 2"/>
          <p:cNvSpPr>
            <a:spLocks noGrp="1"/>
          </p:cNvSpPr>
          <p:nvPr>
            <p:ph type="dt" sz="quarter" idx="1"/>
          </p:nvPr>
        </p:nvSpPr>
        <p:spPr>
          <a:xfrm>
            <a:off x="3976333" y="0"/>
            <a:ext cx="3041968" cy="465296"/>
          </a:xfrm>
          <a:prstGeom prst="rect">
            <a:avLst/>
          </a:prstGeom>
        </p:spPr>
        <p:txBody>
          <a:bodyPr vert="horz" lIns="93287" tIns="46644" rIns="93287" bIns="46644" rtlCol="0"/>
          <a:lstStyle>
            <a:lvl1pPr algn="r">
              <a:defRPr sz="1200"/>
            </a:lvl1pPr>
          </a:lstStyle>
          <a:p>
            <a:fld id="{5063AADC-65B2-4DDA-A6FA-316F7834BE5B}" type="datetimeFigureOut">
              <a:rPr lang="en-US" smtClean="0"/>
              <a:t>1/20/2016</a:t>
            </a:fld>
            <a:endParaRPr lang="en-US"/>
          </a:p>
        </p:txBody>
      </p:sp>
      <p:sp>
        <p:nvSpPr>
          <p:cNvPr id="4" name="Footer Placeholder 3"/>
          <p:cNvSpPr>
            <a:spLocks noGrp="1"/>
          </p:cNvSpPr>
          <p:nvPr>
            <p:ph type="ftr" sz="quarter" idx="2"/>
          </p:nvPr>
        </p:nvSpPr>
        <p:spPr>
          <a:xfrm>
            <a:off x="0" y="8839014"/>
            <a:ext cx="3041968" cy="465296"/>
          </a:xfrm>
          <a:prstGeom prst="rect">
            <a:avLst/>
          </a:prstGeom>
        </p:spPr>
        <p:txBody>
          <a:bodyPr vert="horz" lIns="93287" tIns="46644" rIns="93287" bIns="46644" rtlCol="0" anchor="b"/>
          <a:lstStyle>
            <a:lvl1pPr algn="l">
              <a:defRPr sz="1200"/>
            </a:lvl1pPr>
          </a:lstStyle>
          <a:p>
            <a:endParaRPr lang="en-US"/>
          </a:p>
        </p:txBody>
      </p:sp>
      <p:sp>
        <p:nvSpPr>
          <p:cNvPr id="5" name="Slide Number Placeholder 4"/>
          <p:cNvSpPr>
            <a:spLocks noGrp="1"/>
          </p:cNvSpPr>
          <p:nvPr>
            <p:ph type="sldNum" sz="quarter" idx="3"/>
          </p:nvPr>
        </p:nvSpPr>
        <p:spPr>
          <a:xfrm>
            <a:off x="3976333" y="8839014"/>
            <a:ext cx="3041968" cy="465296"/>
          </a:xfrm>
          <a:prstGeom prst="rect">
            <a:avLst/>
          </a:prstGeom>
        </p:spPr>
        <p:txBody>
          <a:bodyPr vert="horz" lIns="93287" tIns="46644" rIns="93287" bIns="46644" rtlCol="0" anchor="b"/>
          <a:lstStyle>
            <a:lvl1pPr algn="r">
              <a:defRPr sz="1200"/>
            </a:lvl1pPr>
          </a:lstStyle>
          <a:p>
            <a:fld id="{721E0DD3-325E-430A-8C34-6EC5BD3DC05B}" type="slidenum">
              <a:rPr lang="en-US" smtClean="0"/>
              <a:t>‹#›</a:t>
            </a:fld>
            <a:endParaRPr lang="en-US"/>
          </a:p>
        </p:txBody>
      </p:sp>
    </p:spTree>
    <p:extLst>
      <p:ext uri="{BB962C8B-B14F-4D97-AF65-F5344CB8AC3E}">
        <p14:creationId xmlns:p14="http://schemas.microsoft.com/office/powerpoint/2010/main" val="37649544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968" cy="465296"/>
          </a:xfrm>
          <a:prstGeom prst="rect">
            <a:avLst/>
          </a:prstGeom>
        </p:spPr>
        <p:txBody>
          <a:bodyPr vert="horz" lIns="93287" tIns="46644" rIns="93287" bIns="46644" rtlCol="0"/>
          <a:lstStyle>
            <a:lvl1pPr algn="l">
              <a:defRPr sz="1200"/>
            </a:lvl1pPr>
          </a:lstStyle>
          <a:p>
            <a:endParaRPr lang="en-US"/>
          </a:p>
        </p:txBody>
      </p:sp>
      <p:sp>
        <p:nvSpPr>
          <p:cNvPr id="3" name="Date Placeholder 2"/>
          <p:cNvSpPr>
            <a:spLocks noGrp="1"/>
          </p:cNvSpPr>
          <p:nvPr>
            <p:ph type="dt" idx="1"/>
          </p:nvPr>
        </p:nvSpPr>
        <p:spPr>
          <a:xfrm>
            <a:off x="3976333" y="0"/>
            <a:ext cx="3041968" cy="465296"/>
          </a:xfrm>
          <a:prstGeom prst="rect">
            <a:avLst/>
          </a:prstGeom>
        </p:spPr>
        <p:txBody>
          <a:bodyPr vert="horz" lIns="93287" tIns="46644" rIns="93287" bIns="46644" rtlCol="0"/>
          <a:lstStyle>
            <a:lvl1pPr algn="r">
              <a:defRPr sz="1200"/>
            </a:lvl1pPr>
          </a:lstStyle>
          <a:p>
            <a:fld id="{DBB83E00-64A6-4F38-AE00-50C110D6B856}" type="datetimeFigureOut">
              <a:rPr lang="en-US" smtClean="0"/>
              <a:t>1/20/2016</a:t>
            </a:fld>
            <a:endParaRPr lang="en-US"/>
          </a:p>
        </p:txBody>
      </p:sp>
      <p:sp>
        <p:nvSpPr>
          <p:cNvPr id="4" name="Slide Image Placeholder 3"/>
          <p:cNvSpPr>
            <a:spLocks noGrp="1" noRot="1" noChangeAspect="1"/>
          </p:cNvSpPr>
          <p:nvPr>
            <p:ph type="sldImg" idx="2"/>
          </p:nvPr>
        </p:nvSpPr>
        <p:spPr>
          <a:xfrm>
            <a:off x="1184275" y="698500"/>
            <a:ext cx="4651375" cy="3489325"/>
          </a:xfrm>
          <a:prstGeom prst="rect">
            <a:avLst/>
          </a:prstGeom>
          <a:noFill/>
          <a:ln w="12700">
            <a:solidFill>
              <a:prstClr val="black"/>
            </a:solidFill>
          </a:ln>
        </p:spPr>
        <p:txBody>
          <a:bodyPr vert="horz" lIns="93287" tIns="46644" rIns="93287" bIns="46644" rtlCol="0" anchor="ctr"/>
          <a:lstStyle/>
          <a:p>
            <a:endParaRPr lang="en-US"/>
          </a:p>
        </p:txBody>
      </p:sp>
      <p:sp>
        <p:nvSpPr>
          <p:cNvPr id="5" name="Notes Placeholder 4"/>
          <p:cNvSpPr>
            <a:spLocks noGrp="1"/>
          </p:cNvSpPr>
          <p:nvPr>
            <p:ph type="body" sz="quarter" idx="3"/>
          </p:nvPr>
        </p:nvSpPr>
        <p:spPr>
          <a:xfrm>
            <a:off x="701993" y="4420315"/>
            <a:ext cx="5615940" cy="4187666"/>
          </a:xfrm>
          <a:prstGeom prst="rect">
            <a:avLst/>
          </a:prstGeom>
        </p:spPr>
        <p:txBody>
          <a:bodyPr vert="horz" lIns="93287" tIns="46644" rIns="93287" bIns="4664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39014"/>
            <a:ext cx="3041968" cy="465296"/>
          </a:xfrm>
          <a:prstGeom prst="rect">
            <a:avLst/>
          </a:prstGeom>
        </p:spPr>
        <p:txBody>
          <a:bodyPr vert="horz" lIns="93287" tIns="46644" rIns="93287" bIns="46644" rtlCol="0" anchor="b"/>
          <a:lstStyle>
            <a:lvl1pPr algn="l">
              <a:defRPr sz="1200"/>
            </a:lvl1pPr>
          </a:lstStyle>
          <a:p>
            <a:endParaRPr lang="en-US"/>
          </a:p>
        </p:txBody>
      </p:sp>
      <p:sp>
        <p:nvSpPr>
          <p:cNvPr id="7" name="Slide Number Placeholder 6"/>
          <p:cNvSpPr>
            <a:spLocks noGrp="1"/>
          </p:cNvSpPr>
          <p:nvPr>
            <p:ph type="sldNum" sz="quarter" idx="5"/>
          </p:nvPr>
        </p:nvSpPr>
        <p:spPr>
          <a:xfrm>
            <a:off x="3976333" y="8839014"/>
            <a:ext cx="3041968" cy="465296"/>
          </a:xfrm>
          <a:prstGeom prst="rect">
            <a:avLst/>
          </a:prstGeom>
        </p:spPr>
        <p:txBody>
          <a:bodyPr vert="horz" lIns="93287" tIns="46644" rIns="93287" bIns="46644" rtlCol="0" anchor="b"/>
          <a:lstStyle>
            <a:lvl1pPr algn="r">
              <a:defRPr sz="1200"/>
            </a:lvl1pPr>
          </a:lstStyle>
          <a:p>
            <a:fld id="{28D3E9AC-E5BB-41EE-B97C-E967781B1338}" type="slidenum">
              <a:rPr lang="en-US" smtClean="0"/>
              <a:t>‹#›</a:t>
            </a:fld>
            <a:endParaRPr lang="en-US"/>
          </a:p>
        </p:txBody>
      </p:sp>
    </p:spTree>
    <p:extLst>
      <p:ext uri="{BB962C8B-B14F-4D97-AF65-F5344CB8AC3E}">
        <p14:creationId xmlns:p14="http://schemas.microsoft.com/office/powerpoint/2010/main" val="40005596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Ask participants to name</a:t>
            </a:r>
            <a:r>
              <a:rPr lang="en-US" baseline="0" dirty="0" smtClean="0"/>
              <a:t> things that cause stress before showing next slide.</a:t>
            </a:r>
            <a:endParaRPr lang="en-US" dirty="0"/>
          </a:p>
        </p:txBody>
      </p:sp>
      <p:sp>
        <p:nvSpPr>
          <p:cNvPr id="4" name="Slide Number Placeholder 3"/>
          <p:cNvSpPr>
            <a:spLocks noGrp="1"/>
          </p:cNvSpPr>
          <p:nvPr>
            <p:ph type="sldNum" sz="quarter" idx="10"/>
          </p:nvPr>
        </p:nvSpPr>
        <p:spPr/>
        <p:txBody>
          <a:bodyPr/>
          <a:lstStyle/>
          <a:p>
            <a:fld id="{28D3E9AC-E5BB-41EE-B97C-E967781B1338}" type="slidenum">
              <a:rPr lang="en-US" smtClean="0"/>
              <a:t>3</a:t>
            </a:fld>
            <a:endParaRPr lang="en-US"/>
          </a:p>
        </p:txBody>
      </p:sp>
    </p:spTree>
    <p:extLst>
      <p:ext uri="{BB962C8B-B14F-4D97-AF65-F5344CB8AC3E}">
        <p14:creationId xmlns:p14="http://schemas.microsoft.com/office/powerpoint/2010/main" val="16348132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D3E9AC-E5BB-41EE-B97C-E967781B1338}" type="slidenum">
              <a:rPr lang="en-US" smtClean="0"/>
              <a:t>17</a:t>
            </a:fld>
            <a:endParaRPr lang="en-US"/>
          </a:p>
        </p:txBody>
      </p:sp>
    </p:spTree>
    <p:extLst>
      <p:ext uri="{BB962C8B-B14F-4D97-AF65-F5344CB8AC3E}">
        <p14:creationId xmlns:p14="http://schemas.microsoft.com/office/powerpoint/2010/main" val="28982285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Put question</a:t>
            </a:r>
            <a:r>
              <a:rPr lang="en-US" baseline="0" dirty="0" smtClean="0"/>
              <a:t> to audience first, and wait for responses</a:t>
            </a:r>
            <a:endParaRPr lang="en-US" dirty="0" smtClean="0"/>
          </a:p>
          <a:p>
            <a:r>
              <a:rPr lang="en-US" dirty="0" smtClean="0"/>
              <a:t>Animation:</a:t>
            </a:r>
            <a:r>
              <a:rPr lang="en-US" baseline="0" dirty="0" smtClean="0"/>
              <a:t> c</a:t>
            </a:r>
            <a:r>
              <a:rPr lang="en-US" dirty="0" smtClean="0"/>
              <a:t>lick on the slide’s title for each of </a:t>
            </a:r>
            <a:r>
              <a:rPr lang="en-US" baseline="0" dirty="0" smtClean="0"/>
              <a:t>5 bullet points to appear (can talk about them one at a time as they appear)</a:t>
            </a:r>
            <a:endParaRPr lang="en-US" dirty="0"/>
          </a:p>
        </p:txBody>
      </p:sp>
      <p:sp>
        <p:nvSpPr>
          <p:cNvPr id="4" name="Slide Number Placeholder 3"/>
          <p:cNvSpPr>
            <a:spLocks noGrp="1"/>
          </p:cNvSpPr>
          <p:nvPr>
            <p:ph type="sldNum" sz="quarter" idx="10"/>
          </p:nvPr>
        </p:nvSpPr>
        <p:spPr/>
        <p:txBody>
          <a:bodyPr/>
          <a:lstStyle/>
          <a:p>
            <a:fld id="{28D3E9AC-E5BB-41EE-B97C-E967781B1338}" type="slidenum">
              <a:rPr lang="en-US" smtClean="0"/>
              <a:t>18</a:t>
            </a:fld>
            <a:endParaRPr lang="en-US"/>
          </a:p>
        </p:txBody>
      </p:sp>
    </p:spTree>
    <p:extLst>
      <p:ext uri="{BB962C8B-B14F-4D97-AF65-F5344CB8AC3E}">
        <p14:creationId xmlns:p14="http://schemas.microsoft.com/office/powerpoint/2010/main" val="28982285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Leader should encourage entire group to practice belly breathing during the session</a:t>
            </a:r>
            <a:endParaRPr lang="en-US" dirty="0"/>
          </a:p>
        </p:txBody>
      </p:sp>
      <p:sp>
        <p:nvSpPr>
          <p:cNvPr id="4" name="Slide Number Placeholder 3"/>
          <p:cNvSpPr>
            <a:spLocks noGrp="1"/>
          </p:cNvSpPr>
          <p:nvPr>
            <p:ph type="sldNum" sz="quarter" idx="10"/>
          </p:nvPr>
        </p:nvSpPr>
        <p:spPr/>
        <p:txBody>
          <a:bodyPr/>
          <a:lstStyle/>
          <a:p>
            <a:fld id="{28D3E9AC-E5BB-41EE-B97C-E967781B1338}" type="slidenum">
              <a:rPr lang="en-US" smtClean="0"/>
              <a:t>19</a:t>
            </a:fld>
            <a:endParaRPr lang="en-US"/>
          </a:p>
        </p:txBody>
      </p:sp>
    </p:spTree>
    <p:extLst>
      <p:ext uri="{BB962C8B-B14F-4D97-AF65-F5344CB8AC3E}">
        <p14:creationId xmlns:p14="http://schemas.microsoft.com/office/powerpoint/2010/main" val="11295443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Try this</a:t>
            </a:r>
            <a:r>
              <a:rPr lang="en-US" baseline="0" dirty="0" smtClean="0"/>
              <a:t> activity with participants in attendance</a:t>
            </a:r>
            <a:endParaRPr lang="en-US" dirty="0"/>
          </a:p>
        </p:txBody>
      </p:sp>
      <p:sp>
        <p:nvSpPr>
          <p:cNvPr id="4" name="Slide Number Placeholder 3"/>
          <p:cNvSpPr>
            <a:spLocks noGrp="1"/>
          </p:cNvSpPr>
          <p:nvPr>
            <p:ph type="sldNum" sz="quarter" idx="10"/>
          </p:nvPr>
        </p:nvSpPr>
        <p:spPr/>
        <p:txBody>
          <a:bodyPr/>
          <a:lstStyle/>
          <a:p>
            <a:fld id="{28D3E9AC-E5BB-41EE-B97C-E967781B1338}" type="slidenum">
              <a:rPr lang="en-US" smtClean="0"/>
              <a:t>20</a:t>
            </a:fld>
            <a:endParaRPr lang="en-US"/>
          </a:p>
        </p:txBody>
      </p:sp>
    </p:spTree>
    <p:extLst>
      <p:ext uri="{BB962C8B-B14F-4D97-AF65-F5344CB8AC3E}">
        <p14:creationId xmlns:p14="http://schemas.microsoft.com/office/powerpoint/2010/main" val="11295443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D3E9AC-E5BB-41EE-B97C-E967781B1338}" type="slidenum">
              <a:rPr lang="en-US" smtClean="0"/>
              <a:t>21</a:t>
            </a:fld>
            <a:endParaRPr lang="en-US"/>
          </a:p>
        </p:txBody>
      </p:sp>
    </p:spTree>
    <p:extLst>
      <p:ext uri="{BB962C8B-B14F-4D97-AF65-F5344CB8AC3E}">
        <p14:creationId xmlns:p14="http://schemas.microsoft.com/office/powerpoint/2010/main" val="11295443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slide should serve to affirm participant responses (as opposed to giving “correct” answers)</a:t>
            </a:r>
            <a:endParaRPr lang="en-US" dirty="0"/>
          </a:p>
        </p:txBody>
      </p:sp>
      <p:sp>
        <p:nvSpPr>
          <p:cNvPr id="4" name="Slide Number Placeholder 3"/>
          <p:cNvSpPr>
            <a:spLocks noGrp="1"/>
          </p:cNvSpPr>
          <p:nvPr>
            <p:ph type="sldNum" sz="quarter" idx="10"/>
          </p:nvPr>
        </p:nvSpPr>
        <p:spPr/>
        <p:txBody>
          <a:bodyPr/>
          <a:lstStyle/>
          <a:p>
            <a:fld id="{28D3E9AC-E5BB-41EE-B97C-E967781B1338}" type="slidenum">
              <a:rPr lang="en-US" smtClean="0"/>
              <a:t>4</a:t>
            </a:fld>
            <a:endParaRPr lang="en-US"/>
          </a:p>
        </p:txBody>
      </p:sp>
    </p:spTree>
    <p:extLst>
      <p:ext uri="{BB962C8B-B14F-4D97-AF65-F5344CB8AC3E}">
        <p14:creationId xmlns:p14="http://schemas.microsoft.com/office/powerpoint/2010/main" val="16348132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Once again, ask participants to come</a:t>
            </a:r>
            <a:r>
              <a:rPr lang="en-US" baseline="0" dirty="0" smtClean="0"/>
              <a:t> up with examples before showing the next slide</a:t>
            </a:r>
            <a:endParaRPr lang="en-US" dirty="0"/>
          </a:p>
        </p:txBody>
      </p:sp>
      <p:sp>
        <p:nvSpPr>
          <p:cNvPr id="4" name="Slide Number Placeholder 3"/>
          <p:cNvSpPr>
            <a:spLocks noGrp="1"/>
          </p:cNvSpPr>
          <p:nvPr>
            <p:ph type="sldNum" sz="quarter" idx="10"/>
          </p:nvPr>
        </p:nvSpPr>
        <p:spPr/>
        <p:txBody>
          <a:bodyPr/>
          <a:lstStyle/>
          <a:p>
            <a:fld id="{28D3E9AC-E5BB-41EE-B97C-E967781B1338}" type="slidenum">
              <a:rPr lang="en-US" smtClean="0"/>
              <a:t>5</a:t>
            </a:fld>
            <a:endParaRPr lang="en-US"/>
          </a:p>
        </p:txBody>
      </p:sp>
    </p:spTree>
    <p:extLst>
      <p:ext uri="{BB962C8B-B14F-4D97-AF65-F5344CB8AC3E}">
        <p14:creationId xmlns:p14="http://schemas.microsoft.com/office/powerpoint/2010/main" val="4568816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Optional: circulate handout</a:t>
            </a:r>
            <a:r>
              <a:rPr lang="en-US" baseline="0" dirty="0" smtClean="0"/>
              <a:t> for participants to use as a worksheet</a:t>
            </a:r>
            <a:endParaRPr lang="en-US" dirty="0"/>
          </a:p>
        </p:txBody>
      </p:sp>
      <p:sp>
        <p:nvSpPr>
          <p:cNvPr id="4" name="Slide Number Placeholder 3"/>
          <p:cNvSpPr>
            <a:spLocks noGrp="1"/>
          </p:cNvSpPr>
          <p:nvPr>
            <p:ph type="sldNum" sz="quarter" idx="10"/>
          </p:nvPr>
        </p:nvSpPr>
        <p:spPr/>
        <p:txBody>
          <a:bodyPr/>
          <a:lstStyle/>
          <a:p>
            <a:fld id="{28D3E9AC-E5BB-41EE-B97C-E967781B1338}" type="slidenum">
              <a:rPr lang="en-US" smtClean="0"/>
              <a:t>8</a:t>
            </a:fld>
            <a:endParaRPr lang="en-US"/>
          </a:p>
        </p:txBody>
      </p:sp>
    </p:spTree>
    <p:extLst>
      <p:ext uri="{BB962C8B-B14F-4D97-AF65-F5344CB8AC3E}">
        <p14:creationId xmlns:p14="http://schemas.microsoft.com/office/powerpoint/2010/main" val="7581527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a:t>
            </a:r>
            <a:r>
              <a:rPr lang="en-US" dirty="0" smtClean="0">
                <a:sym typeface="Wingdings" panose="05000000000000000000" pitchFamily="2" charset="2"/>
              </a:rPr>
              <a:t> B  C</a:t>
            </a:r>
          </a:p>
          <a:p>
            <a:r>
              <a:rPr lang="en-US" dirty="0" smtClean="0">
                <a:sym typeface="Wingdings" panose="05000000000000000000" pitchFamily="2" charset="2"/>
              </a:rPr>
              <a:t>Negative Event</a:t>
            </a:r>
            <a:r>
              <a:rPr lang="en-US" baseline="0" dirty="0" smtClean="0">
                <a:sym typeface="Wingdings" panose="05000000000000000000" pitchFamily="2" charset="2"/>
              </a:rPr>
              <a:t> (A)  Irrational Belief (B)  Consequence (C)</a:t>
            </a:r>
            <a:endParaRPr lang="en-US" dirty="0"/>
          </a:p>
        </p:txBody>
      </p:sp>
      <p:sp>
        <p:nvSpPr>
          <p:cNvPr id="4" name="Slide Number Placeholder 3"/>
          <p:cNvSpPr>
            <a:spLocks noGrp="1"/>
          </p:cNvSpPr>
          <p:nvPr>
            <p:ph type="sldNum" sz="quarter" idx="10"/>
          </p:nvPr>
        </p:nvSpPr>
        <p:spPr/>
        <p:txBody>
          <a:bodyPr/>
          <a:lstStyle/>
          <a:p>
            <a:fld id="{28D3E9AC-E5BB-41EE-B97C-E967781B1338}" type="slidenum">
              <a:rPr lang="en-US" smtClean="0"/>
              <a:t>10</a:t>
            </a:fld>
            <a:endParaRPr lang="en-US"/>
          </a:p>
        </p:txBody>
      </p:sp>
    </p:spTree>
    <p:extLst>
      <p:ext uri="{BB962C8B-B14F-4D97-AF65-F5344CB8AC3E}">
        <p14:creationId xmlns:p14="http://schemas.microsoft.com/office/powerpoint/2010/main" val="5249586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a:t>
            </a:r>
            <a:r>
              <a:rPr lang="en-US" dirty="0" smtClean="0">
                <a:sym typeface="Wingdings" panose="05000000000000000000" pitchFamily="2" charset="2"/>
              </a:rPr>
              <a:t> B  C</a:t>
            </a:r>
          </a:p>
          <a:p>
            <a:r>
              <a:rPr lang="en-US" dirty="0" smtClean="0">
                <a:sym typeface="Wingdings" panose="05000000000000000000" pitchFamily="2" charset="2"/>
              </a:rPr>
              <a:t>Negative Event</a:t>
            </a:r>
            <a:r>
              <a:rPr lang="en-US" baseline="0" dirty="0" smtClean="0">
                <a:sym typeface="Wingdings" panose="05000000000000000000" pitchFamily="2" charset="2"/>
              </a:rPr>
              <a:t> (A)  Irrational Belief (B)  Consequence (C)</a:t>
            </a:r>
            <a:endParaRPr lang="en-US" dirty="0"/>
          </a:p>
        </p:txBody>
      </p:sp>
      <p:sp>
        <p:nvSpPr>
          <p:cNvPr id="4" name="Slide Number Placeholder 3"/>
          <p:cNvSpPr>
            <a:spLocks noGrp="1"/>
          </p:cNvSpPr>
          <p:nvPr>
            <p:ph type="sldNum" sz="quarter" idx="10"/>
          </p:nvPr>
        </p:nvSpPr>
        <p:spPr/>
        <p:txBody>
          <a:bodyPr/>
          <a:lstStyle/>
          <a:p>
            <a:fld id="{28D3E9AC-E5BB-41EE-B97C-E967781B1338}" type="slidenum">
              <a:rPr lang="en-US" smtClean="0"/>
              <a:t>11</a:t>
            </a:fld>
            <a:endParaRPr lang="en-US"/>
          </a:p>
        </p:txBody>
      </p:sp>
    </p:spTree>
    <p:extLst>
      <p:ext uri="{BB962C8B-B14F-4D97-AF65-F5344CB8AC3E}">
        <p14:creationId xmlns:p14="http://schemas.microsoft.com/office/powerpoint/2010/main" val="5249586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D3E9AC-E5BB-41EE-B97C-E967781B1338}" type="slidenum">
              <a:rPr lang="en-US" smtClean="0"/>
              <a:t>12</a:t>
            </a:fld>
            <a:endParaRPr lang="en-US"/>
          </a:p>
        </p:txBody>
      </p:sp>
    </p:spTree>
    <p:extLst>
      <p:ext uri="{BB962C8B-B14F-4D97-AF65-F5344CB8AC3E}">
        <p14:creationId xmlns:p14="http://schemas.microsoft.com/office/powerpoint/2010/main" val="5249586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D3E9AC-E5BB-41EE-B97C-E967781B1338}" type="slidenum">
              <a:rPr lang="en-US" smtClean="0"/>
              <a:t>15</a:t>
            </a:fld>
            <a:endParaRPr lang="en-US"/>
          </a:p>
        </p:txBody>
      </p:sp>
    </p:spTree>
    <p:extLst>
      <p:ext uri="{BB962C8B-B14F-4D97-AF65-F5344CB8AC3E}">
        <p14:creationId xmlns:p14="http://schemas.microsoft.com/office/powerpoint/2010/main" val="28982285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D3E9AC-E5BB-41EE-B97C-E967781B1338}" type="slidenum">
              <a:rPr lang="en-US" smtClean="0"/>
              <a:t>16</a:t>
            </a:fld>
            <a:endParaRPr lang="en-US"/>
          </a:p>
        </p:txBody>
      </p:sp>
    </p:spTree>
    <p:extLst>
      <p:ext uri="{BB962C8B-B14F-4D97-AF65-F5344CB8AC3E}">
        <p14:creationId xmlns:p14="http://schemas.microsoft.com/office/powerpoint/2010/main" val="28982285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F3F5FA38-AE60-4FC8-9598-7E40E2AAE4F5}" type="datetimeFigureOut">
              <a:rPr lang="en-US" smtClean="0"/>
              <a:t>1/20/2016</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6FBA21AD-1CC8-4073-972C-170B4C1727A0}"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F5FA38-AE60-4FC8-9598-7E40E2AAE4F5}" type="datetimeFigureOut">
              <a:rPr lang="en-US" smtClean="0"/>
              <a:t>1/20/2016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BA21AD-1CC8-4073-972C-170B4C1727A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F5FA38-AE60-4FC8-9598-7E40E2AAE4F5}" type="datetimeFigureOut">
              <a:rPr lang="en-US" smtClean="0"/>
              <a:t>1/20/2016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BA21AD-1CC8-4073-972C-170B4C1727A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F5FA38-AE60-4FC8-9598-7E40E2AAE4F5}" type="datetimeFigureOut">
              <a:rPr lang="en-US" smtClean="0"/>
              <a:t>1/20/2016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BA21AD-1CC8-4073-972C-170B4C1727A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3F5FA38-AE60-4FC8-9598-7E40E2AAE4F5}" type="datetimeFigureOut">
              <a:rPr lang="en-US" smtClean="0"/>
              <a:t>1/20/2016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BA21AD-1CC8-4073-972C-170B4C1727A0}"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3F5FA38-AE60-4FC8-9598-7E40E2AAE4F5}" type="datetimeFigureOut">
              <a:rPr lang="en-US" smtClean="0"/>
              <a:t>1/20/2016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BA21AD-1CC8-4073-972C-170B4C1727A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3F5FA38-AE60-4FC8-9598-7E40E2AAE4F5}" type="datetimeFigureOut">
              <a:rPr lang="en-US" smtClean="0"/>
              <a:t>1/20/2016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FBA21AD-1CC8-4073-972C-170B4C1727A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3F5FA38-AE60-4FC8-9598-7E40E2AAE4F5}" type="datetimeFigureOut">
              <a:rPr lang="en-US" smtClean="0"/>
              <a:t>1/20/2016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BA21AD-1CC8-4073-972C-170B4C1727A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F5FA38-AE60-4FC8-9598-7E40E2AAE4F5}" type="datetimeFigureOut">
              <a:rPr lang="en-US" smtClean="0"/>
              <a:t>1/20/2016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FBA21AD-1CC8-4073-972C-170B4C1727A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3F5FA38-AE60-4FC8-9598-7E40E2AAE4F5}" type="datetimeFigureOut">
              <a:rPr lang="en-US" smtClean="0"/>
              <a:t>1/20/2016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BA21AD-1CC8-4073-972C-170B4C1727A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3F5FA38-AE60-4FC8-9598-7E40E2AAE4F5}" type="datetimeFigureOut">
              <a:rPr lang="en-US" smtClean="0"/>
              <a:t>1/20/2016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6FBA21AD-1CC8-4073-972C-170B4C1727A0}"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3F5FA38-AE60-4FC8-9598-7E40E2AAE4F5}" type="datetimeFigureOut">
              <a:rPr lang="en-US" smtClean="0"/>
              <a:t>1/20/2016</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FBA21AD-1CC8-4073-972C-170B4C1727A0}"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914400" y="1409700"/>
            <a:ext cx="7851648" cy="1828800"/>
          </a:xfrm>
        </p:spPr>
        <p:txBody>
          <a:bodyPr/>
          <a:lstStyle/>
          <a:p>
            <a:r>
              <a:rPr lang="en-US" dirty="0" smtClean="0"/>
              <a:t>Keeping Your Cool </a:t>
            </a:r>
            <a:br>
              <a:rPr lang="en-US" dirty="0" smtClean="0"/>
            </a:br>
            <a:r>
              <a:rPr lang="en-US" dirty="0" smtClean="0"/>
              <a:t>in a Stressful World</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 y="1524000"/>
            <a:ext cx="2743200" cy="1600200"/>
          </a:xfrm>
          <a:prstGeom prst="rect">
            <a:avLst/>
          </a:prstGeom>
        </p:spPr>
      </p:pic>
      <p:pic>
        <p:nvPicPr>
          <p:cNvPr id="8" name="Content Placeholder 3" descr="http://desibeautyblog.com/wp-content/uploads/2015/01/Load-Testing-and-Stress-Testing.png"/>
          <p:cNvPicPr>
            <a:picLocks noGrp="1"/>
          </p:cNvPicPr>
          <p:nvPr>
            <p:ph idx="1"/>
          </p:nvPr>
        </p:nvPicPr>
        <p:blipFill>
          <a:blip r:embed="rId3">
            <a:extLst>
              <a:ext uri="{28A0092B-C50C-407E-A947-70E740481C1C}">
                <a14:useLocalDpi xmlns:a14="http://schemas.microsoft.com/office/drawing/2010/main" val="0"/>
              </a:ext>
            </a:extLst>
          </a:blip>
          <a:stretch>
            <a:fillRect/>
          </a:stretch>
        </p:blipFill>
        <p:spPr bwMode="auto">
          <a:xfrm>
            <a:off x="0" y="3657600"/>
            <a:ext cx="9144000" cy="2743200"/>
          </a:xfrm>
          <a:prstGeom prst="rect">
            <a:avLst/>
          </a:prstGeom>
          <a:noFill/>
          <a:ln>
            <a:noFill/>
          </a:ln>
        </p:spPr>
      </p:pic>
    </p:spTree>
    <p:extLst>
      <p:ext uri="{BB962C8B-B14F-4D97-AF65-F5344CB8AC3E}">
        <p14:creationId xmlns:p14="http://schemas.microsoft.com/office/powerpoint/2010/main" val="381305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96112"/>
          </a:xfrm>
        </p:spPr>
        <p:txBody>
          <a:bodyPr>
            <a:normAutofit/>
          </a:bodyPr>
          <a:lstStyle/>
          <a:p>
            <a:r>
              <a:rPr lang="en-US" sz="4000" b="1" dirty="0" smtClean="0"/>
              <a:t>ABC Model of Stress</a:t>
            </a:r>
            <a:endParaRPr lang="en-US" sz="4000" b="1" dirty="0"/>
          </a:p>
        </p:txBody>
      </p:sp>
      <p:sp>
        <p:nvSpPr>
          <p:cNvPr id="3" name="Content Placeholder 2"/>
          <p:cNvSpPr>
            <a:spLocks noGrp="1"/>
          </p:cNvSpPr>
          <p:nvPr>
            <p:ph idx="1"/>
          </p:nvPr>
        </p:nvSpPr>
        <p:spPr/>
        <p:txBody>
          <a:bodyPr>
            <a:normAutofit lnSpcReduction="10000"/>
          </a:bodyPr>
          <a:lstStyle/>
          <a:p>
            <a:pPr marL="393192" lvl="1" indent="0">
              <a:buNone/>
            </a:pPr>
            <a:r>
              <a:rPr lang="en-US" dirty="0" smtClean="0"/>
              <a:t>A = Activating Event (Stressor) </a:t>
            </a:r>
          </a:p>
          <a:p>
            <a:pPr marL="393192" lvl="1" indent="0">
              <a:buNone/>
            </a:pPr>
            <a:r>
              <a:rPr lang="en-US" dirty="0" smtClean="0"/>
              <a:t>B = Beliefs (Perception/Beliefs about the event) </a:t>
            </a:r>
          </a:p>
          <a:p>
            <a:pPr marL="393192" lvl="1" indent="0">
              <a:buNone/>
            </a:pPr>
            <a:r>
              <a:rPr lang="en-US" dirty="0" smtClean="0"/>
              <a:t>C = Consequences (Emotions, behaviors, thoughts) </a:t>
            </a:r>
          </a:p>
          <a:p>
            <a:pPr marL="393192" lvl="1" indent="0">
              <a:buNone/>
            </a:pPr>
            <a:endParaRPr lang="en-US" dirty="0"/>
          </a:p>
          <a:p>
            <a:pPr marL="393192" lvl="1" indent="0">
              <a:buNone/>
            </a:pPr>
            <a:r>
              <a:rPr lang="en-US" i="1" u="sng" dirty="0" smtClean="0"/>
              <a:t>What does this mean</a:t>
            </a:r>
            <a:r>
              <a:rPr lang="en-US" dirty="0" smtClean="0"/>
              <a:t>? </a:t>
            </a:r>
            <a:endParaRPr lang="en-US" dirty="0"/>
          </a:p>
          <a:p>
            <a:pPr lvl="1"/>
            <a:r>
              <a:rPr lang="en-US" i="1" dirty="0" smtClean="0"/>
              <a:t>Thoughts and perceptions </a:t>
            </a:r>
            <a:r>
              <a:rPr lang="en-US" dirty="0" smtClean="0"/>
              <a:t>can </a:t>
            </a:r>
            <a:r>
              <a:rPr lang="en-US" dirty="0"/>
              <a:t>play a large role in how we </a:t>
            </a:r>
            <a:r>
              <a:rPr lang="en-US" i="1" dirty="0"/>
              <a:t>feel</a:t>
            </a:r>
            <a:r>
              <a:rPr lang="en-US" dirty="0"/>
              <a:t>. </a:t>
            </a:r>
          </a:p>
          <a:p>
            <a:pPr lvl="1"/>
            <a:r>
              <a:rPr lang="en-US" dirty="0"/>
              <a:t>How we experience a stressor can depend </a:t>
            </a:r>
            <a:r>
              <a:rPr lang="en-US" dirty="0" smtClean="0"/>
              <a:t>in part on </a:t>
            </a:r>
            <a:r>
              <a:rPr lang="en-US" dirty="0"/>
              <a:t>our </a:t>
            </a:r>
            <a:r>
              <a:rPr lang="en-US" i="1" u="sng" dirty="0" smtClean="0"/>
              <a:t>beliefs</a:t>
            </a:r>
            <a:r>
              <a:rPr lang="en-US" i="1" u="sng" dirty="0"/>
              <a:t> </a:t>
            </a:r>
            <a:r>
              <a:rPr lang="en-US" i="1" u="sng" dirty="0" smtClean="0"/>
              <a:t>and perceptions</a:t>
            </a:r>
            <a:r>
              <a:rPr lang="en-US" dirty="0" smtClean="0"/>
              <a:t> about </a:t>
            </a:r>
            <a:r>
              <a:rPr lang="en-US" dirty="0"/>
              <a:t>the stressor itself</a:t>
            </a:r>
          </a:p>
          <a:p>
            <a:pPr lvl="1"/>
            <a:r>
              <a:rPr lang="en-US" dirty="0"/>
              <a:t>For this reason, not everyone experiences </a:t>
            </a:r>
            <a:r>
              <a:rPr lang="en-US" dirty="0" smtClean="0"/>
              <a:t>a given stressor </a:t>
            </a:r>
            <a:r>
              <a:rPr lang="en-US" dirty="0"/>
              <a:t>the same way </a:t>
            </a:r>
          </a:p>
          <a:p>
            <a:pPr marL="393192" lvl="1" indent="0">
              <a:buNone/>
            </a:pPr>
            <a:endParaRPr lang="en-US" dirty="0"/>
          </a:p>
        </p:txBody>
      </p:sp>
    </p:spTree>
    <p:extLst>
      <p:ext uri="{BB962C8B-B14F-4D97-AF65-F5344CB8AC3E}">
        <p14:creationId xmlns:p14="http://schemas.microsoft.com/office/powerpoint/2010/main" val="1173542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en-US" sz="4000" b="1" dirty="0" smtClean="0"/>
              <a:t>ABC Model of Stress: Example</a:t>
            </a:r>
            <a:endParaRPr lang="en-US" sz="4000" b="1" dirty="0"/>
          </a:p>
        </p:txBody>
      </p:sp>
      <p:sp>
        <p:nvSpPr>
          <p:cNvPr id="3" name="Content Placeholder 2"/>
          <p:cNvSpPr>
            <a:spLocks noGrp="1"/>
          </p:cNvSpPr>
          <p:nvPr>
            <p:ph idx="1"/>
          </p:nvPr>
        </p:nvSpPr>
        <p:spPr>
          <a:xfrm>
            <a:off x="457200" y="1371600"/>
            <a:ext cx="8229600" cy="4389120"/>
          </a:xfrm>
        </p:spPr>
        <p:txBody>
          <a:bodyPr/>
          <a:lstStyle/>
          <a:p>
            <a:pPr marL="393192" lvl="1" indent="0">
              <a:buNone/>
            </a:pPr>
            <a:r>
              <a:rPr lang="en-US" dirty="0" smtClean="0"/>
              <a:t>A = Activating Event (Stressor) </a:t>
            </a:r>
          </a:p>
          <a:p>
            <a:pPr marL="393192" lvl="1" indent="0">
              <a:buNone/>
            </a:pPr>
            <a:r>
              <a:rPr lang="en-US" dirty="0" smtClean="0"/>
              <a:t>B = Beliefs (Perception/Beliefs about the event) </a:t>
            </a:r>
          </a:p>
          <a:p>
            <a:pPr marL="393192" lvl="1" indent="0">
              <a:buNone/>
            </a:pPr>
            <a:r>
              <a:rPr lang="en-US" dirty="0" smtClean="0"/>
              <a:t>C = Consequences (emotions, behaviors, thoughts) </a:t>
            </a:r>
          </a:p>
          <a:p>
            <a:pPr marL="393192" lvl="1" indent="0">
              <a:buNone/>
            </a:pPr>
            <a:endParaRPr lang="en-US" dirty="0"/>
          </a:p>
          <a:p>
            <a:pPr marL="393192" lvl="1" indent="0">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4181612974"/>
              </p:ext>
            </p:extLst>
          </p:nvPr>
        </p:nvGraphicFramePr>
        <p:xfrm>
          <a:off x="609600" y="2743200"/>
          <a:ext cx="7772400" cy="3825240"/>
        </p:xfrm>
        <a:graphic>
          <a:graphicData uri="http://schemas.openxmlformats.org/drawingml/2006/table">
            <a:tbl>
              <a:tblPr firstRow="1" bandRow="1">
                <a:tableStyleId>{21E4AEA4-8DFA-4A89-87EB-49C32662AFE0}</a:tableStyleId>
              </a:tblPr>
              <a:tblGrid>
                <a:gridCol w="2819400"/>
                <a:gridCol w="2438400"/>
                <a:gridCol w="2514600"/>
              </a:tblGrid>
              <a:tr h="723900">
                <a:tc>
                  <a:txBody>
                    <a:bodyPr/>
                    <a:lstStyle/>
                    <a:p>
                      <a:pPr algn="ctr"/>
                      <a:r>
                        <a:rPr lang="en-US" dirty="0" smtClean="0"/>
                        <a:t>(A)</a:t>
                      </a:r>
                    </a:p>
                    <a:p>
                      <a:pPr algn="ctr"/>
                      <a:r>
                        <a:rPr lang="en-US" dirty="0" smtClean="0"/>
                        <a:t>Activating</a:t>
                      </a:r>
                      <a:r>
                        <a:rPr lang="en-US" baseline="0" dirty="0" smtClean="0"/>
                        <a:t> Event</a:t>
                      </a:r>
                      <a:endParaRPr lang="en-US" dirty="0"/>
                    </a:p>
                  </a:txBody>
                  <a:tcPr/>
                </a:tc>
                <a:tc>
                  <a:txBody>
                    <a:bodyPr/>
                    <a:lstStyle/>
                    <a:p>
                      <a:pPr algn="ctr"/>
                      <a:r>
                        <a:rPr lang="en-US" dirty="0" smtClean="0"/>
                        <a:t>(B)</a:t>
                      </a:r>
                    </a:p>
                    <a:p>
                      <a:pPr algn="ctr"/>
                      <a:r>
                        <a:rPr lang="en-US" dirty="0" smtClean="0"/>
                        <a:t>Beliefs</a:t>
                      </a:r>
                    </a:p>
                  </a:txBody>
                  <a:tcPr/>
                </a:tc>
                <a:tc>
                  <a:txBody>
                    <a:bodyPr/>
                    <a:lstStyle/>
                    <a:p>
                      <a:pPr algn="ctr"/>
                      <a:r>
                        <a:rPr lang="en-US" dirty="0" smtClean="0"/>
                        <a:t>(C)</a:t>
                      </a:r>
                    </a:p>
                    <a:p>
                      <a:pPr algn="ctr"/>
                      <a:r>
                        <a:rPr lang="en-US" dirty="0" smtClean="0"/>
                        <a:t>Consequences</a:t>
                      </a:r>
                    </a:p>
                  </a:txBody>
                  <a:tcPr/>
                </a:tc>
              </a:tr>
              <a:tr h="723900">
                <a:tc>
                  <a:txBody>
                    <a:bodyPr/>
                    <a:lstStyle/>
                    <a:p>
                      <a:r>
                        <a:rPr lang="en-US" dirty="0" smtClean="0"/>
                        <a:t>Making a mistake at work</a:t>
                      </a:r>
                      <a:endParaRPr lang="en-US" dirty="0"/>
                    </a:p>
                  </a:txBody>
                  <a:tcPr/>
                </a:tc>
                <a:tc>
                  <a:txBody>
                    <a:bodyPr/>
                    <a:lstStyle/>
                    <a:p>
                      <a:r>
                        <a:rPr lang="en-US" dirty="0" smtClean="0"/>
                        <a:t>“I’ll get the sack” </a:t>
                      </a:r>
                    </a:p>
                    <a:p>
                      <a:r>
                        <a:rPr lang="en-US" dirty="0" smtClean="0"/>
                        <a:t>“I’m stupid” </a:t>
                      </a:r>
                    </a:p>
                    <a:p>
                      <a:r>
                        <a:rPr lang="en-US" dirty="0" smtClean="0"/>
                        <a:t>“This is a difficult problem and mistakes are understandable”</a:t>
                      </a:r>
                      <a:endParaRPr lang="en-US" dirty="0"/>
                    </a:p>
                  </a:txBody>
                  <a:tcPr/>
                </a:tc>
                <a:tc>
                  <a:txBody>
                    <a:bodyPr/>
                    <a:lstStyle/>
                    <a:p>
                      <a:r>
                        <a:rPr lang="en-US" dirty="0" smtClean="0"/>
                        <a:t>Worry</a:t>
                      </a:r>
                    </a:p>
                    <a:p>
                      <a:r>
                        <a:rPr lang="en-US" dirty="0" smtClean="0"/>
                        <a:t>Anxiety</a:t>
                      </a:r>
                    </a:p>
                    <a:p>
                      <a:endParaRPr lang="en-US" dirty="0" smtClean="0"/>
                    </a:p>
                    <a:p>
                      <a:endParaRPr lang="en-US" dirty="0" smtClean="0"/>
                    </a:p>
                    <a:p>
                      <a:r>
                        <a:rPr lang="en-US" dirty="0" smtClean="0"/>
                        <a:t>Calm second try</a:t>
                      </a:r>
                      <a:endParaRPr lang="en-US" dirty="0"/>
                    </a:p>
                  </a:txBody>
                  <a:tcPr/>
                </a:tc>
              </a:tr>
              <a:tr h="723900">
                <a:tc>
                  <a:txBody>
                    <a:bodyPr/>
                    <a:lstStyle/>
                    <a:p>
                      <a:r>
                        <a:rPr lang="en-US" dirty="0" smtClean="0"/>
                        <a:t>Giving a presentation</a:t>
                      </a:r>
                      <a:endParaRPr lang="en-US" dirty="0"/>
                    </a:p>
                  </a:txBody>
                  <a:tcPr/>
                </a:tc>
                <a:tc>
                  <a:txBody>
                    <a:bodyPr/>
                    <a:lstStyle/>
                    <a:p>
                      <a:r>
                        <a:rPr lang="en-US" dirty="0" smtClean="0"/>
                        <a:t>“I’ll make a fool out of myself” </a:t>
                      </a:r>
                      <a:endParaRPr lang="en-US" dirty="0"/>
                    </a:p>
                  </a:txBody>
                  <a:tcPr/>
                </a:tc>
                <a:tc>
                  <a:txBody>
                    <a:bodyPr/>
                    <a:lstStyle/>
                    <a:p>
                      <a:endParaRPr lang="en-US" dirty="0" smtClean="0"/>
                    </a:p>
                    <a:p>
                      <a:r>
                        <a:rPr lang="en-US" dirty="0" smtClean="0"/>
                        <a:t>Frightened/Scared</a:t>
                      </a:r>
                      <a:endParaRPr lang="en-US" dirty="0"/>
                    </a:p>
                  </a:txBody>
                  <a:tcPr/>
                </a:tc>
              </a:tr>
              <a:tr h="723900">
                <a:tc>
                  <a:txBody>
                    <a:bodyPr/>
                    <a:lstStyle/>
                    <a:p>
                      <a:r>
                        <a:rPr lang="en-US" dirty="0" smtClean="0"/>
                        <a:t>Partner has not returned home at</a:t>
                      </a:r>
                      <a:r>
                        <a:rPr lang="en-US" baseline="0" dirty="0" smtClean="0"/>
                        <a:t> usual time</a:t>
                      </a:r>
                      <a:endParaRPr lang="en-US" dirty="0"/>
                    </a:p>
                  </a:txBody>
                  <a:tcPr/>
                </a:tc>
                <a:tc>
                  <a:txBody>
                    <a:bodyPr/>
                    <a:lstStyle/>
                    <a:p>
                      <a:r>
                        <a:rPr lang="en-US" dirty="0" smtClean="0"/>
                        <a:t>“They have been in an accident and are in the hospital”</a:t>
                      </a:r>
                      <a:endParaRPr lang="en-US" dirty="0"/>
                    </a:p>
                  </a:txBody>
                  <a:tcPr/>
                </a:tc>
                <a:tc>
                  <a:txBody>
                    <a:bodyPr/>
                    <a:lstStyle/>
                    <a:p>
                      <a:r>
                        <a:rPr lang="en-US" dirty="0" smtClean="0"/>
                        <a:t>Frightened, Anxious</a:t>
                      </a:r>
                    </a:p>
                  </a:txBody>
                  <a:tcPr/>
                </a:tc>
              </a:tr>
            </a:tbl>
          </a:graphicData>
        </a:graphic>
      </p:graphicFrame>
    </p:spTree>
    <p:extLst>
      <p:ext uri="{BB962C8B-B14F-4D97-AF65-F5344CB8AC3E}">
        <p14:creationId xmlns:p14="http://schemas.microsoft.com/office/powerpoint/2010/main" val="22287969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p:spPr>
        <p:txBody>
          <a:bodyPr>
            <a:noAutofit/>
          </a:bodyPr>
          <a:lstStyle/>
          <a:p>
            <a:r>
              <a:rPr lang="en-US" sz="4000" b="1" dirty="0" smtClean="0"/>
              <a:t>Managing Stress by Challenging Your Interpretation of the Stressor</a:t>
            </a:r>
            <a:endParaRPr lang="en-US" sz="4000" b="1" dirty="0"/>
          </a:p>
        </p:txBody>
      </p:sp>
      <p:sp>
        <p:nvSpPr>
          <p:cNvPr id="3" name="Content Placeholder 2"/>
          <p:cNvSpPr>
            <a:spLocks noGrp="1"/>
          </p:cNvSpPr>
          <p:nvPr>
            <p:ph idx="1"/>
          </p:nvPr>
        </p:nvSpPr>
        <p:spPr>
          <a:xfrm>
            <a:off x="457200" y="2491740"/>
            <a:ext cx="8229600" cy="4389120"/>
          </a:xfrm>
        </p:spPr>
        <p:txBody>
          <a:bodyPr>
            <a:normAutofit/>
          </a:bodyPr>
          <a:lstStyle/>
          <a:p>
            <a:pPr lvl="1"/>
            <a:r>
              <a:rPr lang="en-US" dirty="0" smtClean="0"/>
              <a:t>Am I immediately assuming the worst possible outcome, however unlikely?</a:t>
            </a:r>
          </a:p>
          <a:p>
            <a:pPr lvl="1"/>
            <a:r>
              <a:rPr lang="en-US" dirty="0" smtClean="0"/>
              <a:t>Am I making assumptions about what others are thinking about me?</a:t>
            </a:r>
          </a:p>
          <a:p>
            <a:pPr lvl="1"/>
            <a:r>
              <a:rPr lang="en-US" dirty="0" smtClean="0"/>
              <a:t>Am I thinking that the event says more about </a:t>
            </a:r>
            <a:r>
              <a:rPr lang="en-US" i="1" dirty="0" smtClean="0"/>
              <a:t>me</a:t>
            </a:r>
            <a:r>
              <a:rPr lang="en-US" dirty="0" smtClean="0"/>
              <a:t> than it really does?</a:t>
            </a:r>
          </a:p>
          <a:p>
            <a:pPr lvl="1"/>
            <a:r>
              <a:rPr lang="en-US" dirty="0" smtClean="0"/>
              <a:t>Are there alternative explanations for the stressor/event?</a:t>
            </a:r>
          </a:p>
          <a:p>
            <a:pPr marL="393192" lvl="1" indent="0">
              <a:buNone/>
            </a:pPr>
            <a:endParaRPr lang="en-US" dirty="0"/>
          </a:p>
          <a:p>
            <a:pPr marL="393192" lvl="1" indent="0">
              <a:buNone/>
            </a:pPr>
            <a:endParaRPr lang="en-US" dirty="0"/>
          </a:p>
        </p:txBody>
      </p:sp>
    </p:spTree>
    <p:extLst>
      <p:ext uri="{BB962C8B-B14F-4D97-AF65-F5344CB8AC3E}">
        <p14:creationId xmlns:p14="http://schemas.microsoft.com/office/powerpoint/2010/main" val="17710179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Managing stress with physical strategies</a:t>
            </a:r>
            <a:endParaRPr lang="en-US" sz="3600" b="1" dirty="0"/>
          </a:p>
        </p:txBody>
      </p:sp>
      <p:sp>
        <p:nvSpPr>
          <p:cNvPr id="3" name="Content Placeholder 2"/>
          <p:cNvSpPr>
            <a:spLocks noGrp="1"/>
          </p:cNvSpPr>
          <p:nvPr>
            <p:ph idx="1"/>
          </p:nvPr>
        </p:nvSpPr>
        <p:spPr/>
        <p:txBody>
          <a:bodyPr/>
          <a:lstStyle/>
          <a:p>
            <a:r>
              <a:rPr lang="en-US" dirty="0" smtClean="0"/>
              <a:t>Sleeping well</a:t>
            </a:r>
          </a:p>
          <a:p>
            <a:r>
              <a:rPr lang="en-US" dirty="0" smtClean="0"/>
              <a:t>Physical activity</a:t>
            </a:r>
          </a:p>
          <a:p>
            <a:r>
              <a:rPr lang="en-US" dirty="0" smtClean="0"/>
              <a:t>Relaxation</a:t>
            </a:r>
          </a:p>
          <a:p>
            <a:r>
              <a:rPr lang="en-US" dirty="0" smtClean="0"/>
              <a:t>Meditation</a:t>
            </a:r>
          </a:p>
          <a:p>
            <a:r>
              <a:rPr lang="en-US" dirty="0" smtClean="0"/>
              <a:t>Belly breathing</a:t>
            </a:r>
          </a:p>
          <a:p>
            <a:r>
              <a:rPr lang="en-US" dirty="0" smtClean="0"/>
              <a:t>Laughter</a:t>
            </a:r>
          </a:p>
          <a:p>
            <a:endParaRPr lang="en-US" dirty="0"/>
          </a:p>
        </p:txBody>
      </p:sp>
      <p:pic>
        <p:nvPicPr>
          <p:cNvPr id="4" name="Picture 3" descr="http://www.womenshealthmag.com/sites/womenshealthmag.com/files/images/0901-stress-relief-art.jpg"/>
          <p:cNvPicPr/>
          <p:nvPr/>
        </p:nvPicPr>
        <p:blipFill>
          <a:blip r:embed="rId2">
            <a:extLst>
              <a:ext uri="{28A0092B-C50C-407E-A947-70E740481C1C}">
                <a14:useLocalDpi xmlns:a14="http://schemas.microsoft.com/office/drawing/2010/main" val="0"/>
              </a:ext>
            </a:extLst>
          </a:blip>
          <a:srcRect/>
          <a:stretch>
            <a:fillRect/>
          </a:stretch>
        </p:blipFill>
        <p:spPr bwMode="auto">
          <a:xfrm>
            <a:off x="3696182" y="2133600"/>
            <a:ext cx="4610100" cy="3957638"/>
          </a:xfrm>
          <a:prstGeom prst="rect">
            <a:avLst/>
          </a:prstGeom>
          <a:noFill/>
          <a:ln>
            <a:noFill/>
          </a:ln>
        </p:spPr>
      </p:pic>
    </p:spTree>
    <p:extLst>
      <p:ext uri="{BB962C8B-B14F-4D97-AF65-F5344CB8AC3E}">
        <p14:creationId xmlns:p14="http://schemas.microsoft.com/office/powerpoint/2010/main" val="25324262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http://www.morrispsych.com/wp-content/uploads/2010/01/sleep.jpg"/>
          <p:cNvPicPr/>
          <p:nvPr/>
        </p:nvPicPr>
        <p:blipFill>
          <a:blip r:embed="rId2">
            <a:extLst>
              <a:ext uri="{28A0092B-C50C-407E-A947-70E740481C1C}">
                <a14:useLocalDpi xmlns:a14="http://schemas.microsoft.com/office/drawing/2010/main" val="0"/>
              </a:ext>
            </a:extLst>
          </a:blip>
          <a:srcRect/>
          <a:stretch>
            <a:fillRect/>
          </a:stretch>
        </p:blipFill>
        <p:spPr bwMode="auto">
          <a:xfrm>
            <a:off x="4448223" y="4572000"/>
            <a:ext cx="1990090" cy="1532573"/>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https://encrypted-tbn2.gstatic.com/images?q=tbn:ANd9GcSV0RJWzMoQhrDG3_2fQU26x-O5rtLl2yapiVSq8paAUP8R_V7yHw"/>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62450" y="4572000"/>
            <a:ext cx="2705100" cy="1685926"/>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normAutofit/>
          </a:bodyPr>
          <a:lstStyle/>
          <a:p>
            <a:r>
              <a:rPr lang="en-US" sz="3600" b="1" dirty="0" smtClean="0"/>
              <a:t>Sleeping well</a:t>
            </a:r>
            <a:endParaRPr lang="en-US" sz="3600" b="1" dirty="0"/>
          </a:p>
        </p:txBody>
      </p:sp>
      <p:sp>
        <p:nvSpPr>
          <p:cNvPr id="3" name="Content Placeholder 2"/>
          <p:cNvSpPr>
            <a:spLocks noGrp="1"/>
          </p:cNvSpPr>
          <p:nvPr>
            <p:ph idx="1"/>
          </p:nvPr>
        </p:nvSpPr>
        <p:spPr/>
        <p:txBody>
          <a:bodyPr>
            <a:normAutofit/>
          </a:bodyPr>
          <a:lstStyle/>
          <a:p>
            <a:r>
              <a:rPr lang="en-US" dirty="0" smtClean="0"/>
              <a:t>Getting </a:t>
            </a:r>
            <a:r>
              <a:rPr lang="en-US" dirty="0"/>
              <a:t>enough sleep is recognized as an essential part of chronic disease prevention and health </a:t>
            </a:r>
            <a:r>
              <a:rPr lang="en-US" dirty="0" smtClean="0"/>
              <a:t>promotion.</a:t>
            </a:r>
          </a:p>
          <a:p>
            <a:r>
              <a:rPr lang="en-US" dirty="0" smtClean="0"/>
              <a:t>People </a:t>
            </a:r>
            <a:r>
              <a:rPr lang="en-US" dirty="0"/>
              <a:t>are better able to deal with stressors during the day if they have had enough </a:t>
            </a:r>
            <a:r>
              <a:rPr lang="en-US" dirty="0" smtClean="0"/>
              <a:t>sleep.</a:t>
            </a:r>
          </a:p>
          <a:p>
            <a:r>
              <a:rPr lang="en-US" dirty="0" smtClean="0"/>
              <a:t>Being </a:t>
            </a:r>
            <a:r>
              <a:rPr lang="en-US" dirty="0"/>
              <a:t>well-rested can make it easier to build healthy behavior changes</a:t>
            </a:r>
            <a:r>
              <a:rPr lang="en-US" dirty="0" smtClean="0"/>
              <a:t>.</a:t>
            </a:r>
            <a:endParaRPr lang="en-US" dirty="0"/>
          </a:p>
          <a:p>
            <a:endParaRPr lang="en-US" dirty="0"/>
          </a:p>
        </p:txBody>
      </p:sp>
    </p:spTree>
    <p:extLst>
      <p:ext uri="{BB962C8B-B14F-4D97-AF65-F5344CB8AC3E}">
        <p14:creationId xmlns:p14="http://schemas.microsoft.com/office/powerpoint/2010/main" val="283610854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r>
              <a:rPr lang="en-US" sz="3600" b="1" dirty="0" smtClean="0"/>
              <a:t>Helpful hints for sleeping well:</a:t>
            </a:r>
            <a:endParaRPr lang="en-US" sz="3600" b="1" dirty="0"/>
          </a:p>
        </p:txBody>
      </p:sp>
      <p:sp>
        <p:nvSpPr>
          <p:cNvPr id="3" name="Content Placeholder 2"/>
          <p:cNvSpPr>
            <a:spLocks noGrp="1"/>
          </p:cNvSpPr>
          <p:nvPr>
            <p:ph idx="1"/>
          </p:nvPr>
        </p:nvSpPr>
        <p:spPr>
          <a:xfrm>
            <a:off x="457200" y="1447800"/>
            <a:ext cx="8229600" cy="4830763"/>
          </a:xfrm>
        </p:spPr>
        <p:txBody>
          <a:bodyPr>
            <a:normAutofit lnSpcReduction="10000"/>
          </a:bodyPr>
          <a:lstStyle/>
          <a:p>
            <a:pPr marL="0" indent="0">
              <a:buNone/>
            </a:pPr>
            <a:r>
              <a:rPr lang="en-US" dirty="0"/>
              <a:t>	</a:t>
            </a:r>
            <a:endParaRPr lang="en-US" dirty="0" smtClean="0">
              <a:latin typeface="+mj-lt"/>
            </a:endParaRPr>
          </a:p>
          <a:p>
            <a:pPr marL="857250" lvl="1" indent="-457200">
              <a:buFont typeface="Arial" panose="020B0604020202020204" pitchFamily="34" charset="0"/>
              <a:buChar char="•"/>
            </a:pPr>
            <a:r>
              <a:rPr lang="en-US" dirty="0" smtClean="0"/>
              <a:t>Go </a:t>
            </a:r>
            <a:r>
              <a:rPr lang="en-US" dirty="0"/>
              <a:t>to bed when you are sleepy, not before. </a:t>
            </a:r>
            <a:endParaRPr lang="en-US" dirty="0" smtClean="0"/>
          </a:p>
          <a:p>
            <a:pPr marL="857250" lvl="1" indent="-457200">
              <a:buFont typeface="Arial" panose="020B0604020202020204" pitchFamily="34" charset="0"/>
              <a:buChar char="•"/>
            </a:pPr>
            <a:r>
              <a:rPr lang="en-US" dirty="0" smtClean="0"/>
              <a:t>Get </a:t>
            </a:r>
            <a:r>
              <a:rPr lang="en-US" dirty="0"/>
              <a:t>out of bed if you are not asleep after 20 minutes. </a:t>
            </a:r>
            <a:endParaRPr lang="en-US" dirty="0" smtClean="0"/>
          </a:p>
          <a:p>
            <a:pPr marL="857250" lvl="1" indent="-457200">
              <a:buFont typeface="Arial" panose="020B0604020202020204" pitchFamily="34" charset="0"/>
              <a:buChar char="•"/>
            </a:pPr>
            <a:r>
              <a:rPr lang="en-US" dirty="0" smtClean="0"/>
              <a:t>Find </a:t>
            </a:r>
            <a:r>
              <a:rPr lang="en-US" dirty="0"/>
              <a:t>something else to do that will make you feel relaxed; once you are relaxed go back to bed. </a:t>
            </a:r>
            <a:endParaRPr lang="en-US" dirty="0" smtClean="0"/>
          </a:p>
          <a:p>
            <a:pPr marL="857250" lvl="1" indent="-457200">
              <a:buFont typeface="Arial" panose="020B0604020202020204" pitchFamily="34" charset="0"/>
              <a:buChar char="•"/>
            </a:pPr>
            <a:r>
              <a:rPr lang="en-US" dirty="0" smtClean="0"/>
              <a:t>Begin </a:t>
            </a:r>
            <a:r>
              <a:rPr lang="en-US" dirty="0"/>
              <a:t>rituals that help you relax each night before bed, such as reading, a warm bath, or soothing music. </a:t>
            </a:r>
            <a:endParaRPr lang="en-US" dirty="0" smtClean="0"/>
          </a:p>
          <a:p>
            <a:pPr marL="857250" lvl="1" indent="-457200">
              <a:buFont typeface="Arial" panose="020B0604020202020204" pitchFamily="34" charset="0"/>
              <a:buChar char="•"/>
            </a:pPr>
            <a:r>
              <a:rPr lang="en-US" dirty="0" smtClean="0"/>
              <a:t>Keep </a:t>
            </a:r>
            <a:r>
              <a:rPr lang="en-US" dirty="0"/>
              <a:t>a regular schedule of getting up and going to bed at approximately the same time every day. </a:t>
            </a:r>
            <a:endParaRPr lang="en-US" dirty="0" smtClean="0"/>
          </a:p>
          <a:p>
            <a:pPr marL="857250" lvl="1" indent="-457200">
              <a:buFont typeface="Arial" panose="020B0604020202020204" pitchFamily="34" charset="0"/>
              <a:buChar char="•"/>
            </a:pPr>
            <a:r>
              <a:rPr lang="en-US" dirty="0" smtClean="0"/>
              <a:t>Don’t try to compensate with a nap if you have a bad night’s sleep</a:t>
            </a:r>
          </a:p>
          <a:p>
            <a:pPr marL="400050" lvl="1" indent="0">
              <a:buNone/>
            </a:pPr>
            <a:r>
              <a:rPr lang="en-US" dirty="0"/>
              <a:t>	</a:t>
            </a:r>
          </a:p>
          <a:p>
            <a:endParaRPr lang="en-US" dirty="0"/>
          </a:p>
        </p:txBody>
      </p:sp>
    </p:spTree>
    <p:extLst>
      <p:ext uri="{BB962C8B-B14F-4D97-AF65-F5344CB8AC3E}">
        <p14:creationId xmlns:p14="http://schemas.microsoft.com/office/powerpoint/2010/main" val="24305828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r>
              <a:rPr lang="en-US" sz="3600" b="1" dirty="0" smtClean="0"/>
              <a:t>Helpful hints for sleeping well:</a:t>
            </a:r>
            <a:endParaRPr lang="en-US" sz="3600" b="1" dirty="0"/>
          </a:p>
        </p:txBody>
      </p:sp>
      <p:sp>
        <p:nvSpPr>
          <p:cNvPr id="3" name="Content Placeholder 2"/>
          <p:cNvSpPr>
            <a:spLocks noGrp="1"/>
          </p:cNvSpPr>
          <p:nvPr>
            <p:ph idx="1"/>
          </p:nvPr>
        </p:nvSpPr>
        <p:spPr>
          <a:xfrm>
            <a:off x="457200" y="1447800"/>
            <a:ext cx="8229600" cy="4830763"/>
          </a:xfrm>
        </p:spPr>
        <p:txBody>
          <a:bodyPr>
            <a:normAutofit lnSpcReduction="10000"/>
          </a:bodyPr>
          <a:lstStyle/>
          <a:p>
            <a:pPr marL="0" indent="0">
              <a:buNone/>
            </a:pPr>
            <a:r>
              <a:rPr lang="en-US" dirty="0"/>
              <a:t>	</a:t>
            </a:r>
            <a:endParaRPr lang="en-US" dirty="0" smtClean="0">
              <a:latin typeface="+mj-lt"/>
            </a:endParaRPr>
          </a:p>
          <a:p>
            <a:pPr marL="857250" lvl="1" indent="-457200">
              <a:buFont typeface="Arial" panose="020B0604020202020204" pitchFamily="34" charset="0"/>
              <a:buChar char="•"/>
            </a:pPr>
            <a:r>
              <a:rPr lang="en-US" dirty="0"/>
              <a:t>Stop checking/watching electronic devices an hour or two before bed, and turn them off or leave them in a different room during the night.</a:t>
            </a:r>
          </a:p>
          <a:p>
            <a:pPr marL="857250" lvl="1" indent="-457200">
              <a:buFont typeface="Arial" panose="020B0604020202020204" pitchFamily="34" charset="0"/>
              <a:buChar char="•"/>
            </a:pPr>
            <a:r>
              <a:rPr lang="en-US" dirty="0" smtClean="0"/>
              <a:t>Avoid </a:t>
            </a:r>
            <a:r>
              <a:rPr lang="en-US" dirty="0"/>
              <a:t>caffeine after lunch. </a:t>
            </a:r>
            <a:endParaRPr lang="en-US" dirty="0" smtClean="0"/>
          </a:p>
          <a:p>
            <a:pPr marL="857250" lvl="1" indent="-457200">
              <a:buFont typeface="Arial" panose="020B0604020202020204" pitchFamily="34" charset="0"/>
              <a:buChar char="•"/>
            </a:pPr>
            <a:r>
              <a:rPr lang="en-US" dirty="0" smtClean="0"/>
              <a:t>Limit </a:t>
            </a:r>
            <a:r>
              <a:rPr lang="en-US" dirty="0"/>
              <a:t>or avoid alcohol and nicotine within </a:t>
            </a:r>
            <a:r>
              <a:rPr lang="en-US" dirty="0" smtClean="0"/>
              <a:t>a few </a:t>
            </a:r>
            <a:r>
              <a:rPr lang="en-US" dirty="0"/>
              <a:t>hours of your bedtime</a:t>
            </a:r>
            <a:r>
              <a:rPr lang="en-US" dirty="0" smtClean="0"/>
              <a:t>.</a:t>
            </a:r>
          </a:p>
          <a:p>
            <a:pPr marL="857250" lvl="1" indent="-457200">
              <a:buFont typeface="Arial" panose="020B0604020202020204" pitchFamily="34" charset="0"/>
              <a:buChar char="•"/>
            </a:pPr>
            <a:r>
              <a:rPr lang="en-US" dirty="0" smtClean="0"/>
              <a:t>Go </a:t>
            </a:r>
            <a:r>
              <a:rPr lang="en-US" dirty="0"/>
              <a:t>to bed when you are not hungry or overly full. </a:t>
            </a:r>
            <a:endParaRPr lang="en-US" dirty="0" smtClean="0"/>
          </a:p>
          <a:p>
            <a:pPr marL="857250" lvl="1" indent="-457200">
              <a:buFont typeface="Arial" panose="020B0604020202020204" pitchFamily="34" charset="0"/>
              <a:buChar char="•"/>
            </a:pPr>
            <a:r>
              <a:rPr lang="en-US" dirty="0" smtClean="0"/>
              <a:t>Avoid </a:t>
            </a:r>
            <a:r>
              <a:rPr lang="en-US" dirty="0"/>
              <a:t>vigorous physical activity within </a:t>
            </a:r>
            <a:r>
              <a:rPr lang="en-US" dirty="0" smtClean="0"/>
              <a:t>a few </a:t>
            </a:r>
            <a:r>
              <a:rPr lang="en-US" dirty="0"/>
              <a:t>hours of your bedtime. </a:t>
            </a:r>
            <a:endParaRPr lang="en-US" dirty="0" smtClean="0"/>
          </a:p>
          <a:p>
            <a:pPr marL="857250" lvl="1" indent="-457200">
              <a:buFont typeface="Arial" panose="020B0604020202020204" pitchFamily="34" charset="0"/>
              <a:buChar char="•"/>
            </a:pPr>
            <a:r>
              <a:rPr lang="en-US" dirty="0" smtClean="0"/>
              <a:t>Avoid </a:t>
            </a:r>
            <a:r>
              <a:rPr lang="en-US" dirty="0"/>
              <a:t>sleeping pills, or use them cautiously. </a:t>
            </a:r>
            <a:endParaRPr lang="en-US" dirty="0" smtClean="0"/>
          </a:p>
          <a:p>
            <a:pPr marL="857250" lvl="1" indent="-457200">
              <a:buFont typeface="Arial" panose="020B0604020202020204" pitchFamily="34" charset="0"/>
              <a:buChar char="•"/>
            </a:pPr>
            <a:r>
              <a:rPr lang="en-US" dirty="0" smtClean="0"/>
              <a:t>Make </a:t>
            </a:r>
            <a:r>
              <a:rPr lang="en-US" dirty="0"/>
              <a:t>your bedroom quiet, dark, and a little bit cool. </a:t>
            </a:r>
            <a:endParaRPr lang="en-US" dirty="0" smtClean="0"/>
          </a:p>
          <a:p>
            <a:pPr marL="857250" lvl="1" indent="-457200">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13265957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r>
              <a:rPr lang="en-US" sz="3600" b="1" dirty="0" smtClean="0"/>
              <a:t>Physical activity</a:t>
            </a:r>
            <a:endParaRPr lang="en-US" sz="3600" b="1" dirty="0"/>
          </a:p>
        </p:txBody>
      </p:sp>
      <p:sp>
        <p:nvSpPr>
          <p:cNvPr id="3" name="Content Placeholder 2"/>
          <p:cNvSpPr>
            <a:spLocks noGrp="1"/>
          </p:cNvSpPr>
          <p:nvPr>
            <p:ph idx="1"/>
          </p:nvPr>
        </p:nvSpPr>
        <p:spPr>
          <a:xfrm>
            <a:off x="457200" y="1447800"/>
            <a:ext cx="8229600" cy="4830763"/>
          </a:xfrm>
        </p:spPr>
        <p:txBody>
          <a:bodyPr>
            <a:normAutofit/>
          </a:bodyPr>
          <a:lstStyle/>
          <a:p>
            <a:pPr marL="0" indent="0">
              <a:buNone/>
            </a:pPr>
            <a:r>
              <a:rPr lang="en-US" dirty="0"/>
              <a:t>	</a:t>
            </a:r>
            <a:endParaRPr lang="en-US" dirty="0" smtClean="0">
              <a:latin typeface="+mj-lt"/>
            </a:endParaRPr>
          </a:p>
          <a:p>
            <a:pPr marL="400050" lvl="1" indent="0">
              <a:buNone/>
            </a:pPr>
            <a:r>
              <a:rPr lang="en-US" dirty="0"/>
              <a:t>Virtually any form of exercise, from aerobics to yoga, can act as a stress reliever. If you're not an athlete or even if you're out of shape, you can still make a little exercise go a long way toward stress management</a:t>
            </a:r>
            <a:r>
              <a:rPr lang="en-US" dirty="0" smtClean="0"/>
              <a:t>.</a:t>
            </a:r>
          </a:p>
          <a:p>
            <a:pPr marL="400050" lvl="1" indent="0">
              <a:buNone/>
            </a:pPr>
            <a:endParaRPr lang="en-US" dirty="0"/>
          </a:p>
          <a:p>
            <a:pPr marL="400050" lvl="1" indent="0">
              <a:buNone/>
            </a:pPr>
            <a:r>
              <a:rPr lang="en-US" dirty="0"/>
              <a:t>Exercise increases your overall health and your sense of well-being, which puts more pep in your step every day. But exercise also has some direct stress-busting benefits.</a:t>
            </a:r>
          </a:p>
        </p:txBody>
      </p:sp>
      <p:sp>
        <p:nvSpPr>
          <p:cNvPr id="4" name="TextBox 3"/>
          <p:cNvSpPr txBox="1"/>
          <p:nvPr/>
        </p:nvSpPr>
        <p:spPr>
          <a:xfrm>
            <a:off x="6172200" y="5943600"/>
            <a:ext cx="2209800" cy="276999"/>
          </a:xfrm>
          <a:prstGeom prst="rect">
            <a:avLst/>
          </a:prstGeom>
          <a:noFill/>
        </p:spPr>
        <p:txBody>
          <a:bodyPr wrap="square" rtlCol="0">
            <a:spAutoFit/>
          </a:bodyPr>
          <a:lstStyle/>
          <a:p>
            <a:r>
              <a:rPr lang="en-US" sz="1200" dirty="0" smtClean="0"/>
              <a:t>Source: www.mayoclinic.org</a:t>
            </a:r>
            <a:endParaRPr lang="en-US" sz="1200" dirty="0"/>
          </a:p>
        </p:txBody>
      </p:sp>
    </p:spTree>
    <p:extLst>
      <p:ext uri="{BB962C8B-B14F-4D97-AF65-F5344CB8AC3E}">
        <p14:creationId xmlns:p14="http://schemas.microsoft.com/office/powerpoint/2010/main" val="10859103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normAutofit/>
          </a:bodyPr>
          <a:lstStyle/>
          <a:p>
            <a:r>
              <a:rPr lang="en-US" sz="3600" b="1" dirty="0" smtClean="0"/>
              <a:t>How does physical activity help reduce stress?</a:t>
            </a:r>
            <a:endParaRPr lang="en-US" sz="3600" b="1" dirty="0"/>
          </a:p>
        </p:txBody>
      </p:sp>
      <p:sp>
        <p:nvSpPr>
          <p:cNvPr id="3" name="Content Placeholder 2"/>
          <p:cNvSpPr>
            <a:spLocks noGrp="1"/>
          </p:cNvSpPr>
          <p:nvPr>
            <p:ph idx="1"/>
          </p:nvPr>
        </p:nvSpPr>
        <p:spPr>
          <a:xfrm>
            <a:off x="457200" y="1828800"/>
            <a:ext cx="8229600" cy="4495800"/>
          </a:xfrm>
        </p:spPr>
        <p:txBody>
          <a:bodyPr>
            <a:normAutofit/>
          </a:bodyPr>
          <a:lstStyle/>
          <a:p>
            <a:pPr marL="0" indent="0">
              <a:buNone/>
            </a:pPr>
            <a:r>
              <a:rPr lang="en-US" dirty="0"/>
              <a:t>	</a:t>
            </a:r>
            <a:endParaRPr lang="en-US" dirty="0" smtClean="0"/>
          </a:p>
          <a:p>
            <a:pPr marL="742950" lvl="1" indent="-342900"/>
            <a:r>
              <a:rPr lang="en-US" b="1" dirty="0"/>
              <a:t>Increases your brain’s feel-good chemicals </a:t>
            </a:r>
            <a:r>
              <a:rPr lang="en-US" dirty="0"/>
              <a:t>(endorphins)</a:t>
            </a:r>
          </a:p>
          <a:p>
            <a:pPr marL="742950" lvl="1" indent="-342900"/>
            <a:r>
              <a:rPr lang="en-US" b="1" dirty="0"/>
              <a:t>Improves your mood (</a:t>
            </a:r>
            <a:r>
              <a:rPr lang="en-US" dirty="0"/>
              <a:t>lowers the symptoms associated with mild depression and anxiety)</a:t>
            </a:r>
          </a:p>
          <a:p>
            <a:pPr marL="742950" lvl="1" indent="-342900"/>
            <a:r>
              <a:rPr lang="en-US" b="1" dirty="0"/>
              <a:t>Increases your self-confidence</a:t>
            </a:r>
          </a:p>
          <a:p>
            <a:pPr marL="742950" lvl="1" indent="-342900"/>
            <a:r>
              <a:rPr lang="en-US" b="1" dirty="0"/>
              <a:t>Helps relax you</a:t>
            </a:r>
          </a:p>
          <a:p>
            <a:pPr marL="742950" lvl="1" indent="-342900"/>
            <a:r>
              <a:rPr lang="en-US" b="1" dirty="0"/>
              <a:t>Improves your sleep</a:t>
            </a:r>
            <a:r>
              <a:rPr lang="en-US" dirty="0"/>
              <a:t> </a:t>
            </a:r>
          </a:p>
          <a:p>
            <a:pPr marL="0" indent="0">
              <a:buNone/>
            </a:pPr>
            <a:endParaRPr lang="en-US" dirty="0">
              <a:latin typeface="+mj-lt"/>
            </a:endParaRPr>
          </a:p>
        </p:txBody>
      </p:sp>
      <p:sp>
        <p:nvSpPr>
          <p:cNvPr id="4" name="TextBox 3"/>
          <p:cNvSpPr txBox="1"/>
          <p:nvPr/>
        </p:nvSpPr>
        <p:spPr>
          <a:xfrm>
            <a:off x="6172200" y="5943600"/>
            <a:ext cx="2209800" cy="276999"/>
          </a:xfrm>
          <a:prstGeom prst="rect">
            <a:avLst/>
          </a:prstGeom>
          <a:noFill/>
        </p:spPr>
        <p:txBody>
          <a:bodyPr wrap="square" rtlCol="0">
            <a:spAutoFit/>
          </a:bodyPr>
          <a:lstStyle/>
          <a:p>
            <a:r>
              <a:rPr lang="en-US" sz="1200" dirty="0" smtClean="0"/>
              <a:t>Source: www.mayoclinic.org</a:t>
            </a:r>
            <a:endParaRPr lang="en-US" sz="1200" dirty="0"/>
          </a:p>
        </p:txBody>
      </p:sp>
    </p:spTree>
    <p:extLst>
      <p:ext uri="{BB962C8B-B14F-4D97-AF65-F5344CB8AC3E}">
        <p14:creationId xmlns:p14="http://schemas.microsoft.com/office/powerpoint/2010/main" val="362511758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nextCondLst>
                <p:cond evt="onClick" delay="0">
                  <p:tgtEl>
                    <p:spTgt spid="2"/>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1" y="457200"/>
            <a:ext cx="8229600" cy="1143000"/>
          </a:xfrm>
        </p:spPr>
        <p:txBody>
          <a:bodyPr>
            <a:normAutofit/>
          </a:bodyPr>
          <a:lstStyle/>
          <a:p>
            <a:r>
              <a:rPr lang="en-US" sz="3600" b="1" dirty="0" smtClean="0"/>
              <a:t>Belly breathing: relaxation technique</a:t>
            </a:r>
            <a:endParaRPr lang="en-US" sz="3600" b="1" dirty="0"/>
          </a:p>
        </p:txBody>
      </p:sp>
      <p:sp>
        <p:nvSpPr>
          <p:cNvPr id="3" name="Content Placeholder 2"/>
          <p:cNvSpPr>
            <a:spLocks noGrp="1"/>
          </p:cNvSpPr>
          <p:nvPr>
            <p:ph idx="1"/>
          </p:nvPr>
        </p:nvSpPr>
        <p:spPr>
          <a:xfrm>
            <a:off x="457200" y="1905000"/>
            <a:ext cx="8229600" cy="3733799"/>
          </a:xfrm>
        </p:spPr>
        <p:txBody>
          <a:bodyPr>
            <a:normAutofit lnSpcReduction="10000"/>
          </a:bodyPr>
          <a:lstStyle/>
          <a:p>
            <a:pPr marL="914400" lvl="1" indent="-514350">
              <a:buFont typeface="+mj-lt"/>
              <a:buAutoNum type="arabicPeriod"/>
            </a:pPr>
            <a:r>
              <a:rPr lang="en-US" dirty="0" smtClean="0"/>
              <a:t>Lie </a:t>
            </a:r>
            <a:r>
              <a:rPr lang="en-US" dirty="0"/>
              <a:t>down or sit comfortably. Bend your knees, with your feet on the floor about eight inches apart. Make sure your spine is straight. </a:t>
            </a:r>
          </a:p>
          <a:p>
            <a:pPr marL="914400" lvl="1" indent="-514350">
              <a:buFont typeface="+mj-lt"/>
              <a:buAutoNum type="arabicPeriod"/>
            </a:pPr>
            <a:r>
              <a:rPr lang="en-US" dirty="0"/>
              <a:t>Now put one hand on your belly. Put the other hand on your chest. Breathe in slowly and deeply through your nose. </a:t>
            </a:r>
          </a:p>
          <a:p>
            <a:pPr marL="914400" lvl="1" indent="-514350">
              <a:buFont typeface="+mj-lt"/>
              <a:buAutoNum type="arabicPeriod"/>
            </a:pPr>
            <a:r>
              <a:rPr lang="en-US" dirty="0"/>
              <a:t>Gently press down on your belly as you breathe out your nose. Let your belly push your hand back as you breathe in. Let your chest move just a little, as it should follow the movement of your belly. </a:t>
            </a:r>
          </a:p>
          <a:p>
            <a:pPr marL="971550" lvl="1" indent="-514350">
              <a:buFont typeface="+mj-lt"/>
              <a:buAutoNum type="arabicPeriod"/>
            </a:pPr>
            <a:endParaRPr lang="en-US" dirty="0"/>
          </a:p>
        </p:txBody>
      </p:sp>
    </p:spTree>
    <p:extLst>
      <p:ext uri="{BB962C8B-B14F-4D97-AF65-F5344CB8AC3E}">
        <p14:creationId xmlns:p14="http://schemas.microsoft.com/office/powerpoint/2010/main" val="35340556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Taking a </a:t>
            </a:r>
            <a:r>
              <a:rPr lang="en-US" sz="3600" b="1" dirty="0" smtClean="0">
                <a:solidFill>
                  <a:srgbClr val="04617B"/>
                </a:solidFill>
              </a:rPr>
              <a:t>Closer</a:t>
            </a:r>
            <a:r>
              <a:rPr lang="en-US" sz="3600" b="1" dirty="0" smtClean="0"/>
              <a:t> Look at Stress</a:t>
            </a:r>
            <a:endParaRPr lang="en-US" sz="3600" b="1" dirty="0"/>
          </a:p>
        </p:txBody>
      </p:sp>
      <p:sp>
        <p:nvSpPr>
          <p:cNvPr id="4" name="Content Placeholder 3"/>
          <p:cNvSpPr>
            <a:spLocks noGrp="1"/>
          </p:cNvSpPr>
          <p:nvPr>
            <p:ph idx="1"/>
          </p:nvPr>
        </p:nvSpPr>
        <p:spPr>
          <a:xfrm>
            <a:off x="457200" y="1828800"/>
            <a:ext cx="8229600" cy="4389120"/>
          </a:xfrm>
        </p:spPr>
        <p:txBody>
          <a:bodyPr>
            <a:normAutofit/>
          </a:bodyPr>
          <a:lstStyle/>
          <a:p>
            <a:endParaRPr lang="en-US" sz="2400" dirty="0" smtClean="0"/>
          </a:p>
          <a:p>
            <a:r>
              <a:rPr lang="en-US" sz="2400" dirty="0" smtClean="0"/>
              <a:t>Stress is part of everyone’s life.  Stress means different things to different people, and what causes stress for one person may not cause it for another.</a:t>
            </a:r>
            <a:endParaRPr lang="en-US" sz="2400" dirty="0"/>
          </a:p>
          <a:p>
            <a:r>
              <a:rPr lang="en-US" sz="2400" dirty="0" smtClean="0"/>
              <a:t>If not managed properly, stress can lead to illness, increased blood glucose levels, increased anxiety, or depression and mood swings.</a:t>
            </a:r>
          </a:p>
          <a:p>
            <a:r>
              <a:rPr lang="en-US" sz="2400" i="1" dirty="0" smtClean="0"/>
              <a:t>Managing stress is an important lifestyle step that can aid efforts at preventing type 2 diabetes as well as other chronic diseases.</a:t>
            </a:r>
            <a:endParaRPr lang="en-US" sz="2400" i="1" dirty="0"/>
          </a:p>
        </p:txBody>
      </p:sp>
    </p:spTree>
    <p:extLst>
      <p:ext uri="{BB962C8B-B14F-4D97-AF65-F5344CB8AC3E}">
        <p14:creationId xmlns:p14="http://schemas.microsoft.com/office/powerpoint/2010/main" val="7228134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1" y="457200"/>
            <a:ext cx="8229600" cy="1143000"/>
          </a:xfrm>
        </p:spPr>
        <p:txBody>
          <a:bodyPr>
            <a:normAutofit/>
          </a:bodyPr>
          <a:lstStyle/>
          <a:p>
            <a:r>
              <a:rPr lang="en-US" sz="3600" b="1" dirty="0" smtClean="0"/>
              <a:t>Belly breathing: relaxation technique</a:t>
            </a:r>
            <a:endParaRPr lang="en-US" sz="3600" b="1" dirty="0"/>
          </a:p>
        </p:txBody>
      </p:sp>
      <p:sp>
        <p:nvSpPr>
          <p:cNvPr id="3" name="Content Placeholder 2"/>
          <p:cNvSpPr>
            <a:spLocks noGrp="1"/>
          </p:cNvSpPr>
          <p:nvPr>
            <p:ph idx="1"/>
          </p:nvPr>
        </p:nvSpPr>
        <p:spPr>
          <a:xfrm>
            <a:off x="990600" y="1981200"/>
            <a:ext cx="7391400" cy="3733799"/>
          </a:xfrm>
        </p:spPr>
        <p:txBody>
          <a:bodyPr>
            <a:normAutofit/>
          </a:bodyPr>
          <a:lstStyle/>
          <a:p>
            <a:pPr marL="0" indent="0">
              <a:buNone/>
            </a:pPr>
            <a:r>
              <a:rPr lang="en-US" sz="2400" dirty="0"/>
              <a:t>Use belly breathing when you notice yourself getting tense. Once you have learned the technique, you can do it while sitting or standing. Try it while you are stuck in rush hour traffic or waiting in line at the grocery store – you will be surprised what a difference it can make! </a:t>
            </a:r>
          </a:p>
        </p:txBody>
      </p:sp>
    </p:spTree>
    <p:extLst>
      <p:ext uri="{BB962C8B-B14F-4D97-AF65-F5344CB8AC3E}">
        <p14:creationId xmlns:p14="http://schemas.microsoft.com/office/powerpoint/2010/main" val="20576455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45518"/>
            <a:ext cx="2362200" cy="1828800"/>
          </a:xfrm>
        </p:spPr>
        <p:txBody>
          <a:bodyPr>
            <a:noAutofit/>
          </a:bodyPr>
          <a:lstStyle/>
          <a:p>
            <a:pPr algn="r"/>
            <a:r>
              <a:rPr lang="en-US" sz="3000" b="1" dirty="0" smtClean="0"/>
              <a:t>It may be</a:t>
            </a:r>
            <a:br>
              <a:rPr lang="en-US" sz="3000" b="1" dirty="0" smtClean="0"/>
            </a:br>
            <a:r>
              <a:rPr lang="en-US" sz="3000" b="1" dirty="0" smtClean="0"/>
              <a:t>a stressful </a:t>
            </a:r>
            <a:br>
              <a:rPr lang="en-US" sz="3000" b="1" dirty="0" smtClean="0"/>
            </a:br>
            <a:r>
              <a:rPr lang="en-US" sz="3000" b="1" dirty="0" smtClean="0"/>
              <a:t>world out </a:t>
            </a:r>
            <a:br>
              <a:rPr lang="en-US" sz="3000" b="1" dirty="0" smtClean="0"/>
            </a:br>
            <a:r>
              <a:rPr lang="en-US" sz="3000" b="1" dirty="0" smtClean="0"/>
              <a:t>there…</a:t>
            </a:r>
            <a:endParaRPr lang="en-US" sz="3000" b="1" dirty="0"/>
          </a:p>
        </p:txBody>
      </p:sp>
      <p:sp>
        <p:nvSpPr>
          <p:cNvPr id="3" name="Content Placeholder 2"/>
          <p:cNvSpPr>
            <a:spLocks noGrp="1"/>
          </p:cNvSpPr>
          <p:nvPr>
            <p:ph idx="1"/>
          </p:nvPr>
        </p:nvSpPr>
        <p:spPr>
          <a:xfrm>
            <a:off x="6477000" y="2286000"/>
            <a:ext cx="2057400" cy="2057400"/>
          </a:xfrm>
        </p:spPr>
        <p:txBody>
          <a:bodyPr>
            <a:normAutofit fontScale="85000" lnSpcReduction="10000"/>
          </a:bodyPr>
          <a:lstStyle/>
          <a:p>
            <a:pPr marL="0" indent="0">
              <a:buNone/>
            </a:pPr>
            <a:r>
              <a:rPr lang="en-US" sz="3900" b="1" dirty="0" smtClean="0">
                <a:solidFill>
                  <a:srgbClr val="04617B"/>
                </a:solidFill>
                <a:latin typeface="+mj-lt"/>
              </a:rPr>
              <a:t>…but you </a:t>
            </a:r>
          </a:p>
          <a:p>
            <a:pPr marL="0" indent="0">
              <a:buNone/>
            </a:pPr>
            <a:r>
              <a:rPr lang="en-US" sz="3900" b="1" dirty="0">
                <a:solidFill>
                  <a:srgbClr val="04617B"/>
                </a:solidFill>
                <a:latin typeface="+mj-lt"/>
              </a:rPr>
              <a:t>c</a:t>
            </a:r>
            <a:r>
              <a:rPr lang="en-US" sz="3900" b="1" dirty="0" smtClean="0">
                <a:solidFill>
                  <a:srgbClr val="04617B"/>
                </a:solidFill>
                <a:latin typeface="+mj-lt"/>
              </a:rPr>
              <a:t>an keep</a:t>
            </a:r>
          </a:p>
          <a:p>
            <a:pPr marL="0" indent="0">
              <a:buNone/>
            </a:pPr>
            <a:r>
              <a:rPr lang="en-US" sz="3900" b="1" dirty="0">
                <a:solidFill>
                  <a:srgbClr val="04617B"/>
                </a:solidFill>
                <a:latin typeface="+mj-lt"/>
              </a:rPr>
              <a:t>y</a:t>
            </a:r>
            <a:r>
              <a:rPr lang="en-US" sz="3900" b="1" dirty="0" smtClean="0">
                <a:solidFill>
                  <a:srgbClr val="04617B"/>
                </a:solidFill>
                <a:latin typeface="+mj-lt"/>
              </a:rPr>
              <a:t>our cool!</a:t>
            </a:r>
            <a:endParaRPr lang="en-US" sz="3900" b="1" dirty="0">
              <a:solidFill>
                <a:srgbClr val="04617B"/>
              </a:solidFill>
              <a:latin typeface="+mj-lt"/>
            </a:endParaRPr>
          </a:p>
        </p:txBody>
      </p:sp>
      <p:pic>
        <p:nvPicPr>
          <p:cNvPr id="4" name="Picture 3" descr="http://i.kinja-img.com/gawker-media/image/upload/ljcy9ldvjwvq3orojwyh.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11415" y="2133600"/>
            <a:ext cx="3352800" cy="2052637"/>
          </a:xfrm>
          <a:prstGeom prst="rect">
            <a:avLst/>
          </a:prstGeom>
          <a:noFill/>
          <a:ln>
            <a:noFill/>
          </a:ln>
        </p:spPr>
      </p:pic>
    </p:spTree>
    <p:extLst>
      <p:ext uri="{BB962C8B-B14F-4D97-AF65-F5344CB8AC3E}">
        <p14:creationId xmlns:p14="http://schemas.microsoft.com/office/powerpoint/2010/main" val="258407279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6000" dirty="0" smtClean="0"/>
              <a:t>Thank You!</a:t>
            </a:r>
            <a:endParaRPr lang="en-US" sz="60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52775" y="762000"/>
            <a:ext cx="2533650" cy="1477963"/>
          </a:xfrm>
          <a:prstGeom prst="rect">
            <a:avLst/>
          </a:prstGeom>
        </p:spPr>
      </p:pic>
      <p:sp>
        <p:nvSpPr>
          <p:cNvPr id="5" name="TextBox 4"/>
          <p:cNvSpPr txBox="1"/>
          <p:nvPr/>
        </p:nvSpPr>
        <p:spPr>
          <a:xfrm>
            <a:off x="495300" y="5410200"/>
            <a:ext cx="8115300" cy="923330"/>
          </a:xfrm>
          <a:prstGeom prst="rect">
            <a:avLst/>
          </a:prstGeom>
          <a:noFill/>
        </p:spPr>
        <p:txBody>
          <a:bodyPr wrap="square" rtlCol="0">
            <a:spAutoFit/>
          </a:bodyPr>
          <a:lstStyle/>
          <a:p>
            <a:pPr algn="ctr"/>
            <a:r>
              <a:rPr lang="en-US" dirty="0" smtClean="0"/>
              <a:t>Materials used are from the National Diabetes Prevention Program and American Diabetes Association, the </a:t>
            </a:r>
            <a:r>
              <a:rPr lang="en-US" dirty="0"/>
              <a:t>Medical University of South Carolina Weight </a:t>
            </a:r>
            <a:r>
              <a:rPr lang="en-US" dirty="0" smtClean="0"/>
              <a:t>Management Center, and the Mayo Clinic</a:t>
            </a:r>
            <a:endParaRPr lang="en-US" dirty="0"/>
          </a:p>
        </p:txBody>
      </p:sp>
      <p:pic>
        <p:nvPicPr>
          <p:cNvPr id="1036" name="Picture 12" descr="http://th07.deviantart.net/fs71/PRE/i/2014/206/f/8/rope_heart_png_file_by_annamae22-d7s7xsc.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76200"/>
            <a:ext cx="9144000" cy="60543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873038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81000"/>
            <a:ext cx="8229600" cy="5715000"/>
          </a:xfrm>
        </p:spPr>
        <p:txBody>
          <a:bodyPr>
            <a:normAutofit/>
          </a:bodyPr>
          <a:lstStyle/>
          <a:p>
            <a:endParaRPr lang="en-US" dirty="0"/>
          </a:p>
          <a:p>
            <a:pPr marL="0" indent="0">
              <a:buNone/>
            </a:pPr>
            <a:r>
              <a:rPr lang="en-US" sz="3600" b="1" dirty="0" smtClean="0">
                <a:solidFill>
                  <a:srgbClr val="04617B"/>
                </a:solidFill>
                <a:latin typeface="+mj-lt"/>
              </a:rPr>
              <a:t>What causes stress?</a:t>
            </a:r>
          </a:p>
          <a:p>
            <a:pPr marL="0" indent="0">
              <a:buNone/>
            </a:pPr>
            <a:endParaRPr lang="en-US" dirty="0"/>
          </a:p>
          <a:p>
            <a:pPr marL="0" indent="0">
              <a:buNone/>
            </a:pPr>
            <a:endParaRPr lang="en-US" dirty="0" smtClean="0"/>
          </a:p>
          <a:p>
            <a:endParaRPr lang="en-US" dirty="0"/>
          </a:p>
        </p:txBody>
      </p:sp>
    </p:spTree>
    <p:extLst>
      <p:ext uri="{BB962C8B-B14F-4D97-AF65-F5344CB8AC3E}">
        <p14:creationId xmlns:p14="http://schemas.microsoft.com/office/powerpoint/2010/main" val="30930900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81000"/>
            <a:ext cx="8229600" cy="5715000"/>
          </a:xfrm>
        </p:spPr>
        <p:txBody>
          <a:bodyPr>
            <a:normAutofit/>
          </a:bodyPr>
          <a:lstStyle/>
          <a:p>
            <a:endParaRPr lang="en-US" dirty="0"/>
          </a:p>
          <a:p>
            <a:pPr marL="0" indent="0">
              <a:buNone/>
            </a:pPr>
            <a:r>
              <a:rPr lang="en-US" sz="3600" b="1" dirty="0" smtClean="0">
                <a:solidFill>
                  <a:srgbClr val="04617B"/>
                </a:solidFill>
                <a:latin typeface="+mj-lt"/>
              </a:rPr>
              <a:t>What causes stress? A few examples are:</a:t>
            </a:r>
          </a:p>
          <a:p>
            <a:pPr marL="0" indent="0">
              <a:buNone/>
            </a:pPr>
            <a:endParaRPr lang="en-US" sz="1200" dirty="0"/>
          </a:p>
          <a:p>
            <a:r>
              <a:rPr lang="en-US" dirty="0" smtClean="0"/>
              <a:t>Fever</a:t>
            </a:r>
            <a:r>
              <a:rPr lang="en-US" dirty="0"/>
              <a:t>, pain, illness </a:t>
            </a:r>
          </a:p>
          <a:p>
            <a:r>
              <a:rPr lang="en-US" dirty="0"/>
              <a:t>W</a:t>
            </a:r>
            <a:r>
              <a:rPr lang="en-US" dirty="0" smtClean="0"/>
              <a:t>eather</a:t>
            </a:r>
            <a:r>
              <a:rPr lang="en-US" dirty="0"/>
              <a:t>, noise, housing concerns, traffic </a:t>
            </a:r>
          </a:p>
          <a:p>
            <a:r>
              <a:rPr lang="en-US" dirty="0"/>
              <a:t>C</a:t>
            </a:r>
            <a:r>
              <a:rPr lang="en-US" dirty="0" smtClean="0"/>
              <a:t>oncerns </a:t>
            </a:r>
            <a:r>
              <a:rPr lang="en-US" dirty="0"/>
              <a:t>over </a:t>
            </a:r>
            <a:r>
              <a:rPr lang="en-US" dirty="0" smtClean="0"/>
              <a:t>money </a:t>
            </a:r>
          </a:p>
          <a:p>
            <a:r>
              <a:rPr lang="en-US" dirty="0"/>
              <a:t>J</a:t>
            </a:r>
            <a:r>
              <a:rPr lang="en-US" dirty="0" smtClean="0"/>
              <a:t>ob </a:t>
            </a:r>
            <a:r>
              <a:rPr lang="en-US" dirty="0"/>
              <a:t>and family </a:t>
            </a:r>
            <a:r>
              <a:rPr lang="en-US" dirty="0" smtClean="0"/>
              <a:t>demands </a:t>
            </a:r>
          </a:p>
          <a:p>
            <a:r>
              <a:rPr lang="en-US" dirty="0"/>
              <a:t>H</a:t>
            </a:r>
            <a:r>
              <a:rPr lang="en-US" dirty="0" smtClean="0"/>
              <a:t>aving </a:t>
            </a:r>
            <a:r>
              <a:rPr lang="en-US" dirty="0"/>
              <a:t>to make a big </a:t>
            </a:r>
            <a:r>
              <a:rPr lang="en-US" dirty="0" smtClean="0"/>
              <a:t>decision </a:t>
            </a:r>
          </a:p>
          <a:p>
            <a:r>
              <a:rPr lang="en-US" dirty="0" smtClean="0"/>
              <a:t>Guilt</a:t>
            </a:r>
            <a:r>
              <a:rPr lang="en-US" dirty="0"/>
              <a:t> </a:t>
            </a:r>
            <a:r>
              <a:rPr lang="en-US" dirty="0" smtClean="0"/>
              <a:t>or loss</a:t>
            </a:r>
          </a:p>
          <a:p>
            <a:r>
              <a:rPr lang="en-US" dirty="0"/>
              <a:t>L</a:t>
            </a:r>
            <a:r>
              <a:rPr lang="en-US" dirty="0" smtClean="0"/>
              <a:t>ifestyle </a:t>
            </a:r>
            <a:r>
              <a:rPr lang="en-US" dirty="0"/>
              <a:t>change </a:t>
            </a:r>
          </a:p>
          <a:p>
            <a:pPr marL="0" indent="0">
              <a:buNone/>
            </a:pPr>
            <a:endParaRPr lang="en-US" dirty="0" smtClean="0"/>
          </a:p>
          <a:p>
            <a:endParaRPr lang="en-US" dirty="0"/>
          </a:p>
        </p:txBody>
      </p:sp>
      <p:pic>
        <p:nvPicPr>
          <p:cNvPr id="6" name="Picture 5" descr="https://encrypted-tbn3.gstatic.com/images?q=tbn:ANd9GcQDL3zJHVEPtcSz9JNr3cbM5ljOEvEvkGhaFpCO9bQa2bjNtXjF"/>
          <p:cNvPicPr/>
          <p:nvPr/>
        </p:nvPicPr>
        <p:blipFill>
          <a:blip r:embed="rId3">
            <a:extLst>
              <a:ext uri="{28A0092B-C50C-407E-A947-70E740481C1C}">
                <a14:useLocalDpi xmlns:a14="http://schemas.microsoft.com/office/drawing/2010/main" val="0"/>
              </a:ext>
            </a:extLst>
          </a:blip>
          <a:srcRect/>
          <a:stretch>
            <a:fillRect/>
          </a:stretch>
        </p:blipFill>
        <p:spPr bwMode="auto">
          <a:xfrm>
            <a:off x="5181600" y="3962400"/>
            <a:ext cx="2667000" cy="2438400"/>
          </a:xfrm>
          <a:prstGeom prst="rect">
            <a:avLst/>
          </a:prstGeom>
          <a:noFill/>
          <a:ln>
            <a:noFill/>
          </a:ln>
        </p:spPr>
      </p:pic>
    </p:spTree>
    <p:extLst>
      <p:ext uri="{BB962C8B-B14F-4D97-AF65-F5344CB8AC3E}">
        <p14:creationId xmlns:p14="http://schemas.microsoft.com/office/powerpoint/2010/main" val="42324967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What are some of the symptoms of stress?</a:t>
            </a:r>
            <a:endParaRPr lang="en-US" sz="3600" b="1" dirty="0"/>
          </a:p>
        </p:txBody>
      </p:sp>
    </p:spTree>
    <p:extLst>
      <p:ext uri="{BB962C8B-B14F-4D97-AF65-F5344CB8AC3E}">
        <p14:creationId xmlns:p14="http://schemas.microsoft.com/office/powerpoint/2010/main" val="23326175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What are some of the symptoms of stress?</a:t>
            </a:r>
            <a:endParaRPr lang="en-US" sz="3600" b="1" dirty="0"/>
          </a:p>
        </p:txBody>
      </p:sp>
      <p:sp>
        <p:nvSpPr>
          <p:cNvPr id="3" name="Content Placeholder 2"/>
          <p:cNvSpPr>
            <a:spLocks noGrp="1"/>
          </p:cNvSpPr>
          <p:nvPr>
            <p:ph idx="1"/>
          </p:nvPr>
        </p:nvSpPr>
        <p:spPr/>
        <p:txBody>
          <a:bodyPr/>
          <a:lstStyle/>
          <a:p>
            <a:r>
              <a:rPr lang="en-US" dirty="0" smtClean="0"/>
              <a:t>Sleeping too much or not enough</a:t>
            </a:r>
          </a:p>
          <a:p>
            <a:r>
              <a:rPr lang="en-US" dirty="0" smtClean="0"/>
              <a:t>Changes in appetite (eating more or less)</a:t>
            </a:r>
          </a:p>
          <a:p>
            <a:r>
              <a:rPr lang="en-US" dirty="0" smtClean="0"/>
              <a:t>Trouble with memory and/or concentration</a:t>
            </a:r>
          </a:p>
          <a:p>
            <a:r>
              <a:rPr lang="en-US" dirty="0" smtClean="0"/>
              <a:t>Muscle tension</a:t>
            </a:r>
          </a:p>
          <a:p>
            <a:r>
              <a:rPr lang="en-US" dirty="0" smtClean="0"/>
              <a:t>Feeling low or depressed</a:t>
            </a:r>
          </a:p>
          <a:p>
            <a:r>
              <a:rPr lang="en-US" dirty="0" smtClean="0"/>
              <a:t>Irritability</a:t>
            </a:r>
          </a:p>
          <a:p>
            <a:r>
              <a:rPr lang="en-US" dirty="0" smtClean="0"/>
              <a:t>Etc.</a:t>
            </a:r>
            <a:endParaRPr lang="en-US" dirty="0"/>
          </a:p>
        </p:txBody>
      </p:sp>
      <p:pic>
        <p:nvPicPr>
          <p:cNvPr id="4" name="Picture 3" descr="Image result for stress"/>
          <p:cNvPicPr/>
          <p:nvPr/>
        </p:nvPicPr>
        <p:blipFill>
          <a:blip r:embed="rId2">
            <a:extLst>
              <a:ext uri="{28A0092B-C50C-407E-A947-70E740481C1C}">
                <a14:useLocalDpi xmlns:a14="http://schemas.microsoft.com/office/drawing/2010/main" val="0"/>
              </a:ext>
            </a:extLst>
          </a:blip>
          <a:srcRect/>
          <a:stretch>
            <a:fillRect/>
          </a:stretch>
        </p:blipFill>
        <p:spPr bwMode="auto">
          <a:xfrm>
            <a:off x="5171536" y="4038600"/>
            <a:ext cx="2857500" cy="1600200"/>
          </a:xfrm>
          <a:prstGeom prst="rect">
            <a:avLst/>
          </a:prstGeom>
          <a:noFill/>
          <a:ln>
            <a:noFill/>
          </a:ln>
        </p:spPr>
      </p:pic>
    </p:spTree>
    <p:extLst>
      <p:ext uri="{BB962C8B-B14F-4D97-AF65-F5344CB8AC3E}">
        <p14:creationId xmlns:p14="http://schemas.microsoft.com/office/powerpoint/2010/main" val="16565768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How can stress be harmful?</a:t>
            </a:r>
            <a:endParaRPr lang="en-US" sz="3600" b="1" dirty="0"/>
          </a:p>
        </p:txBody>
      </p:sp>
      <p:sp>
        <p:nvSpPr>
          <p:cNvPr id="3" name="Content Placeholder 2"/>
          <p:cNvSpPr>
            <a:spLocks noGrp="1"/>
          </p:cNvSpPr>
          <p:nvPr>
            <p:ph idx="1"/>
          </p:nvPr>
        </p:nvSpPr>
        <p:spPr/>
        <p:txBody>
          <a:bodyPr/>
          <a:lstStyle/>
          <a:p>
            <a:r>
              <a:rPr lang="en-US" dirty="0" smtClean="0"/>
              <a:t>Increases blood glucose levels, pulse, and blood pressure</a:t>
            </a:r>
          </a:p>
          <a:p>
            <a:r>
              <a:rPr lang="en-US" dirty="0" smtClean="0"/>
              <a:t>Generally causes wear and tear on the body</a:t>
            </a:r>
          </a:p>
          <a:p>
            <a:r>
              <a:rPr lang="en-US" dirty="0" smtClean="0"/>
              <a:t>Can increase one’s risk of developing type 2 diabetes</a:t>
            </a:r>
          </a:p>
          <a:p>
            <a:r>
              <a:rPr lang="en-US" dirty="0" smtClean="0"/>
              <a:t>May promote weight gain</a:t>
            </a:r>
            <a:endParaRPr lang="en-US" dirty="0"/>
          </a:p>
        </p:txBody>
      </p:sp>
    </p:spTree>
    <p:extLst>
      <p:ext uri="{BB962C8B-B14F-4D97-AF65-F5344CB8AC3E}">
        <p14:creationId xmlns:p14="http://schemas.microsoft.com/office/powerpoint/2010/main" val="16259570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58200" cy="1249362"/>
          </a:xfrm>
        </p:spPr>
        <p:txBody>
          <a:bodyPr>
            <a:normAutofit fontScale="90000"/>
          </a:bodyPr>
          <a:lstStyle/>
          <a:p>
            <a:pPr algn="l"/>
            <a:r>
              <a:rPr lang="en-US" sz="4400" b="1" dirty="0" smtClean="0"/>
              <a:t>Stress and You</a:t>
            </a:r>
            <a:r>
              <a:rPr lang="en-US" dirty="0" smtClean="0"/>
              <a:t/>
            </a:r>
            <a:br>
              <a:rPr lang="en-US" dirty="0" smtClean="0"/>
            </a:br>
            <a:r>
              <a:rPr lang="en-US" sz="2400" dirty="0" smtClean="0"/>
              <a:t>Please take a moment and think about stress and how it affects your life.</a:t>
            </a:r>
            <a:endParaRPr lang="en-US" sz="2400" dirty="0"/>
          </a:p>
        </p:txBody>
      </p:sp>
      <p:sp>
        <p:nvSpPr>
          <p:cNvPr id="3" name="Content Placeholder 2"/>
          <p:cNvSpPr>
            <a:spLocks noGrp="1"/>
          </p:cNvSpPr>
          <p:nvPr>
            <p:ph idx="1"/>
          </p:nvPr>
        </p:nvSpPr>
        <p:spPr>
          <a:xfrm>
            <a:off x="457200" y="1981200"/>
            <a:ext cx="8229600" cy="4114800"/>
          </a:xfrm>
        </p:spPr>
        <p:txBody>
          <a:bodyPr>
            <a:normAutofit fontScale="85000" lnSpcReduction="10000"/>
          </a:bodyPr>
          <a:lstStyle/>
          <a:p>
            <a:pPr marL="514350" indent="-514350">
              <a:buFont typeface="+mj-lt"/>
              <a:buAutoNum type="arabicPeriod"/>
            </a:pPr>
            <a:r>
              <a:rPr lang="en-US" dirty="0" smtClean="0"/>
              <a:t>How </a:t>
            </a:r>
            <a:r>
              <a:rPr lang="en-US" dirty="0"/>
              <a:t>often do you feel stressed? </a:t>
            </a:r>
          </a:p>
          <a:p>
            <a:pPr marL="1314450" lvl="2" indent="-514350">
              <a:buFont typeface="Wingdings" panose="05000000000000000000" pitchFamily="2" charset="2"/>
              <a:buChar char="q"/>
            </a:pPr>
            <a:r>
              <a:rPr lang="en-US" dirty="0" smtClean="0"/>
              <a:t>Often </a:t>
            </a:r>
            <a:endParaRPr lang="en-US" dirty="0"/>
          </a:p>
          <a:p>
            <a:pPr marL="1314450" lvl="2" indent="-514350">
              <a:buFont typeface="Wingdings" panose="05000000000000000000" pitchFamily="2" charset="2"/>
              <a:buChar char="q"/>
            </a:pPr>
            <a:r>
              <a:rPr lang="en-US" dirty="0" smtClean="0"/>
              <a:t>Sometimes </a:t>
            </a:r>
            <a:endParaRPr lang="en-US" dirty="0"/>
          </a:p>
          <a:p>
            <a:pPr marL="1314450" lvl="2" indent="-514350">
              <a:buFont typeface="Wingdings" panose="05000000000000000000" pitchFamily="2" charset="2"/>
              <a:buChar char="q"/>
            </a:pPr>
            <a:r>
              <a:rPr lang="en-US" dirty="0" smtClean="0"/>
              <a:t>Seldom </a:t>
            </a:r>
            <a:endParaRPr lang="en-US" dirty="0"/>
          </a:p>
          <a:p>
            <a:pPr marL="514350" indent="-514350">
              <a:buFont typeface="+mj-lt"/>
              <a:buAutoNum type="arabicPeriod"/>
            </a:pPr>
            <a:r>
              <a:rPr lang="en-US" dirty="0" smtClean="0"/>
              <a:t>How </a:t>
            </a:r>
            <a:r>
              <a:rPr lang="en-US" dirty="0"/>
              <a:t>do you know you are stressed? Describe what happens</a:t>
            </a:r>
            <a:r>
              <a:rPr lang="en-US" dirty="0" smtClean="0"/>
              <a:t>. </a:t>
            </a:r>
            <a:endParaRPr lang="en-US" dirty="0"/>
          </a:p>
          <a:p>
            <a:pPr marL="514350" indent="-514350">
              <a:buFont typeface="+mj-lt"/>
              <a:buAutoNum type="arabicPeriod"/>
            </a:pPr>
            <a:r>
              <a:rPr lang="en-US" dirty="0"/>
              <a:t>List some of the things that are making you feel stressed right now. </a:t>
            </a:r>
          </a:p>
          <a:p>
            <a:pPr marL="514350" indent="-514350">
              <a:buFont typeface="+mj-lt"/>
              <a:buAutoNum type="arabicPeriod"/>
            </a:pPr>
            <a:r>
              <a:rPr lang="en-US" dirty="0"/>
              <a:t>What are some ways you deal with the stress in your life? </a:t>
            </a:r>
          </a:p>
          <a:p>
            <a:pPr marL="514350" indent="-514350">
              <a:buFont typeface="+mj-lt"/>
              <a:buAutoNum type="arabicPeriod"/>
            </a:pPr>
            <a:r>
              <a:rPr lang="en-US" dirty="0"/>
              <a:t>Which of these ways of dealing with stress do you think are negative or unhealthy? </a:t>
            </a:r>
          </a:p>
          <a:p>
            <a:pPr marL="514350" indent="-514350">
              <a:buFont typeface="+mj-lt"/>
              <a:buAutoNum type="arabicPeriod"/>
            </a:pPr>
            <a:r>
              <a:rPr lang="en-US" dirty="0"/>
              <a:t>Which of these ways of dealing with stress do you think are positive or healthy? </a:t>
            </a:r>
          </a:p>
          <a:p>
            <a:endParaRPr lang="en-US" dirty="0"/>
          </a:p>
        </p:txBody>
      </p:sp>
    </p:spTree>
    <p:extLst>
      <p:ext uri="{BB962C8B-B14F-4D97-AF65-F5344CB8AC3E}">
        <p14:creationId xmlns:p14="http://schemas.microsoft.com/office/powerpoint/2010/main" val="5891266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Stress: It’s Not ALL In Your Head, But…  </a:t>
            </a:r>
            <a:endParaRPr lang="en-US" sz="4000" b="1" dirty="0"/>
          </a:p>
        </p:txBody>
      </p:sp>
      <p:sp>
        <p:nvSpPr>
          <p:cNvPr id="3" name="Content Placeholder 2"/>
          <p:cNvSpPr>
            <a:spLocks noGrp="1"/>
          </p:cNvSpPr>
          <p:nvPr>
            <p:ph idx="1"/>
          </p:nvPr>
        </p:nvSpPr>
        <p:spPr>
          <a:xfrm>
            <a:off x="457200" y="2286000"/>
            <a:ext cx="8229600" cy="4389120"/>
          </a:xfrm>
        </p:spPr>
        <p:txBody>
          <a:bodyPr/>
          <a:lstStyle/>
          <a:p>
            <a:pPr marL="0" indent="0">
              <a:lnSpc>
                <a:spcPct val="150000"/>
              </a:lnSpc>
              <a:buNone/>
            </a:pPr>
            <a:r>
              <a:rPr lang="en-US" i="1" dirty="0" smtClean="0"/>
              <a:t>“Not </a:t>
            </a:r>
            <a:r>
              <a:rPr lang="en-US" i="1" dirty="0"/>
              <a:t>things, but opinions about things, trouble men</a:t>
            </a:r>
            <a:r>
              <a:rPr lang="en-US" i="1" dirty="0" smtClean="0"/>
              <a:t>.”</a:t>
            </a:r>
          </a:p>
          <a:p>
            <a:pPr marL="393192" lvl="1" indent="0">
              <a:buNone/>
            </a:pPr>
            <a:r>
              <a:rPr lang="en-US" dirty="0"/>
              <a:t>	</a:t>
            </a:r>
            <a:r>
              <a:rPr lang="en-US" dirty="0" smtClean="0"/>
              <a:t>	Epictetus, 55-135 AD</a:t>
            </a:r>
          </a:p>
          <a:p>
            <a:pPr marL="393192" lvl="1" indent="0">
              <a:buNone/>
            </a:pPr>
            <a:endParaRPr lang="en-US" dirty="0"/>
          </a:p>
          <a:p>
            <a:pPr marL="393192" lvl="1" indent="0">
              <a:buNone/>
            </a:pPr>
            <a:r>
              <a:rPr lang="en-US" dirty="0" smtClean="0"/>
              <a:t>These 4 slides by Lauren Holland, MS, Medical University of South Carolina Weight Management Center</a:t>
            </a:r>
            <a:endParaRPr lang="en-US" dirty="0"/>
          </a:p>
        </p:txBody>
      </p:sp>
    </p:spTree>
    <p:extLst>
      <p:ext uri="{BB962C8B-B14F-4D97-AF65-F5344CB8AC3E}">
        <p14:creationId xmlns:p14="http://schemas.microsoft.com/office/powerpoint/2010/main" val="426657988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1886</TotalTime>
  <Words>1034</Words>
  <Application>Microsoft Office PowerPoint</Application>
  <PresentationFormat>On-screen Show (4:3)</PresentationFormat>
  <Paragraphs>169</Paragraphs>
  <Slides>22</Slides>
  <Notes>14</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Flow</vt:lpstr>
      <vt:lpstr>Keeping Your Cool  in a Stressful World</vt:lpstr>
      <vt:lpstr>Taking a Closer Look at Stress</vt:lpstr>
      <vt:lpstr>PowerPoint Presentation</vt:lpstr>
      <vt:lpstr>PowerPoint Presentation</vt:lpstr>
      <vt:lpstr>What are some of the symptoms of stress?</vt:lpstr>
      <vt:lpstr>What are some of the symptoms of stress?</vt:lpstr>
      <vt:lpstr>How can stress be harmful?</vt:lpstr>
      <vt:lpstr>Stress and You Please take a moment and think about stress and how it affects your life.</vt:lpstr>
      <vt:lpstr>Stress: It’s Not ALL In Your Head, But…  </vt:lpstr>
      <vt:lpstr>ABC Model of Stress</vt:lpstr>
      <vt:lpstr>ABC Model of Stress: Example</vt:lpstr>
      <vt:lpstr>Managing Stress by Challenging Your Interpretation of the Stressor</vt:lpstr>
      <vt:lpstr>Managing stress with physical strategies</vt:lpstr>
      <vt:lpstr>Sleeping well</vt:lpstr>
      <vt:lpstr>Helpful hints for sleeping well:</vt:lpstr>
      <vt:lpstr>Helpful hints for sleeping well:</vt:lpstr>
      <vt:lpstr>Physical activity</vt:lpstr>
      <vt:lpstr>How does physical activity help reduce stress?</vt:lpstr>
      <vt:lpstr>Belly breathing: relaxation technique</vt:lpstr>
      <vt:lpstr>Belly breathing: relaxation technique</vt:lpstr>
      <vt:lpstr>It may be a stressful  world out  there…</vt:lpstr>
      <vt:lpstr>Thank You!</vt:lpstr>
    </vt:vector>
  </TitlesOfParts>
  <Company>Tufts Medical Center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Paul Fuss</dc:creator>
  <cp:lastModifiedBy>Paul Fuss</cp:lastModifiedBy>
  <cp:revision>97</cp:revision>
  <cp:lastPrinted>2015-12-08T22:02:29Z</cp:lastPrinted>
  <dcterms:created xsi:type="dcterms:W3CDTF">2015-07-14T16:41:57Z</dcterms:created>
  <dcterms:modified xsi:type="dcterms:W3CDTF">2016-01-20T21:53:14Z</dcterms:modified>
</cp:coreProperties>
</file>