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5"/>
  </p:notesMasterIdLst>
  <p:handoutMasterIdLst>
    <p:handoutMasterId r:id="rId36"/>
  </p:handoutMasterIdLst>
  <p:sldIdLst>
    <p:sldId id="256" r:id="rId2"/>
    <p:sldId id="291" r:id="rId3"/>
    <p:sldId id="292" r:id="rId4"/>
    <p:sldId id="293" r:id="rId5"/>
    <p:sldId id="294" r:id="rId6"/>
    <p:sldId id="284" r:id="rId7"/>
    <p:sldId id="258" r:id="rId8"/>
    <p:sldId id="263" r:id="rId9"/>
    <p:sldId id="264" r:id="rId10"/>
    <p:sldId id="267" r:id="rId11"/>
    <p:sldId id="268" r:id="rId12"/>
    <p:sldId id="269" r:id="rId13"/>
    <p:sldId id="280" r:id="rId14"/>
    <p:sldId id="270" r:id="rId15"/>
    <p:sldId id="300" r:id="rId16"/>
    <p:sldId id="302" r:id="rId17"/>
    <p:sldId id="301" r:id="rId18"/>
    <p:sldId id="265" r:id="rId19"/>
    <p:sldId id="271" r:id="rId20"/>
    <p:sldId id="259" r:id="rId21"/>
    <p:sldId id="298" r:id="rId22"/>
    <p:sldId id="303" r:id="rId23"/>
    <p:sldId id="272" r:id="rId24"/>
    <p:sldId id="273" r:id="rId25"/>
    <p:sldId id="274" r:id="rId26"/>
    <p:sldId id="275" r:id="rId27"/>
    <p:sldId id="278" r:id="rId28"/>
    <p:sldId id="289" r:id="rId29"/>
    <p:sldId id="276" r:id="rId30"/>
    <p:sldId id="297" r:id="rId31"/>
    <p:sldId id="279" r:id="rId32"/>
    <p:sldId id="296" r:id="rId33"/>
    <p:sldId id="26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Fuss" initials="PF"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a:srgbClr val="00FF00"/>
    <a:srgbClr val="A13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38" autoAdjust="0"/>
  </p:normalViewPr>
  <p:slideViewPr>
    <p:cSldViewPr>
      <p:cViewPr>
        <p:scale>
          <a:sx n="96" d="100"/>
          <a:sy n="96" d="100"/>
        </p:scale>
        <p:origin x="-20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DF13B30-DEC8-45C7-8E18-A9E786ECA085}" type="datetimeFigureOut">
              <a:rPr lang="en-US" smtClean="0"/>
              <a:pPr/>
              <a:t>4/6/2015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3335-79AC-4D7B-88E9-E5188F3FEDD3}" type="slidenum">
              <a:rPr lang="en-US" smtClean="0"/>
              <a:pPr/>
              <a:t>‹#›</a:t>
            </a:fld>
            <a:endParaRPr lang="en-US" dirty="0"/>
          </a:p>
        </p:txBody>
      </p:sp>
    </p:spTree>
    <p:extLst>
      <p:ext uri="{BB962C8B-B14F-4D97-AF65-F5344CB8AC3E}">
        <p14:creationId xmlns:p14="http://schemas.microsoft.com/office/powerpoint/2010/main" val="4053093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E5F0A4-523A-4E54-AF30-44001B690FA5}" type="datetimeFigureOut">
              <a:rPr lang="en-US" smtClean="0"/>
              <a:pPr/>
              <a:t>4/6/2015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AB0D63-40D3-47A2-AAC0-61021A12D173}" type="slidenum">
              <a:rPr lang="en-US" smtClean="0"/>
              <a:pPr/>
              <a:t>‹#›</a:t>
            </a:fld>
            <a:endParaRPr lang="en-US" dirty="0"/>
          </a:p>
        </p:txBody>
      </p:sp>
    </p:spTree>
    <p:extLst>
      <p:ext uri="{BB962C8B-B14F-4D97-AF65-F5344CB8AC3E}">
        <p14:creationId xmlns:p14="http://schemas.microsoft.com/office/powerpoint/2010/main" val="210094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parkpeople.com/resource/fitness_articles.asp?id=519"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parkpeople.com/resource/fitness_articles.asp?id=76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maps.google.com/maps/ms?ie=UTF8&amp;hl=en&amp;msa=0&amp;msid=115107665624773374868.00045837da8768097de19&amp;ll=41.895825,-87.620516&amp;spn=0.00559,0.00912&amp;z=16&amp;source=embe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yoclinic.com/health/exercise/HQ0167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nlm.nih.gov/medlineplus/ency/article/007165.ht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parkpeople.com/resource/fitness_articles.asp?id=167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Emphasis:</a:t>
            </a:r>
            <a:r>
              <a:rPr lang="en-US" baseline="0" dirty="0" smtClean="0"/>
              <a:t> </a:t>
            </a:r>
            <a:r>
              <a:rPr lang="en-US" dirty="0" err="1" smtClean="0"/>
              <a:t>prediabetes</a:t>
            </a:r>
            <a:r>
              <a:rPr lang="en-US" dirty="0" smtClean="0"/>
              <a:t>/vitamin </a:t>
            </a:r>
            <a:r>
              <a:rPr lang="en-US" dirty="0"/>
              <a:t>D study (diabetes </a:t>
            </a:r>
            <a:r>
              <a:rPr lang="en-US" dirty="0" smtClean="0"/>
              <a:t>prevention </a:t>
            </a:r>
            <a:r>
              <a:rPr lang="en-US" dirty="0"/>
              <a:t>study</a:t>
            </a:r>
            <a:r>
              <a:rPr lang="en-US" dirty="0" smtClean="0"/>
              <a:t>)</a:t>
            </a:r>
          </a:p>
          <a:p>
            <a:endParaRPr lang="en-US" dirty="0" smtClean="0"/>
          </a:p>
          <a:p>
            <a:r>
              <a:rPr lang="en-US" sz="1200" kern="1200" dirty="0" smtClean="0">
                <a:solidFill>
                  <a:schemeClr val="tx1"/>
                </a:solidFill>
                <a:effectLst/>
                <a:latin typeface="+mn-lt"/>
                <a:ea typeface="+mn-ea"/>
                <a:cs typeface="+mn-cs"/>
              </a:rPr>
              <a:t>Note to presenter: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participants may request more information on specific exercises or exercise regimens,</a:t>
            </a:r>
            <a:r>
              <a:rPr lang="en-US" sz="1200" kern="1200" baseline="0" dirty="0" smtClean="0">
                <a:solidFill>
                  <a:schemeClr val="tx1"/>
                </a:solidFill>
                <a:effectLst/>
                <a:latin typeface="+mn-lt"/>
                <a:ea typeface="+mn-ea"/>
                <a:cs typeface="+mn-cs"/>
              </a:rPr>
              <a:t> however t</a:t>
            </a:r>
            <a:r>
              <a:rPr lang="en-US" sz="1200" kern="1200" dirty="0" smtClean="0">
                <a:solidFill>
                  <a:schemeClr val="tx1"/>
                </a:solidFill>
                <a:effectLst/>
                <a:latin typeface="+mn-lt"/>
                <a:ea typeface="+mn-ea"/>
                <a:cs typeface="+mn-cs"/>
              </a:rPr>
              <a:t>he D2d Study cannot provide any information beyond what is currently available in the handouts and group presentations.  These are general lifestyle recommendations that are being provided as standard-of-care information on diabetes prevention, and are not part of the study intervention. You may,</a:t>
            </a:r>
            <a:r>
              <a:rPr lang="en-US" sz="1200" kern="1200" baseline="0" dirty="0" smtClean="0">
                <a:solidFill>
                  <a:schemeClr val="tx1"/>
                </a:solidFill>
                <a:effectLst/>
                <a:latin typeface="+mn-lt"/>
                <a:ea typeface="+mn-ea"/>
                <a:cs typeface="+mn-cs"/>
              </a:rPr>
              <a:t> however, refer </a:t>
            </a:r>
            <a:r>
              <a:rPr lang="en-US" sz="1200" kern="1200" dirty="0" smtClean="0">
                <a:solidFill>
                  <a:schemeClr val="tx1"/>
                </a:solidFill>
                <a:effectLst/>
                <a:latin typeface="+mn-lt"/>
                <a:ea typeface="+mn-ea"/>
                <a:cs typeface="+mn-cs"/>
              </a:rPr>
              <a:t>them to the ADA, CDC, or NDEP websites for more information on exercise for diabetes prevention.</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Make </a:t>
            </a:r>
            <a:r>
              <a:rPr lang="en-US" b="1" dirty="0"/>
              <a:t>it part of your routine.</a:t>
            </a:r>
            <a:r>
              <a:rPr lang="en-US" dirty="0"/>
              <a:t> One reason it's so challenging to fit exercise into a busy schedule is because we're not used to doing it. Heck, it takes time to brush your teeth in the morning, but you do it, don't you</a:t>
            </a:r>
            <a:r>
              <a:rPr lang="en-US" dirty="0" smtClean="0"/>
              <a:t>?</a:t>
            </a:r>
            <a:r>
              <a:rPr lang="en-US" baseline="0" dirty="0" smtClean="0"/>
              <a:t> </a:t>
            </a:r>
            <a:r>
              <a:rPr lang="en-US" dirty="0" smtClean="0"/>
              <a:t> </a:t>
            </a:r>
            <a:r>
              <a:rPr lang="en-US" dirty="0"/>
              <a:t>Start making some form of exercise—whether it's </a:t>
            </a:r>
            <a:r>
              <a:rPr lang="en-US" u="sng" dirty="0">
                <a:hlinkClick r:id="rId3"/>
              </a:rPr>
              <a:t>walking the dog</a:t>
            </a:r>
            <a:r>
              <a:rPr lang="en-US" dirty="0"/>
              <a:t>, doing 10 minutes of yoga or going for a bike ride after </a:t>
            </a:r>
            <a:r>
              <a:rPr lang="en-US" dirty="0" smtClean="0"/>
              <a:t>dinner—part</a:t>
            </a:r>
            <a:r>
              <a:rPr lang="en-US" baseline="0" dirty="0" smtClean="0"/>
              <a:t> of your</a:t>
            </a:r>
            <a:r>
              <a:rPr lang="en-US" dirty="0" smtClean="0"/>
              <a:t> </a:t>
            </a:r>
            <a:r>
              <a:rPr lang="en-US" dirty="0"/>
              <a:t>daily </a:t>
            </a:r>
            <a:r>
              <a:rPr lang="en-US" dirty="0" smtClean="0"/>
              <a:t>routine</a:t>
            </a:r>
            <a:r>
              <a:rPr lang="en-US" dirty="0"/>
              <a:t/>
            </a:r>
            <a:br>
              <a:rPr lang="en-US" dirty="0"/>
            </a:br>
            <a:r>
              <a:rPr lang="en-US" dirty="0"/>
              <a:t> </a:t>
            </a:r>
            <a:br>
              <a:rPr lang="en-US" dirty="0"/>
            </a:br>
            <a:r>
              <a:rPr lang="en-US" b="1" dirty="0" smtClean="0"/>
              <a:t>Mix </a:t>
            </a:r>
            <a:r>
              <a:rPr lang="en-US" b="1" dirty="0"/>
              <a:t>socializing with exercising.</a:t>
            </a:r>
            <a:r>
              <a:rPr lang="en-US" dirty="0"/>
              <a:t> Make your social time more active by planning events that get all of you moving. Go for a family hike on a beautiful Saturday morning, play a game of tag football with your buddies during halftime, or make a </a:t>
            </a:r>
            <a:r>
              <a:rPr lang="en-US" u="sng" dirty="0">
                <a:hlinkClick r:id="rId4"/>
              </a:rPr>
              <a:t>date with your significant other</a:t>
            </a:r>
            <a:r>
              <a:rPr lang="en-US" dirty="0"/>
              <a:t> or best friend on the treadmill. There are so many options for squeezing </a:t>
            </a:r>
            <a:r>
              <a:rPr lang="en-US" dirty="0" smtClean="0"/>
              <a:t>in more activity.</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 A</a:t>
            </a:r>
          </a:p>
        </p:txBody>
      </p:sp>
      <p:sp>
        <p:nvSpPr>
          <p:cNvPr id="4" name="Slide Number Placeholder 3"/>
          <p:cNvSpPr>
            <a:spLocks noGrp="1"/>
          </p:cNvSpPr>
          <p:nvPr>
            <p:ph type="sldNum" sz="quarter" idx="10"/>
          </p:nvPr>
        </p:nvSpPr>
        <p:spPr/>
        <p:txBody>
          <a:bodyPr/>
          <a:lstStyle/>
          <a:p>
            <a:fld id="{39AB0D63-40D3-47A2-AAC0-61021A12D173}"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 range is </a:t>
            </a:r>
            <a:r>
              <a:rPr lang="en-US" baseline="0" dirty="0" smtClean="0"/>
              <a:t>consistent with standard-of-care recommendations, and we are not pushing for higher levels since exercise is not part of D2d intervention.</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16</a:t>
            </a:fld>
            <a:endParaRPr lang="en-US" dirty="0"/>
          </a:p>
        </p:txBody>
      </p:sp>
    </p:spTree>
    <p:extLst>
      <p:ext uri="{BB962C8B-B14F-4D97-AF65-F5344CB8AC3E}">
        <p14:creationId xmlns:p14="http://schemas.microsoft.com/office/powerpoint/2010/main" val="202767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a:t>
            </a:r>
            <a:r>
              <a:rPr lang="en-US" baseline="0" dirty="0" smtClean="0"/>
              <a:t> </a:t>
            </a:r>
            <a:r>
              <a:rPr lang="en-US" b="1" baseline="0" dirty="0" smtClean="0"/>
              <a:t>you</a:t>
            </a:r>
            <a:r>
              <a:rPr lang="en-US" baseline="0" dirty="0" smtClean="0"/>
              <a:t> rate each of these activities in terms of effort level?  There are no right or wrong answers – it depends on your current fitness level and how each activity affects your own heart rate and breathing.</a:t>
            </a:r>
          </a:p>
          <a:p>
            <a:endParaRPr lang="en-US" baseline="0" dirty="0" smtClean="0"/>
          </a:p>
          <a:p>
            <a:r>
              <a:rPr lang="en-US" baseline="0" dirty="0" smtClean="0"/>
              <a:t>Note: The answers are complicated, and the purpose of this slide is to generate discussion!</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17</a:t>
            </a:fld>
            <a:endParaRPr lang="en-US" dirty="0"/>
          </a:p>
        </p:txBody>
      </p:sp>
    </p:spTree>
    <p:extLst>
      <p:ext uri="{BB962C8B-B14F-4D97-AF65-F5344CB8AC3E}">
        <p14:creationId xmlns:p14="http://schemas.microsoft.com/office/powerpoint/2010/main" val="355955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your own “baseline” first, and increase from there</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18</a:t>
            </a:fld>
            <a:endParaRPr lang="en-US" dirty="0"/>
          </a:p>
        </p:txBody>
      </p:sp>
    </p:spTree>
    <p:extLst>
      <p:ext uri="{BB962C8B-B14F-4D97-AF65-F5344CB8AC3E}">
        <p14:creationId xmlns:p14="http://schemas.microsoft.com/office/powerpoint/2010/main" val="98698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D2d does not recommend or have an affiliation with any specific</a:t>
            </a:r>
            <a:r>
              <a:rPr lang="en-US" baseline="0" dirty="0" smtClean="0"/>
              <a:t> commercial products.</a:t>
            </a:r>
            <a:endParaRPr lang="en-US" dirty="0" smtClean="0"/>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19</a:t>
            </a:fld>
            <a:endParaRPr lang="en-US" dirty="0"/>
          </a:p>
        </p:txBody>
      </p:sp>
    </p:spTree>
    <p:extLst>
      <p:ext uri="{BB962C8B-B14F-4D97-AF65-F5344CB8AC3E}">
        <p14:creationId xmlns:p14="http://schemas.microsoft.com/office/powerpoint/2010/main" val="58393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800" dirty="0"/>
              <a:t>Whether you are walking, driving or taking public transportation, </a:t>
            </a:r>
            <a:r>
              <a:rPr lang="en-US" sz="800" u="none" dirty="0">
                <a:solidFill>
                  <a:schemeClr val="tx1"/>
                </a:solidFill>
              </a:rPr>
              <a:t>v</a:t>
            </a:r>
            <a:r>
              <a:rPr lang="en-US" sz="800" u="none" dirty="0">
                <a:solidFill>
                  <a:schemeClr val="tx1"/>
                </a:solidFill>
                <a:hlinkClick r:id="rId3"/>
              </a:rPr>
              <a:t>isit the Google Maps Web site</a:t>
            </a:r>
            <a:r>
              <a:rPr lang="en-US" sz="800" u="none" dirty="0">
                <a:solidFill>
                  <a:schemeClr val="tx1"/>
                </a:solidFill>
              </a:rPr>
              <a:t> </a:t>
            </a:r>
            <a:r>
              <a:rPr lang="en-US" sz="800" dirty="0"/>
              <a:t>and enter your starting location for detailed directions</a:t>
            </a:r>
          </a:p>
          <a:p>
            <a:endParaRPr lang="en-US" dirty="0" smtClean="0"/>
          </a:p>
        </p:txBody>
      </p:sp>
      <p:sp>
        <p:nvSpPr>
          <p:cNvPr id="4" name="Slide Number Placeholder 3"/>
          <p:cNvSpPr>
            <a:spLocks noGrp="1"/>
          </p:cNvSpPr>
          <p:nvPr>
            <p:ph type="sldNum" sz="quarter" idx="10"/>
          </p:nvPr>
        </p:nvSpPr>
        <p:spPr/>
        <p:txBody>
          <a:bodyPr/>
          <a:lstStyle/>
          <a:p>
            <a:fld id="{39AB0D63-40D3-47A2-AAC0-61021A12D173}"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Available</a:t>
            </a:r>
            <a:r>
              <a:rPr lang="en-US" baseline="0" dirty="0" smtClean="0"/>
              <a:t> f</a:t>
            </a:r>
            <a:r>
              <a:rPr lang="en-US" dirty="0" smtClean="0"/>
              <a:t>or all </a:t>
            </a:r>
            <a:r>
              <a:rPr lang="en-US" baseline="0" dirty="0" smtClean="0"/>
              <a:t>ages and ability levels</a:t>
            </a:r>
          </a:p>
          <a:p>
            <a:pPr marL="171450" indent="-171450">
              <a:buFont typeface="Arial" panose="020B0604020202020204" pitchFamily="34" charset="0"/>
              <a:buChar char="•"/>
            </a:pPr>
            <a:r>
              <a:rPr lang="en-US" b="1" baseline="0" dirty="0" smtClean="0"/>
              <a:t>See handout </a:t>
            </a:r>
            <a:r>
              <a:rPr lang="en-US" baseline="0" dirty="0" smtClean="0"/>
              <a:t>for some examples – modify to be site-specific</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21</a:t>
            </a:fld>
            <a:endParaRPr lang="en-US" dirty="0"/>
          </a:p>
        </p:txBody>
      </p:sp>
    </p:spTree>
    <p:extLst>
      <p:ext uri="{BB962C8B-B14F-4D97-AF65-F5344CB8AC3E}">
        <p14:creationId xmlns:p14="http://schemas.microsoft.com/office/powerpoint/2010/main" val="3957443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22</a:t>
            </a:fld>
            <a:endParaRPr lang="en-US" dirty="0"/>
          </a:p>
        </p:txBody>
      </p:sp>
    </p:spTree>
    <p:extLst>
      <p:ext uri="{BB962C8B-B14F-4D97-AF65-F5344CB8AC3E}">
        <p14:creationId xmlns:p14="http://schemas.microsoft.com/office/powerpoint/2010/main" val="127857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23</a:t>
            </a:fld>
            <a:endParaRPr lang="en-US" dirty="0"/>
          </a:p>
        </p:txBody>
      </p:sp>
    </p:spTree>
    <p:extLst>
      <p:ext uri="{BB962C8B-B14F-4D97-AF65-F5344CB8AC3E}">
        <p14:creationId xmlns:p14="http://schemas.microsoft.com/office/powerpoint/2010/main" val="411738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References and recommended readings</a:t>
            </a:r>
            <a:endParaRPr lang="en-US" dirty="0" smtClean="0"/>
          </a:p>
          <a:p>
            <a:r>
              <a:rPr lang="en-US" dirty="0" smtClean="0"/>
              <a:t>Mayo Clinic. Exercise: 7 benefits of regular physical exercise. Available at:</a:t>
            </a:r>
            <a:br>
              <a:rPr lang="en-US" dirty="0" smtClean="0"/>
            </a:br>
            <a:r>
              <a:rPr lang="en-US" dirty="0" smtClean="0">
                <a:hlinkClick r:id="rId3"/>
              </a:rPr>
              <a:t>http://www.mayoclinic.com/health/exercise/HQ01676</a:t>
            </a:r>
            <a:r>
              <a:rPr lang="en-US" dirty="0" smtClean="0"/>
              <a:t>. </a:t>
            </a:r>
          </a:p>
          <a:p>
            <a:r>
              <a:rPr lang="en-US" dirty="0" err="1" smtClean="0"/>
              <a:t>MedlinePlus</a:t>
            </a:r>
            <a:r>
              <a:rPr lang="en-US" dirty="0" smtClean="0"/>
              <a:t>. Exercise and immunity. Available at:</a:t>
            </a:r>
            <a:br>
              <a:rPr lang="en-US" dirty="0" smtClean="0"/>
            </a:br>
            <a:r>
              <a:rPr lang="en-US" dirty="0" smtClean="0">
                <a:hlinkClick r:id="rId4"/>
              </a:rPr>
              <a:t>http://www.nlm.nih.gov/medlineplus/ency/article/007165.htm</a:t>
            </a:r>
            <a:r>
              <a:rPr lang="en-US" dirty="0" smtClean="0"/>
              <a:t>.</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Tip:</a:t>
            </a:r>
            <a:r>
              <a:rPr lang="en-US" dirty="0"/>
              <a:t> Use “weights” (either light dumbbells or a heavy can from the kitchen) to help increase the resistance. Hold the weight in your hand as you move your hand upward toward your shoulder</a:t>
            </a:r>
          </a:p>
        </p:txBody>
      </p:sp>
      <p:sp>
        <p:nvSpPr>
          <p:cNvPr id="4" name="Slide Number Placeholder 3"/>
          <p:cNvSpPr>
            <a:spLocks noGrp="1"/>
          </p:cNvSpPr>
          <p:nvPr>
            <p:ph type="sldNum" sz="quarter" idx="10"/>
          </p:nvPr>
        </p:nvSpPr>
        <p:spPr/>
        <p:txBody>
          <a:bodyPr/>
          <a:lstStyle/>
          <a:p>
            <a:fld id="{39AB0D63-40D3-47A2-AAC0-61021A12D173}"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Place a book (not too heavy) on your lap, so that the edge of the book is at your knees.  This will help increase the resistance while you raise your heels.</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Leg lift back</a:t>
            </a:r>
          </a:p>
          <a:p>
            <a:r>
              <a:rPr lang="en-US" dirty="0" smtClean="0"/>
              <a:t>Quad lift in chair</a:t>
            </a:r>
          </a:p>
          <a:p>
            <a:r>
              <a:rPr lang="en-US" dirty="0" smtClean="0"/>
              <a:t>Knee lift using chair for balance</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Picture_ plank on bottom</a:t>
            </a:r>
          </a:p>
          <a:p>
            <a:r>
              <a:rPr lang="en-US" dirty="0" smtClean="0"/>
              <a:t>Hold your</a:t>
            </a:r>
            <a:r>
              <a:rPr lang="en-US" baseline="0" dirty="0" smtClean="0"/>
              <a:t> body either on elbows or hands ; straight alignment from top head to heels</a:t>
            </a:r>
          </a:p>
          <a:p>
            <a:r>
              <a:rPr lang="en-US" baseline="0" dirty="0" smtClean="0"/>
              <a:t>Abdominals tight (belly button to your back)</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Knee Lifts</a:t>
            </a:r>
            <a:br>
              <a:rPr lang="en-US" dirty="0"/>
            </a:br>
            <a:r>
              <a:rPr lang="en-US" dirty="0"/>
              <a:t>Wall squats</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Calm app: users can invoke serenity; delivering scenic backgrounds, soundscapes and guidance for meditation.</a:t>
            </a:r>
            <a:r>
              <a:rPr lang="en-US" baseline="0" dirty="0" smtClean="0"/>
              <a:t> 2-30 minutes in length</a:t>
            </a:r>
          </a:p>
          <a:p>
            <a:r>
              <a:rPr lang="en-US" baseline="0" dirty="0" smtClean="0"/>
              <a:t>Provide anxiety release, confidence, compassion, creativity , motivation and more.</a:t>
            </a:r>
          </a:p>
          <a:p>
            <a:r>
              <a:rPr lang="en-US" baseline="0" dirty="0" smtClean="0"/>
              <a:t>Headspace: lighthearted practice of meditation. 10 -10 minute sessions on basics meditations</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will</a:t>
            </a:r>
            <a:r>
              <a:rPr lang="en-US" baseline="0" dirty="0" smtClean="0"/>
              <a:t> soon become something that you really enjoy and look forward to each day.</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32</a:t>
            </a:fld>
            <a:endParaRPr lang="en-US" dirty="0"/>
          </a:p>
        </p:txBody>
      </p:sp>
    </p:spTree>
    <p:extLst>
      <p:ext uri="{BB962C8B-B14F-4D97-AF65-F5344CB8AC3E}">
        <p14:creationId xmlns:p14="http://schemas.microsoft.com/office/powerpoint/2010/main" val="4120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http://www.health.gov/paguidelines/ 2008 Guidelines</a:t>
            </a:r>
          </a:p>
          <a:p>
            <a:endParaRPr lang="en-US" dirty="0" smtClean="0"/>
          </a:p>
          <a:p>
            <a:pPr marL="228600" indent="-228600">
              <a:buAutoNum type="arabicParenR"/>
            </a:pPr>
            <a:r>
              <a:rPr lang="en-US" baseline="0" dirty="0" smtClean="0"/>
              <a:t>Non-exercise activity (standing, fidgeting, pacing, etc.) can actually burn a significant number of calories over the course of a day compared to inactivity (sitting or sleeping)</a:t>
            </a:r>
          </a:p>
          <a:p>
            <a:pPr marL="228600" indent="-228600">
              <a:buAutoNum type="arabicParenR"/>
            </a:pPr>
            <a:r>
              <a:rPr lang="en-US" baseline="0" dirty="0" smtClean="0"/>
              <a:t>“Moderate-intensity” will be defined in a few slides</a:t>
            </a:r>
          </a:p>
          <a:p>
            <a:pPr marL="228600" indent="-228600">
              <a:buAutoNum type="arabicParenR"/>
            </a:pPr>
            <a:r>
              <a:rPr lang="en-US" dirty="0" smtClean="0"/>
              <a:t>Define</a:t>
            </a:r>
            <a:r>
              <a:rPr lang="en-US" baseline="0" dirty="0" smtClean="0"/>
              <a:t> r</a:t>
            </a:r>
            <a:r>
              <a:rPr lang="en-US" dirty="0" smtClean="0"/>
              <a:t>esistance training: it is a form of physical activity that is designed to improve muscular fitness (strength, tone, mass, and/or endurance) by exercising a muscle or a muscle group against</a:t>
            </a:r>
            <a:r>
              <a:rPr lang="en-US" baseline="0" dirty="0" smtClean="0"/>
              <a:t> </a:t>
            </a:r>
            <a:r>
              <a:rPr lang="en-US" dirty="0" smtClean="0"/>
              <a:t>external resistance. There are many positive health outcomes of resistance training.</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Stand up whenever you can</a:t>
            </a:r>
            <a:r>
              <a:rPr lang="en-US" dirty="0"/>
              <a:t> (</a:t>
            </a:r>
            <a:r>
              <a:rPr lang="en-US" dirty="0" err="1"/>
              <a:t>ie</a:t>
            </a:r>
            <a:r>
              <a:rPr lang="en-US" dirty="0"/>
              <a:t>. standing when chatting on the phone, standing when taking the subway or bus, standing during commercial breaks when watching TV)</a:t>
            </a:r>
          </a:p>
          <a:p>
            <a:endParaRPr lang="en-US" dirty="0"/>
          </a:p>
          <a:p>
            <a:pPr lvl="0"/>
            <a:r>
              <a:rPr lang="en-US" b="1" dirty="0"/>
              <a:t>Walk more whenever you can</a:t>
            </a:r>
            <a:r>
              <a:rPr lang="en-US" dirty="0"/>
              <a:t> (</a:t>
            </a:r>
            <a:r>
              <a:rPr lang="en-US" dirty="0" err="1"/>
              <a:t>ie</a:t>
            </a:r>
            <a:r>
              <a:rPr lang="en-US" dirty="0"/>
              <a:t>. using the more distant restroom, going to someone’s office instead of calling them, parking at the far end of the parking lot, getting off the subway or bus stop early, taking a walk during lunch)</a:t>
            </a:r>
          </a:p>
          <a:p>
            <a:endParaRPr lang="en-US" dirty="0"/>
          </a:p>
          <a:p>
            <a:pPr lvl="0"/>
            <a:r>
              <a:rPr lang="en-US" b="1" dirty="0"/>
              <a:t>Fidgeting</a:t>
            </a:r>
            <a:r>
              <a:rPr lang="en-US" dirty="0"/>
              <a:t> (bouncing your knee, shaking your foot, tapping your toes, raising your heels while sitting) </a:t>
            </a:r>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4</a:t>
            </a:fld>
            <a:endParaRPr lang="en-US" dirty="0"/>
          </a:p>
        </p:txBody>
      </p:sp>
    </p:spTree>
    <p:extLst>
      <p:ext uri="{BB962C8B-B14F-4D97-AF65-F5344CB8AC3E}">
        <p14:creationId xmlns:p14="http://schemas.microsoft.com/office/powerpoint/2010/main" val="96541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Answer:</a:t>
            </a:r>
            <a:r>
              <a:rPr lang="en-US" baseline="0" dirty="0" smtClean="0"/>
              <a:t>  </a:t>
            </a:r>
            <a:r>
              <a:rPr lang="en-US" b="1" baseline="0" dirty="0" smtClean="0"/>
              <a:t>Y</a:t>
            </a:r>
            <a:r>
              <a:rPr lang="en-US" b="1" dirty="0" smtClean="0"/>
              <a:t>es</a:t>
            </a:r>
            <a:r>
              <a:rPr lang="en-US" dirty="0" smtClean="0"/>
              <a:t> - there is no ceiling</a:t>
            </a:r>
            <a:r>
              <a:rPr lang="en-US" baseline="0" dirty="0" smtClean="0"/>
              <a:t> for the amount /time of physical activity per day.</a:t>
            </a:r>
          </a:p>
          <a:p>
            <a:r>
              <a:rPr lang="en-US" baseline="0" dirty="0" smtClean="0"/>
              <a:t>Preventing weight gain or limiting weight gain can improve your health as well</a:t>
            </a:r>
          </a:p>
          <a:p>
            <a:r>
              <a:rPr lang="en-US" baseline="0" dirty="0" smtClean="0"/>
              <a:t>For weight loss= 250-300 minutes/week PA</a:t>
            </a:r>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Answer C</a:t>
            </a:r>
          </a:p>
          <a:p>
            <a:endParaRPr lang="en-US" dirty="0"/>
          </a:p>
          <a:p>
            <a:pPr marL="171450" indent="-171450">
              <a:buFont typeface="Arial" panose="020B0604020202020204" pitchFamily="34" charset="0"/>
              <a:buChar char="•"/>
            </a:pPr>
            <a:r>
              <a:rPr lang="en-US" b="0" dirty="0"/>
              <a:t>Diet alone is usually more effective </a:t>
            </a:r>
            <a:r>
              <a:rPr lang="en-US" b="0" dirty="0" smtClean="0"/>
              <a:t>for weight loss compared </a:t>
            </a:r>
            <a:r>
              <a:rPr lang="en-US" b="0" dirty="0"/>
              <a:t>to exercise alone in achieving a significant calorie deficit. </a:t>
            </a:r>
          </a:p>
          <a:p>
            <a:pPr marL="171450" indent="-171450">
              <a:buFont typeface="Arial" panose="020B0604020202020204" pitchFamily="34" charset="0"/>
              <a:buChar char="•"/>
            </a:pPr>
            <a:r>
              <a:rPr lang="en-US" dirty="0"/>
              <a:t>Without dietary changes, regular aerobic exercise </a:t>
            </a:r>
            <a:r>
              <a:rPr lang="en-US" dirty="0" smtClean="0"/>
              <a:t>by itself usually </a:t>
            </a:r>
            <a:r>
              <a:rPr lang="en-US" dirty="0"/>
              <a:t>results in only modest weight loss</a:t>
            </a:r>
          </a:p>
          <a:p>
            <a:pPr marL="171450" indent="-171450">
              <a:buFont typeface="Arial" panose="020B0604020202020204" pitchFamily="34" charset="0"/>
              <a:buChar char="•"/>
            </a:pPr>
            <a:r>
              <a:rPr lang="en-US" b="0" dirty="0" smtClean="0"/>
              <a:t>Exercise </a:t>
            </a:r>
            <a:r>
              <a:rPr lang="en-US" b="0" dirty="0"/>
              <a:t>improves the odds of maintaining weight loss over </a:t>
            </a:r>
            <a:r>
              <a:rPr lang="en-US" b="0" dirty="0" smtClean="0"/>
              <a:t>time and maintenance of lean body mass</a:t>
            </a:r>
            <a:endParaRPr lang="en-US" b="0" dirty="0"/>
          </a:p>
          <a:p>
            <a:pPr marL="171450" indent="-171450">
              <a:buFont typeface="Arial" panose="020B0604020202020204" pitchFamily="34" charset="0"/>
              <a:buChar char="•"/>
            </a:pPr>
            <a:r>
              <a:rPr lang="en-US" dirty="0" smtClean="0"/>
              <a:t>Exercise</a:t>
            </a:r>
            <a:r>
              <a:rPr lang="en-US" baseline="0" dirty="0" smtClean="0"/>
              <a:t> also b</a:t>
            </a:r>
            <a:r>
              <a:rPr lang="en-US" dirty="0" smtClean="0"/>
              <a:t>uilds your fitness capacity,</a:t>
            </a:r>
            <a:r>
              <a:rPr lang="en-US" baseline="0" dirty="0" smtClean="0"/>
              <a:t> making it easier</a:t>
            </a:r>
            <a:r>
              <a:rPr lang="en-US" dirty="0" smtClean="0"/>
              <a:t> </a:t>
            </a:r>
            <a:r>
              <a:rPr lang="en-US" dirty="0"/>
              <a:t>to do more </a:t>
            </a:r>
            <a:r>
              <a:rPr lang="en-US" dirty="0" smtClean="0"/>
              <a:t>physical</a:t>
            </a:r>
            <a:r>
              <a:rPr lang="en-US" baseline="0" dirty="0" smtClean="0"/>
              <a:t> activity</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AB0D63-40D3-47A2-AAC0-61021A12D173}"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Find </a:t>
            </a:r>
            <a:r>
              <a:rPr lang="en-US" b="1" dirty="0"/>
              <a:t>an activity you love.</a:t>
            </a:r>
            <a:r>
              <a:rPr lang="en-US" dirty="0"/>
              <a:t> Think of your favorite hobby or pastime. Do you have trouble finding time to do it? Most likely, you make time for it because you enjoy it so much. It's the things we don't enjoy that we put off and don't feel bad about missing. That's why it's best to choose a physical activity that you actually enjoy and look forward to. Not only are you more likely to do it, but it also adds more fun into your life. And we all could use some more fun in our busy lives, right?</a:t>
            </a:r>
          </a:p>
        </p:txBody>
      </p:sp>
      <p:sp>
        <p:nvSpPr>
          <p:cNvPr id="4" name="Slide Number Placeholder 3"/>
          <p:cNvSpPr>
            <a:spLocks noGrp="1"/>
          </p:cNvSpPr>
          <p:nvPr>
            <p:ph type="sldNum" sz="quarter" idx="10"/>
          </p:nvPr>
        </p:nvSpPr>
        <p:spPr/>
        <p:txBody>
          <a:bodyPr/>
          <a:lstStyle/>
          <a:p>
            <a:fld id="{39AB0D63-40D3-47A2-AAC0-61021A12D173}"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r>
            <a:br>
              <a:rPr lang="en-US" dirty="0"/>
            </a:br>
            <a:r>
              <a:rPr lang="en-US" b="1" dirty="0" smtClean="0"/>
              <a:t>Schedule </a:t>
            </a:r>
            <a:r>
              <a:rPr lang="en-US" b="1" dirty="0"/>
              <a:t>an appointment.</a:t>
            </a:r>
            <a:r>
              <a:rPr lang="en-US" dirty="0"/>
              <a:t> If you had scheduled a doctor's appointment, you wouldn't miss it would you? How about that important business meeting? Of course not. Working out is actually as important as going to the doctor or any other obligation that you prioritize, because it helps you perform better as a worker, parent, student or volunteer, and </a:t>
            </a:r>
            <a:r>
              <a:rPr lang="en-US" dirty="0" smtClean="0"/>
              <a:t>it’s one</a:t>
            </a:r>
            <a:r>
              <a:rPr lang="en-US" baseline="0" dirty="0" smtClean="0"/>
              <a:t> of the best things you can do to stay healthy</a:t>
            </a:r>
            <a:r>
              <a:rPr lang="en-US" dirty="0" smtClean="0"/>
              <a:t>. </a:t>
            </a:r>
            <a:r>
              <a:rPr lang="en-US" dirty="0"/>
              <a:t>So whether it's scheduling in an hour to go to that </a:t>
            </a:r>
            <a:r>
              <a:rPr lang="en-US" dirty="0">
                <a:hlinkClick r:id="rId3"/>
              </a:rPr>
              <a:t>group exercise</a:t>
            </a:r>
            <a:r>
              <a:rPr lang="en-US" dirty="0"/>
              <a:t> class, investing in personal training sessions or even making a date with yourself to do that workout DVD over your lunch break, write it in pen in your calendar and treat it like any other appointment you can't miss!</a:t>
            </a:r>
          </a:p>
        </p:txBody>
      </p:sp>
      <p:sp>
        <p:nvSpPr>
          <p:cNvPr id="4" name="Slide Number Placeholder 3"/>
          <p:cNvSpPr>
            <a:spLocks noGrp="1"/>
          </p:cNvSpPr>
          <p:nvPr>
            <p:ph type="sldNum" sz="quarter" idx="10"/>
          </p:nvPr>
        </p:nvSpPr>
        <p:spPr/>
        <p:txBody>
          <a:bodyPr/>
          <a:lstStyle/>
          <a:p>
            <a:fld id="{39AB0D63-40D3-47A2-AAC0-61021A12D173}"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4/6/2015</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4/6/2015</a:t>
            </a:fld>
            <a:endParaRPr lang="en-US" dirty="0"/>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dirty="0"/>
          </a:p>
        </p:txBody>
      </p:sp>
      <p:sp>
        <p:nvSpPr>
          <p:cNvPr id="28" name="Footer Placeholder 2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4/6/2015</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4/6/2015</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apmywalk.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8458200" cy="1012825"/>
          </a:xfrm>
        </p:spPr>
        <p:txBody>
          <a:bodyPr>
            <a:normAutofit fontScale="90000"/>
          </a:bodyPr>
          <a:lstStyle/>
          <a:p>
            <a:r>
              <a:rPr lang="en-US" dirty="0" smtClean="0">
                <a:latin typeface="Arial" panose="020B0604020202020204" pitchFamily="34" charset="0"/>
                <a:cs typeface="Arial" panose="020B0604020202020204" pitchFamily="34" charset="0"/>
              </a:rPr>
              <a:t>Increasing Activities of Daily </a:t>
            </a:r>
            <a:r>
              <a:rPr lang="en-US" dirty="0" smtClean="0">
                <a:latin typeface="Arial" panose="020B0604020202020204" pitchFamily="34" charset="0"/>
                <a:cs typeface="Arial" panose="020B0604020202020204" pitchFamily="34" charset="0"/>
              </a:rPr>
              <a:t>Living</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419600"/>
            <a:ext cx="5247861" cy="16705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Can You Do?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At Home</a:t>
            </a:r>
          </a:p>
          <a:p>
            <a:r>
              <a:rPr lang="en-US" dirty="0" smtClean="0"/>
              <a:t>At the Office</a:t>
            </a:r>
          </a:p>
          <a:p>
            <a:r>
              <a:rPr lang="en-US" dirty="0" smtClean="0"/>
              <a:t>At Play</a:t>
            </a:r>
            <a:endParaRPr lang="en-US" dirty="0"/>
          </a:p>
        </p:txBody>
      </p:sp>
      <p:pic>
        <p:nvPicPr>
          <p:cNvPr id="38913" name="Picture 1" descr="C:\Users\emccarth\AppData\Local\Microsoft\Windows\Temporary Internet Files\Content.IE5\6BPKNZFE\MC900437525[1].wmf"/>
          <p:cNvPicPr>
            <a:picLocks noChangeAspect="1" noChangeArrowheads="1"/>
          </p:cNvPicPr>
          <p:nvPr/>
        </p:nvPicPr>
        <p:blipFill>
          <a:blip r:embed="rId3" cstate="print"/>
          <a:srcRect/>
          <a:stretch>
            <a:fillRect/>
          </a:stretch>
        </p:blipFill>
        <p:spPr bwMode="auto">
          <a:xfrm>
            <a:off x="6172200" y="1447800"/>
            <a:ext cx="1876425" cy="1514475"/>
          </a:xfrm>
          <a:prstGeom prst="rect">
            <a:avLst/>
          </a:prstGeom>
          <a:noFill/>
        </p:spPr>
      </p:pic>
      <p:sp>
        <p:nvSpPr>
          <p:cNvPr id="6" name="Rectangle 5"/>
          <p:cNvSpPr/>
          <p:nvPr/>
        </p:nvSpPr>
        <p:spPr>
          <a:xfrm>
            <a:off x="609600" y="4114800"/>
            <a:ext cx="8079456" cy="523220"/>
          </a:xfrm>
          <a:prstGeom prst="rect">
            <a:avLst/>
          </a:prstGeom>
          <a:ln w="22225">
            <a:solidFill>
              <a:schemeClr val="bg1"/>
            </a:solidFill>
          </a:ln>
        </p:spPr>
        <p:txBody>
          <a:bodyPr wrap="none">
            <a:spAutoFit/>
          </a:bodyPr>
          <a:lstStyle/>
          <a:p>
            <a:r>
              <a:rPr lang="en-US" sz="2800" i="1" dirty="0" smtClean="0"/>
              <a:t>How Can YOU Fit Fitness into Your Busy Life ???</a:t>
            </a:r>
            <a:endParaRPr lang="en-US" sz="28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latin typeface="Arial" panose="020B0604020202020204" pitchFamily="34" charset="0"/>
                <a:cs typeface="Arial" panose="020B0604020202020204" pitchFamily="34" charset="0"/>
              </a:rPr>
              <a:t>At Home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905000"/>
            <a:ext cx="8229600" cy="4517136"/>
          </a:xfrm>
        </p:spPr>
        <p:txBody>
          <a:bodyPr>
            <a:normAutofit/>
          </a:bodyPr>
          <a:lstStyle/>
          <a:p>
            <a:pPr lvl="0"/>
            <a:r>
              <a:rPr lang="en-US" dirty="0" smtClean="0"/>
              <a:t>Do housework</a:t>
            </a:r>
          </a:p>
          <a:p>
            <a:pPr lvl="0"/>
            <a:r>
              <a:rPr lang="en-US" dirty="0" smtClean="0"/>
              <a:t>Work in the garden or mow the grass. Using a riding mower doesn't count!  Rake leaves, prune, dig and pick up trash.     </a:t>
            </a:r>
          </a:p>
          <a:p>
            <a:pPr lvl="0"/>
            <a:r>
              <a:rPr lang="en-US" dirty="0" smtClean="0"/>
              <a:t>Go out for a short walk before breakfast, after dinner or both!  Start with 5-10 minutes and work up to 30 minutes.     </a:t>
            </a:r>
          </a:p>
          <a:p>
            <a:r>
              <a:rPr lang="en-US" dirty="0" smtClean="0"/>
              <a:t>Walk or bike to the corner store instead of driving.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At Work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US" dirty="0" smtClean="0"/>
              <a:t>Brainstorm project ideas with a co-worker while taking a walk.     </a:t>
            </a:r>
          </a:p>
          <a:p>
            <a:pPr lvl="0"/>
            <a:r>
              <a:rPr lang="en-US" dirty="0" smtClean="0"/>
              <a:t>Stand while talking on the telephone.     </a:t>
            </a:r>
          </a:p>
          <a:p>
            <a:pPr lvl="0"/>
            <a:r>
              <a:rPr lang="en-US" dirty="0" smtClean="0"/>
              <a:t>Walk down the hall to speak with someone.    </a:t>
            </a:r>
          </a:p>
          <a:p>
            <a:pPr lvl="0"/>
            <a:r>
              <a:rPr lang="en-US" dirty="0" smtClean="0"/>
              <a:t>Take the stairs instead of the elevator. Or get off a few floors early and take the stairs the rest of the way.  </a:t>
            </a:r>
          </a:p>
          <a:p>
            <a:r>
              <a:rPr lang="en-US" i="1" dirty="0"/>
              <a:t>Schedule </a:t>
            </a:r>
            <a:r>
              <a:rPr lang="en-US" i="1" dirty="0" smtClean="0"/>
              <a:t>activity </a:t>
            </a:r>
            <a:r>
              <a:rPr lang="en-US" i="1" dirty="0"/>
              <a:t>as an </a:t>
            </a:r>
            <a:r>
              <a:rPr lang="en-US" i="1" dirty="0" smtClean="0"/>
              <a:t>appointment.</a:t>
            </a:r>
            <a:endParaRPr lang="en-US" i="1" dirty="0"/>
          </a:p>
          <a:p>
            <a:pPr lvl="0"/>
            <a:r>
              <a:rPr lang="en-US" dirty="0" smtClean="0"/>
              <a:t>   </a:t>
            </a:r>
          </a:p>
          <a:p>
            <a:endParaRPr lang="en-US" dirty="0"/>
          </a:p>
        </p:txBody>
      </p:sp>
      <p:sp>
        <p:nvSpPr>
          <p:cNvPr id="4" name="TextBox 3"/>
          <p:cNvSpPr txBox="1"/>
          <p:nvPr/>
        </p:nvSpPr>
        <p:spPr>
          <a:xfrm>
            <a:off x="685800" y="5867400"/>
            <a:ext cx="7239000" cy="523220"/>
          </a:xfrm>
          <a:prstGeom prst="rect">
            <a:avLst/>
          </a:prstGeom>
          <a:solidFill>
            <a:schemeClr val="bg1"/>
          </a:solidFill>
        </p:spPr>
        <p:txBody>
          <a:bodyPr wrap="square" rtlCol="0">
            <a:spAutoFit/>
          </a:bodyPr>
          <a:lstStyle/>
          <a:p>
            <a:pPr algn="ct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At Work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US" dirty="0" smtClean="0"/>
              <a:t>Walk to your co-worker’s desk instead of email</a:t>
            </a:r>
          </a:p>
          <a:p>
            <a:pPr lvl="0"/>
            <a:r>
              <a:rPr lang="en-US" dirty="0" smtClean="0"/>
              <a:t>Walk to the farther bathroom or water cooler</a:t>
            </a:r>
          </a:p>
          <a:p>
            <a:pPr lvl="0"/>
            <a:r>
              <a:rPr lang="en-US" dirty="0" smtClean="0"/>
              <a:t>Walk around your building</a:t>
            </a:r>
          </a:p>
          <a:p>
            <a:pPr lvl="0"/>
            <a:r>
              <a:rPr lang="en-US" dirty="0" smtClean="0"/>
              <a:t>Take public transportation	</a:t>
            </a:r>
          </a:p>
          <a:p>
            <a:pPr lvl="1"/>
            <a:r>
              <a:rPr lang="en-US" dirty="0" smtClean="0"/>
              <a:t>Get off a stop earlier</a:t>
            </a:r>
          </a:p>
          <a:p>
            <a:r>
              <a:rPr lang="en-US" dirty="0" smtClean="0"/>
              <a:t>Park farthest away from the door</a:t>
            </a:r>
          </a:p>
          <a:p>
            <a:endParaRPr lang="en-US" dirty="0"/>
          </a:p>
        </p:txBody>
      </p:sp>
      <p:pic>
        <p:nvPicPr>
          <p:cNvPr id="11265" name="Picture 1" descr="C:\Users\emccarth\AppData\Local\Microsoft\Windows\Temporary Internet Files\Content.IE5\2XUH5PI7\MC900059577[1].wmf"/>
          <p:cNvPicPr>
            <a:picLocks noChangeAspect="1" noChangeArrowheads="1"/>
          </p:cNvPicPr>
          <p:nvPr/>
        </p:nvPicPr>
        <p:blipFill>
          <a:blip r:embed="rId2" cstate="print"/>
          <a:srcRect/>
          <a:stretch>
            <a:fillRect/>
          </a:stretch>
        </p:blipFill>
        <p:spPr bwMode="auto">
          <a:xfrm>
            <a:off x="6248400" y="4800600"/>
            <a:ext cx="1965960" cy="16358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latin typeface="Arial" panose="020B0604020202020204" pitchFamily="34" charset="0"/>
                <a:cs typeface="Arial" panose="020B0604020202020204" pitchFamily="34" charset="0"/>
              </a:rPr>
              <a:t>At Play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905000"/>
            <a:ext cx="8382000" cy="4669536"/>
          </a:xfrm>
        </p:spPr>
        <p:txBody>
          <a:bodyPr>
            <a:normAutofit/>
          </a:bodyPr>
          <a:lstStyle/>
          <a:p>
            <a:pPr lvl="0"/>
            <a:r>
              <a:rPr lang="en-US" dirty="0" smtClean="0"/>
              <a:t>Plan family outings and vacations that include physical activity (dancing, bowling, swimming)     </a:t>
            </a:r>
          </a:p>
          <a:p>
            <a:pPr lvl="0"/>
            <a:r>
              <a:rPr lang="en-US" dirty="0" smtClean="0"/>
              <a:t>See the sights in new cities by walking, jogging or bicycling.     </a:t>
            </a:r>
          </a:p>
          <a:p>
            <a:pPr lvl="0"/>
            <a:r>
              <a:rPr lang="en-US" dirty="0" smtClean="0"/>
              <a:t>Make a date with a friend to enjoy your favorite physical activities. Do them regularly. </a:t>
            </a:r>
          </a:p>
          <a:p>
            <a:pPr lvl="1"/>
            <a:r>
              <a:rPr lang="en-US" dirty="0" smtClean="0"/>
              <a:t>Mix social hour and activity hour!    </a:t>
            </a:r>
          </a:p>
          <a:p>
            <a:pPr lvl="0"/>
            <a:r>
              <a:rPr lang="en-US" dirty="0" smtClean="0"/>
              <a:t>Play your favorite music while exercising, something that motivates you.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219200"/>
          </a:xfrm>
        </p:spPr>
        <p:txBody>
          <a:bodyPr>
            <a:normAutofit fontScale="90000"/>
          </a:bodyPr>
          <a:lstStyle/>
          <a:p>
            <a:r>
              <a:rPr lang="en-US" dirty="0" smtClean="0"/>
              <a:t/>
            </a:r>
            <a:br>
              <a:rPr lang="en-US" dirty="0" smtClean="0"/>
            </a:br>
            <a:r>
              <a:rPr lang="en-US" dirty="0" smtClean="0"/>
              <a:t>Exercise at a level that feels moderate to somewhat hard.  </a:t>
            </a:r>
            <a:br>
              <a:rPr lang="en-US" dirty="0" smtClean="0"/>
            </a:br>
            <a:r>
              <a:rPr lang="en-US" dirty="0"/>
              <a:t/>
            </a:r>
            <a:br>
              <a:rPr lang="en-US" dirty="0"/>
            </a:br>
            <a:r>
              <a:rPr lang="en-US" sz="3600" i="1" dirty="0" smtClean="0">
                <a:solidFill>
                  <a:srgbClr val="438086"/>
                </a:solidFill>
              </a:rPr>
              <a:t>Where would this fall on a scale of 0 (extremely easy) to 10 (extremely hard)?</a:t>
            </a:r>
            <a:r>
              <a:rPr lang="en-US" i="1" dirty="0" smtClean="0">
                <a:solidFill>
                  <a:srgbClr val="438086"/>
                </a:solidFill>
              </a:rPr>
              <a:t/>
            </a:r>
            <a:br>
              <a:rPr lang="en-US" i="1" dirty="0" smtClean="0">
                <a:solidFill>
                  <a:srgbClr val="438086"/>
                </a:solidFill>
              </a:rPr>
            </a:br>
            <a:r>
              <a:rPr lang="en-US" sz="3600" i="1" dirty="0" smtClean="0">
                <a:solidFill>
                  <a:srgbClr val="438086"/>
                </a:solidFill>
              </a:rPr>
              <a:t/>
            </a:r>
            <a:br>
              <a:rPr lang="en-US" sz="3600" i="1" dirty="0" smtClean="0">
                <a:solidFill>
                  <a:srgbClr val="438086"/>
                </a:solidFill>
              </a:rPr>
            </a:br>
            <a:endParaRPr lang="en-US" i="1" dirty="0">
              <a:solidFill>
                <a:srgbClr val="438086"/>
              </a:solidFill>
            </a:endParaRPr>
          </a:p>
        </p:txBody>
      </p:sp>
      <p:sp>
        <p:nvSpPr>
          <p:cNvPr id="3" name="Content Placeholder 2"/>
          <p:cNvSpPr>
            <a:spLocks noGrp="1"/>
          </p:cNvSpPr>
          <p:nvPr>
            <p:ph idx="1"/>
          </p:nvPr>
        </p:nvSpPr>
        <p:spPr>
          <a:xfrm>
            <a:off x="1371600" y="3962400"/>
            <a:ext cx="5715000" cy="2133600"/>
          </a:xfrm>
        </p:spPr>
        <p:txBody>
          <a:bodyPr/>
          <a:lstStyle/>
          <a:p>
            <a:pPr lvl="1">
              <a:buNone/>
            </a:pPr>
            <a:r>
              <a:rPr lang="en-US" sz="2800" dirty="0" smtClean="0"/>
              <a:t>A.   5-6 on a 10-point scale</a:t>
            </a:r>
            <a:endParaRPr lang="en-US" sz="2400" dirty="0" smtClean="0"/>
          </a:p>
          <a:p>
            <a:pPr lvl="1">
              <a:buNone/>
            </a:pPr>
            <a:r>
              <a:rPr lang="en-US" sz="2800" dirty="0" smtClean="0"/>
              <a:t>B.   10 on a 10-point scale</a:t>
            </a:r>
            <a:endParaRPr lang="en-US" sz="2400" dirty="0" smtClean="0"/>
          </a:p>
          <a:p>
            <a:pPr lvl="1">
              <a:buNone/>
            </a:pPr>
            <a:r>
              <a:rPr lang="en-US" sz="2800" dirty="0" smtClean="0"/>
              <a:t>C.   3-4 on a 10-point scale</a:t>
            </a:r>
            <a:endParaRPr lang="en-US" sz="2400" dirty="0"/>
          </a:p>
        </p:txBody>
      </p:sp>
    </p:spTree>
    <p:extLst>
      <p:ext uri="{BB962C8B-B14F-4D97-AF65-F5344CB8AC3E}">
        <p14:creationId xmlns:p14="http://schemas.microsoft.com/office/powerpoint/2010/main" val="416219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2.bp.blogspot.com/-oSkD22HlVSE/T8tx3QCexkI/AAAAAAAAAIs/8TmNPAaFGuI/s1600/omniscale.jpg"/>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6313"/>
            <a:ext cx="6172200" cy="3783965"/>
          </a:xfrm>
          <a:prstGeom prst="rect">
            <a:avLst/>
          </a:prstGeom>
          <a:noFill/>
          <a:ln>
            <a:noFill/>
          </a:ln>
        </p:spPr>
      </p:pic>
      <p:sp>
        <p:nvSpPr>
          <p:cNvPr id="2" name="TextBox 1"/>
          <p:cNvSpPr txBox="1"/>
          <p:nvPr/>
        </p:nvSpPr>
        <p:spPr>
          <a:xfrm>
            <a:off x="3962400" y="4790661"/>
            <a:ext cx="3733800" cy="1200329"/>
          </a:xfrm>
          <a:prstGeom prst="rect">
            <a:avLst/>
          </a:prstGeom>
          <a:noFill/>
        </p:spPr>
        <p:txBody>
          <a:bodyPr wrap="square" rtlCol="0">
            <a:spAutoFit/>
          </a:bodyPr>
          <a:lstStyle/>
          <a:p>
            <a:r>
              <a:rPr lang="en-US" sz="2400" dirty="0" smtClean="0">
                <a:solidFill>
                  <a:srgbClr val="438086"/>
                </a:solidFill>
                <a:latin typeface="+mj-lt"/>
              </a:rPr>
              <a:t>Keep your effort level in the 5-6 range (moderate to somewhat hard)</a:t>
            </a:r>
            <a:endParaRPr lang="en-US" sz="2400" dirty="0">
              <a:solidFill>
                <a:srgbClr val="438086"/>
              </a:solidFill>
              <a:latin typeface="+mj-lt"/>
            </a:endParaRPr>
          </a:p>
        </p:txBody>
      </p:sp>
      <p:cxnSp>
        <p:nvCxnSpPr>
          <p:cNvPr id="7" name="Straight Arrow Connector 6"/>
          <p:cNvCxnSpPr/>
          <p:nvPr/>
        </p:nvCxnSpPr>
        <p:spPr>
          <a:xfrm flipV="1">
            <a:off x="5029200" y="4038600"/>
            <a:ext cx="0" cy="609600"/>
          </a:xfrm>
          <a:prstGeom prst="straightConnector1">
            <a:avLst/>
          </a:prstGeom>
          <a:ln w="28575">
            <a:solidFill>
              <a:srgbClr val="43808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09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eo4TElxSUMiOxtaytX1EXUMFCNHVE9X4k15bnkQj85TLqQ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2645"/>
            <a:ext cx="15906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medicalxpress.com/newman/gfx/news/hires/2012/reducedphy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86501"/>
            <a:ext cx="3061148" cy="2035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ceg.cancer.gov/PublishedContent/Images/research/public-health-impact/iStock_000011923738X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85" y="2907220"/>
            <a:ext cx="3047415" cy="2022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chieverfitness.com/wp-content/uploads/2014/04/Cycl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957" y="2903907"/>
            <a:ext cx="3041374" cy="2029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2.bp.blogspot.com/-laClESKTLc0/UbcnHsn1wAI/AAAAAAAACDQ/X1vA0lSeWHs/s1600/exercise_high_blood_pressure-%5B1%5D.jpg"/>
          <p:cNvPicPr>
            <a:picLocks noChangeAspect="1" noChangeArrowheads="1"/>
          </p:cNvPicPr>
          <p:nvPr/>
        </p:nvPicPr>
        <p:blipFill rotWithShape="1">
          <a:blip r:embed="rId7">
            <a:extLst>
              <a:ext uri="{28A0092B-C50C-407E-A947-70E740481C1C}">
                <a14:useLocalDpi xmlns:a14="http://schemas.microsoft.com/office/drawing/2010/main" val="0"/>
              </a:ext>
            </a:extLst>
          </a:blip>
          <a:srcRect b="7016"/>
          <a:stretch/>
        </p:blipFill>
        <p:spPr bwMode="auto">
          <a:xfrm>
            <a:off x="6006444" y="4899458"/>
            <a:ext cx="3074504" cy="17818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hs.uk/Livewell/fitness/PublishingImages/200290336-001_seniors-tennis_377x1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985" y="4922165"/>
            <a:ext cx="3878236" cy="17590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oregon.gov/dhs/spwpd/PublishingImages/sua-2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6407" y="583819"/>
            <a:ext cx="1679299" cy="233002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eartheasy.com/blog/wp-content/uploads/2014/09/gardening-benefits01.jpg"/>
          <p:cNvPicPr>
            <a:picLocks noChangeAspect="1" noChangeArrowheads="1"/>
          </p:cNvPicPr>
          <p:nvPr/>
        </p:nvPicPr>
        <p:blipFill rotWithShape="1">
          <a:blip r:embed="rId10">
            <a:extLst>
              <a:ext uri="{28A0092B-C50C-407E-A947-70E740481C1C}">
                <a14:useLocalDpi xmlns:a14="http://schemas.microsoft.com/office/drawing/2010/main" val="0"/>
              </a:ext>
            </a:extLst>
          </a:blip>
          <a:srcRect l="27738" t="-532" r="-10187" b="532"/>
          <a:stretch/>
        </p:blipFill>
        <p:spPr bwMode="auto">
          <a:xfrm>
            <a:off x="3670160" y="4903256"/>
            <a:ext cx="2685362" cy="17780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redorbit.com/media/uploads/2013/09/stair-climbing-thinkstock-160055479-617x416.jpg"/>
          <p:cNvPicPr>
            <a:picLocks noChangeAspect="1" noChangeArrowheads="1"/>
          </p:cNvPicPr>
          <p:nvPr/>
        </p:nvPicPr>
        <p:blipFill rotWithShape="1">
          <a:blip r:embed="rId11">
            <a:extLst>
              <a:ext uri="{28A0092B-C50C-407E-A947-70E740481C1C}">
                <a14:useLocalDpi xmlns:a14="http://schemas.microsoft.com/office/drawing/2010/main" val="0"/>
              </a:ext>
            </a:extLst>
          </a:blip>
          <a:srcRect l="14308" t="6437" r="26446"/>
          <a:stretch/>
        </p:blipFill>
        <p:spPr bwMode="auto">
          <a:xfrm>
            <a:off x="3365706" y="583819"/>
            <a:ext cx="2199757" cy="234220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blog.rockfordortho.com/wp-content/uploads/2014/02/running-pai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5463" y="571642"/>
            <a:ext cx="3522111" cy="234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9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r>
              <a:rPr lang="en-US" dirty="0" smtClean="0">
                <a:latin typeface="Arial" panose="020B0604020202020204" pitchFamily="34" charset="0"/>
                <a:cs typeface="Arial" panose="020B0604020202020204" pitchFamily="34" charset="0"/>
              </a:rPr>
              <a:t>Pedometer: Track your steps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76400"/>
            <a:ext cx="8229600" cy="4745736"/>
          </a:xfrm>
        </p:spPr>
        <p:txBody>
          <a:bodyPr>
            <a:normAutofit/>
          </a:bodyPr>
          <a:lstStyle/>
          <a:p>
            <a:r>
              <a:rPr lang="en-US" dirty="0"/>
              <a:t>S</a:t>
            </a:r>
            <a:r>
              <a:rPr lang="en-US" dirty="0" smtClean="0"/>
              <a:t>lowly increase your steps to prevent injury. </a:t>
            </a:r>
          </a:p>
          <a:p>
            <a:pPr>
              <a:buNone/>
            </a:pPr>
            <a:endParaRPr lang="en-US" sz="2000" dirty="0" smtClean="0"/>
          </a:p>
          <a:p>
            <a:pPr lvl="0"/>
            <a:r>
              <a:rPr lang="en-US" dirty="0" smtClean="0"/>
              <a:t>Keep track of your daily steps for 1 week and then take the average for that week. </a:t>
            </a:r>
          </a:p>
          <a:p>
            <a:pPr lvl="0"/>
            <a:endParaRPr lang="en-US" sz="1200" dirty="0" smtClean="0"/>
          </a:p>
          <a:p>
            <a:pPr lvl="0"/>
            <a:r>
              <a:rPr lang="en-US" dirty="0" smtClean="0"/>
              <a:t>Increase your daily average by 500 steps for the next week, then by 500 more each week after that, until you reach your goal.</a:t>
            </a:r>
          </a:p>
          <a:p>
            <a:pPr lvl="0"/>
            <a:endParaRPr lang="en-US" sz="1200" dirty="0" smtClean="0"/>
          </a:p>
          <a:p>
            <a:pPr lvl="0"/>
            <a:r>
              <a:rPr lang="en-US" dirty="0" smtClean="0"/>
              <a:t>There are many options available for pedometers and activity monitors.</a:t>
            </a:r>
          </a:p>
          <a:p>
            <a:pPr marL="109728" lvl="0" indent="0">
              <a:buNone/>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Classification of pedometer-determined physical activity</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&lt;5,000 steps/day</a:t>
            </a:r>
          </a:p>
          <a:p>
            <a:pPr lvl="1"/>
            <a:r>
              <a:rPr lang="en-US" dirty="0" smtClean="0"/>
              <a:t>Sedentary Lifestyle</a:t>
            </a:r>
          </a:p>
          <a:p>
            <a:r>
              <a:rPr lang="en-US" dirty="0" smtClean="0"/>
              <a:t>5,000-7,499 steps/day</a:t>
            </a:r>
          </a:p>
          <a:p>
            <a:pPr lvl="1"/>
            <a:r>
              <a:rPr lang="en-US" dirty="0" smtClean="0"/>
              <a:t>Low active</a:t>
            </a:r>
          </a:p>
          <a:p>
            <a:r>
              <a:rPr lang="en-US" dirty="0" smtClean="0"/>
              <a:t>7,500-9,999</a:t>
            </a:r>
          </a:p>
          <a:p>
            <a:pPr lvl="1"/>
            <a:r>
              <a:rPr lang="en-US" dirty="0" smtClean="0"/>
              <a:t>Somewhat active</a:t>
            </a:r>
          </a:p>
          <a:p>
            <a:r>
              <a:rPr lang="en-US" dirty="0" smtClean="0"/>
              <a:t>10,000 steps/day</a:t>
            </a:r>
          </a:p>
          <a:p>
            <a:pPr lvl="1"/>
            <a:r>
              <a:rPr lang="en-US" dirty="0" smtClean="0"/>
              <a:t>Active</a:t>
            </a:r>
          </a:p>
          <a:p>
            <a:r>
              <a:rPr lang="en-US" dirty="0" smtClean="0"/>
              <a:t>&gt;12,500 steps/day</a:t>
            </a:r>
          </a:p>
          <a:p>
            <a:pPr lvl="1"/>
            <a:r>
              <a:rPr lang="en-US" dirty="0" smtClean="0"/>
              <a:t>Highly active</a:t>
            </a:r>
          </a:p>
          <a:p>
            <a:endParaRPr lang="en-US" dirty="0"/>
          </a:p>
        </p:txBody>
      </p:sp>
      <p:pic>
        <p:nvPicPr>
          <p:cNvPr id="4" name="Picture 3" descr="pedometer.jpg"/>
          <p:cNvPicPr>
            <a:picLocks noChangeAspect="1"/>
          </p:cNvPicPr>
          <p:nvPr/>
        </p:nvPicPr>
        <p:blipFill>
          <a:blip r:embed="rId3" cstate="print"/>
          <a:stretch>
            <a:fillRect/>
          </a:stretch>
        </p:blipFill>
        <p:spPr>
          <a:xfrm>
            <a:off x="5108244" y="1855304"/>
            <a:ext cx="2194665" cy="1447800"/>
          </a:xfrm>
          <a:prstGeom prst="rect">
            <a:avLst/>
          </a:prstGeom>
        </p:spPr>
      </p:pic>
      <p:pic>
        <p:nvPicPr>
          <p:cNvPr id="5" name="Picture 4" descr="fitbit.gif"/>
          <p:cNvPicPr>
            <a:picLocks noChangeAspect="1"/>
          </p:cNvPicPr>
          <p:nvPr/>
        </p:nvPicPr>
        <p:blipFill>
          <a:blip r:embed="rId4" cstate="print"/>
          <a:srcRect t="4959" b="4959"/>
          <a:stretch>
            <a:fillRect/>
          </a:stretch>
        </p:blipFill>
        <p:spPr>
          <a:xfrm>
            <a:off x="4450190" y="3733801"/>
            <a:ext cx="1755387" cy="2362200"/>
          </a:xfrm>
          <a:prstGeom prst="rect">
            <a:avLst/>
          </a:prstGeom>
        </p:spPr>
      </p:pic>
      <p:pic>
        <p:nvPicPr>
          <p:cNvPr id="6" name="Picture 5" descr="fitbug.bmp"/>
          <p:cNvPicPr>
            <a:picLocks noChangeAspect="1"/>
          </p:cNvPicPr>
          <p:nvPr/>
        </p:nvPicPr>
        <p:blipFill>
          <a:blip r:embed="rId5" cstate="print"/>
          <a:stretch>
            <a:fillRect/>
          </a:stretch>
        </p:blipFill>
        <p:spPr>
          <a:xfrm>
            <a:off x="6553200" y="3647264"/>
            <a:ext cx="2094904" cy="25352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en-US" dirty="0" smtClean="0">
                <a:latin typeface="Arial" panose="020B0604020202020204" pitchFamily="34" charset="0"/>
                <a:cs typeface="Arial" panose="020B0604020202020204" pitchFamily="34" charset="0"/>
              </a:rPr>
              <a:t>Health Benefits of Physical Activity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76400" y="2209800"/>
            <a:ext cx="6858000" cy="4020312"/>
          </a:xfrm>
        </p:spPr>
        <p:txBody>
          <a:bodyPr/>
          <a:lstStyle/>
          <a:p>
            <a:pPr marL="109728" indent="0">
              <a:buNone/>
            </a:pPr>
            <a:r>
              <a:rPr lang="en-US" i="1" dirty="0" smtClean="0"/>
              <a:t>Reduces risk of </a:t>
            </a:r>
          </a:p>
          <a:p>
            <a:pPr marL="109728" indent="0">
              <a:buNone/>
            </a:pPr>
            <a:endParaRPr lang="en-US" sz="800" dirty="0" smtClean="0"/>
          </a:p>
          <a:p>
            <a:pPr lvl="2">
              <a:buFont typeface="Wingdings" pitchFamily="2" charset="2"/>
              <a:buChar char="ü"/>
            </a:pPr>
            <a:r>
              <a:rPr lang="en-US" dirty="0" smtClean="0"/>
              <a:t>   </a:t>
            </a:r>
            <a:r>
              <a:rPr lang="en-US" sz="2800" dirty="0" smtClean="0">
                <a:solidFill>
                  <a:schemeClr val="tx2"/>
                </a:solidFill>
              </a:rPr>
              <a:t>Diabetes</a:t>
            </a:r>
          </a:p>
          <a:p>
            <a:pPr lvl="2">
              <a:buFont typeface="Wingdings" pitchFamily="2" charset="2"/>
              <a:buChar char="ü"/>
            </a:pPr>
            <a:r>
              <a:rPr lang="en-US" sz="2800" dirty="0" smtClean="0">
                <a:solidFill>
                  <a:schemeClr val="tx2"/>
                </a:solidFill>
              </a:rPr>
              <a:t>  Obesity</a:t>
            </a:r>
          </a:p>
          <a:p>
            <a:pPr lvl="2">
              <a:buFont typeface="Wingdings" pitchFamily="2" charset="2"/>
              <a:buChar char="ü"/>
            </a:pPr>
            <a:r>
              <a:rPr lang="en-US" sz="2800" dirty="0" smtClean="0">
                <a:solidFill>
                  <a:schemeClr val="tx2"/>
                </a:solidFill>
              </a:rPr>
              <a:t>  Heart disease</a:t>
            </a:r>
          </a:p>
          <a:p>
            <a:pPr marL="109728" indent="0">
              <a:buNone/>
            </a:pPr>
            <a:endParaRPr lang="en-US" sz="1200" i="1" dirty="0"/>
          </a:p>
          <a:p>
            <a:pPr marL="109728" indent="0">
              <a:buNone/>
            </a:pPr>
            <a:r>
              <a:rPr lang="en-US" i="1" dirty="0" smtClean="0"/>
              <a:t>And is essential </a:t>
            </a:r>
            <a:r>
              <a:rPr lang="en-US" i="1" dirty="0"/>
              <a:t>for </a:t>
            </a:r>
            <a:endParaRPr lang="en-US" i="1" dirty="0" smtClean="0"/>
          </a:p>
          <a:p>
            <a:pPr marL="109728" indent="0" algn="ctr">
              <a:buNone/>
            </a:pPr>
            <a:r>
              <a:rPr lang="en-US" i="1" dirty="0" smtClean="0"/>
              <a:t>long-term weight </a:t>
            </a:r>
            <a:r>
              <a:rPr lang="en-US" i="1" dirty="0"/>
              <a:t>control</a:t>
            </a:r>
          </a:p>
          <a:p>
            <a:pPr marL="109728" indent="0">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4969" y="1202635"/>
            <a:ext cx="8229600" cy="960438"/>
          </a:xfrm>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en-US" dirty="0" smtClean="0">
                <a:solidFill>
                  <a:schemeClr val="tx1"/>
                </a:solidFill>
                <a:latin typeface="Arial" panose="020B0604020202020204" pitchFamily="34" charset="0"/>
                <a:cs typeface="Arial" panose="020B0604020202020204" pitchFamily="34" charset="0"/>
              </a:rPr>
              <a:t>Map your Route</a:t>
            </a:r>
            <a:r>
              <a:rPr lang="en-US" sz="3600" dirty="0" smtClean="0">
                <a:solidFill>
                  <a:schemeClr val="tx1"/>
                </a:solidFill>
                <a:latin typeface="+mn-lt"/>
              </a:rPr>
              <a:t/>
            </a:r>
            <a:br>
              <a:rPr lang="en-US" sz="3600" dirty="0" smtClean="0">
                <a:solidFill>
                  <a:schemeClr val="tx1"/>
                </a:solidFill>
                <a:latin typeface="+mn-lt"/>
              </a:rPr>
            </a:br>
            <a:endParaRPr lang="en-US" sz="3600" dirty="0" smtClean="0">
              <a:solidFill>
                <a:schemeClr val="tx1"/>
              </a:solidFill>
              <a:latin typeface="+mn-lt"/>
            </a:endParaRPr>
          </a:p>
        </p:txBody>
      </p:sp>
      <p:sp>
        <p:nvSpPr>
          <p:cNvPr id="15363" name="Content Placeholder 2"/>
          <p:cNvSpPr>
            <a:spLocks noGrp="1"/>
          </p:cNvSpPr>
          <p:nvPr>
            <p:ph idx="1"/>
          </p:nvPr>
        </p:nvSpPr>
        <p:spPr>
          <a:xfrm>
            <a:off x="689769" y="2286000"/>
            <a:ext cx="7620000" cy="3657600"/>
          </a:xfrm>
        </p:spPr>
        <p:txBody>
          <a:bodyPr>
            <a:normAutofit/>
          </a:bodyPr>
          <a:lstStyle/>
          <a:p>
            <a:pPr marL="109728" indent="0" eaLnBrk="1" hangingPunct="1">
              <a:buNone/>
              <a:defRPr/>
            </a:pPr>
            <a:r>
              <a:rPr lang="en-US" dirty="0" smtClean="0">
                <a:latin typeface="+mj-lt"/>
              </a:rPr>
              <a:t>Try using Google Maps to plan your route</a:t>
            </a:r>
          </a:p>
          <a:p>
            <a:pPr lvl="1">
              <a:defRPr/>
            </a:pPr>
            <a:r>
              <a:rPr lang="en-US" dirty="0" smtClean="0">
                <a:latin typeface="+mj-lt"/>
                <a:hlinkClick r:id="rId3"/>
              </a:rPr>
              <a:t>www.mapmywalk.com</a:t>
            </a:r>
            <a:endParaRPr lang="en-US" dirty="0" smtClean="0">
              <a:latin typeface="+mj-lt"/>
            </a:endParaRPr>
          </a:p>
          <a:p>
            <a:pPr lvl="1">
              <a:defRPr/>
            </a:pPr>
            <a:r>
              <a:rPr lang="en-US" dirty="0" smtClean="0">
                <a:latin typeface="+mj-lt"/>
              </a:rPr>
              <a:t>Application: Map My Walk</a:t>
            </a:r>
          </a:p>
          <a:p>
            <a:pPr eaLnBrk="1" hangingPunct="1">
              <a:buNone/>
              <a:defRPr/>
            </a:pPr>
            <a:endParaRPr lang="en-US" dirty="0" smtClean="0">
              <a:latin typeface="+mj-lt"/>
            </a:endParaRPr>
          </a:p>
          <a:p>
            <a:pPr>
              <a:buNone/>
              <a:defRPr/>
            </a:pPr>
            <a:endParaRPr lang="en-US" sz="2400" dirty="0" smtClean="0"/>
          </a:p>
          <a:p>
            <a:pPr eaLnBrk="1" hangingPunct="1">
              <a:buFontTx/>
              <a:buNone/>
              <a:defRPr/>
            </a:pPr>
            <a:endParaRPr lang="en-US" sz="2400" dirty="0" smtClean="0">
              <a:latin typeface="+mj-lt"/>
            </a:endParaRPr>
          </a:p>
          <a:p>
            <a:pPr eaLnBrk="1" hangingPunct="1">
              <a:buNone/>
              <a:defRPr/>
            </a:pPr>
            <a:r>
              <a:rPr lang="en-US" dirty="0" smtClean="0"/>
              <a:t/>
            </a:r>
            <a:br>
              <a:rPr lang="en-US" dirty="0" smtClean="0"/>
            </a:br>
            <a:endParaRPr lang="en-US" dirty="0" smtClean="0"/>
          </a:p>
          <a:p>
            <a:pPr eaLnBrk="1" hangingPunct="1">
              <a:defRPr/>
            </a:pPr>
            <a:endParaRPr lang="en-US" dirty="0" smtClean="0"/>
          </a:p>
        </p:txBody>
      </p:sp>
      <p:sp>
        <p:nvSpPr>
          <p:cNvPr id="16390" name="Line 5"/>
          <p:cNvSpPr>
            <a:spLocks noChangeShapeType="1"/>
          </p:cNvSpPr>
          <p:nvPr/>
        </p:nvSpPr>
        <p:spPr bwMode="auto">
          <a:xfrm>
            <a:off x="533400" y="1981200"/>
            <a:ext cx="7932738" cy="0"/>
          </a:xfrm>
          <a:prstGeom prst="line">
            <a:avLst/>
          </a:prstGeom>
          <a:noFill/>
          <a:ln w="12700">
            <a:solidFill>
              <a:schemeClr val="tx1"/>
            </a:solidFill>
            <a:round/>
            <a:headEnd/>
            <a:tailEnd/>
          </a:ln>
        </p:spPr>
        <p:txBody>
          <a:bodyPr wrap="none" anchor="ctr"/>
          <a:lstStyle/>
          <a:p>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normAutofit/>
          </a:bodyPr>
          <a:lstStyle/>
          <a:p>
            <a:r>
              <a:rPr lang="en-US" sz="3600" dirty="0" smtClean="0">
                <a:latin typeface="Arial" panose="020B0604020202020204" pitchFamily="34" charset="0"/>
                <a:cs typeface="Arial" panose="020B0604020202020204" pitchFamily="34" charset="0"/>
              </a:rPr>
              <a:t>Lots of Resources Available!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0550" y="1752600"/>
            <a:ext cx="8229600" cy="3505200"/>
          </a:xfrm>
        </p:spPr>
        <p:txBody>
          <a:bodyPr/>
          <a:lstStyle/>
          <a:p>
            <a:r>
              <a:rPr lang="en-US" dirty="0" smtClean="0"/>
              <a:t>Local organizations </a:t>
            </a:r>
            <a:r>
              <a:rPr lang="en-US" dirty="0"/>
              <a:t>(</a:t>
            </a:r>
            <a:r>
              <a:rPr lang="en-US" dirty="0" smtClean="0"/>
              <a:t>walking, swimming, dance, tennis, yoga, etc.)</a:t>
            </a:r>
          </a:p>
          <a:p>
            <a:pPr marL="109728" indent="0">
              <a:spcBef>
                <a:spcPts val="0"/>
              </a:spcBef>
              <a:buNone/>
            </a:pPr>
            <a:r>
              <a:rPr lang="en-US" dirty="0"/>
              <a:t>	</a:t>
            </a:r>
            <a:r>
              <a:rPr lang="en-US" dirty="0" smtClean="0"/>
              <a:t>	</a:t>
            </a:r>
            <a:endParaRPr lang="en-US" dirty="0"/>
          </a:p>
          <a:p>
            <a:r>
              <a:rPr lang="en-US" dirty="0" smtClean="0"/>
              <a:t>Online websites, videos and smartphone apps</a:t>
            </a:r>
          </a:p>
          <a:p>
            <a:endParaRPr lang="en-US" dirty="0" smtClean="0"/>
          </a:p>
          <a:p>
            <a:r>
              <a:rPr lang="en-US" dirty="0" smtClean="0"/>
              <a:t>TV programs (PBS, cable, </a:t>
            </a:r>
            <a:r>
              <a:rPr lang="en-US" dirty="0"/>
              <a:t>N</a:t>
            </a:r>
            <a:r>
              <a:rPr lang="en-US" dirty="0" smtClean="0"/>
              <a:t>etflix videos)</a:t>
            </a:r>
            <a:endParaRPr lang="en-US" dirty="0"/>
          </a:p>
        </p:txBody>
      </p:sp>
      <p:pic>
        <p:nvPicPr>
          <p:cNvPr id="4" name="Picture 2" descr="C:\Documents and Settings\emccarth\Local Settings\Temporary Internet Files\Content.IE5\BVT80VQV\MC900440532[1].wmf"/>
          <p:cNvPicPr>
            <a:picLocks noChangeAspect="1" noChangeArrowheads="1"/>
          </p:cNvPicPr>
          <p:nvPr/>
        </p:nvPicPr>
        <p:blipFill>
          <a:blip r:embed="rId3" cstate="print"/>
          <a:srcRect/>
          <a:stretch>
            <a:fillRect/>
          </a:stretch>
        </p:blipFill>
        <p:spPr bwMode="auto">
          <a:xfrm>
            <a:off x="2118254" y="4724400"/>
            <a:ext cx="1399646" cy="1752600"/>
          </a:xfrm>
          <a:prstGeom prst="rect">
            <a:avLst/>
          </a:prstGeom>
          <a:noFill/>
          <a:ln w="9525">
            <a:noFill/>
            <a:miter lim="800000"/>
            <a:headEnd/>
            <a:tailEnd/>
          </a:ln>
        </p:spPr>
      </p:pic>
      <p:pic>
        <p:nvPicPr>
          <p:cNvPr id="5" name="Picture 2" descr="C:\Documents and Settings\emccarth\Local Settings\Temporary Internet Files\Content.IE5\70X2DP1T\MC900440536[1].wmf"/>
          <p:cNvPicPr>
            <a:picLocks noChangeAspect="1" noChangeArrowheads="1"/>
          </p:cNvPicPr>
          <p:nvPr/>
        </p:nvPicPr>
        <p:blipFill>
          <a:blip r:embed="rId4" cstate="print"/>
          <a:srcRect/>
          <a:stretch>
            <a:fillRect/>
          </a:stretch>
        </p:blipFill>
        <p:spPr bwMode="auto">
          <a:xfrm>
            <a:off x="4800600" y="4648200"/>
            <a:ext cx="1733550" cy="1828800"/>
          </a:xfrm>
          <a:prstGeom prst="rect">
            <a:avLst/>
          </a:prstGeom>
          <a:noFill/>
          <a:ln w="9525">
            <a:noFill/>
            <a:miter lim="800000"/>
            <a:headEnd/>
            <a:tailEnd/>
          </a:ln>
        </p:spPr>
      </p:pic>
    </p:spTree>
    <p:extLst>
      <p:ext uri="{BB962C8B-B14F-4D97-AF65-F5344CB8AC3E}">
        <p14:creationId xmlns:p14="http://schemas.microsoft.com/office/powerpoint/2010/main" val="111378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626" y="1524000"/>
            <a:ext cx="7620000" cy="2462213"/>
          </a:xfrm>
          <a:prstGeom prst="rect">
            <a:avLst/>
          </a:prstGeom>
        </p:spPr>
        <p:txBody>
          <a:bodyPr wrap="square">
            <a:spAutoFit/>
          </a:bodyPr>
          <a:lstStyle/>
          <a:p>
            <a:r>
              <a:rPr lang="en-US" altLang="en-US" sz="3600" dirty="0" smtClean="0">
                <a:solidFill>
                  <a:srgbClr val="438086"/>
                </a:solidFill>
                <a:latin typeface="Arial" panose="020B0604020202020204" pitchFamily="34" charset="0"/>
                <a:cs typeface="Arial" panose="020B0604020202020204" pitchFamily="34" charset="0"/>
              </a:rPr>
              <a:t>If you have any concerns, speak </a:t>
            </a:r>
            <a:r>
              <a:rPr lang="en-US" altLang="en-US" sz="3600" dirty="0">
                <a:solidFill>
                  <a:srgbClr val="438086"/>
                </a:solidFill>
                <a:latin typeface="Arial" panose="020B0604020202020204" pitchFamily="34" charset="0"/>
                <a:cs typeface="Arial" panose="020B0604020202020204" pitchFamily="34" charset="0"/>
              </a:rPr>
              <a:t>with your doctor before starting any new </a:t>
            </a:r>
            <a:r>
              <a:rPr lang="en-US" altLang="en-US" sz="3600" dirty="0" smtClean="0">
                <a:solidFill>
                  <a:srgbClr val="438086"/>
                </a:solidFill>
                <a:latin typeface="Arial" panose="020B0604020202020204" pitchFamily="34" charset="0"/>
                <a:cs typeface="Arial" panose="020B0604020202020204" pitchFamily="34" charset="0"/>
              </a:rPr>
              <a:t>strenuous activities or exercise regimens, and start slowly!  </a:t>
            </a:r>
          </a:p>
          <a:p>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76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n w="18000">
                  <a:solidFill>
                    <a:srgbClr val="438086"/>
                  </a:solidFill>
                  <a:prstDash val="solid"/>
                  <a:miter lim="800000"/>
                </a:ln>
                <a:noFill/>
                <a:effectLst>
                  <a:outerShdw blurRad="25500" dist="23000" dir="7020000" algn="tl">
                    <a:srgbClr val="000000">
                      <a:alpha val="50000"/>
                    </a:srgbClr>
                  </a:outerShdw>
                </a:effectLst>
              </a:rPr>
              <a:t>Let’s Move</a:t>
            </a:r>
            <a:endParaRPr lang="en-US" dirty="0">
              <a:ln w="18000">
                <a:solidFill>
                  <a:srgbClr val="438086"/>
                </a:solidFill>
                <a:prstDash val="solid"/>
                <a:miter lim="800000"/>
              </a:ln>
              <a:noFill/>
              <a:effectLst>
                <a:outerShdw blurRad="25500" dist="23000" dir="7020000" algn="tl">
                  <a:srgbClr val="000000">
                    <a:alpha val="50000"/>
                  </a:srgbClr>
                </a:outerShdw>
              </a:effectLst>
            </a:endParaRPr>
          </a:p>
        </p:txBody>
      </p:sp>
      <p:sp>
        <p:nvSpPr>
          <p:cNvPr id="5" name="Text Placeholder 4"/>
          <p:cNvSpPr>
            <a:spLocks noGrp="1"/>
          </p:cNvSpPr>
          <p:nvPr>
            <p:ph type="body" idx="1"/>
          </p:nvPr>
        </p:nvSpPr>
        <p:spPr>
          <a:xfrm>
            <a:off x="762000" y="3352800"/>
            <a:ext cx="7772400" cy="1509712"/>
          </a:xfrm>
        </p:spPr>
        <p:txBody>
          <a:bodyPr>
            <a:normAutofit/>
          </a:bodyPr>
          <a:lstStyle/>
          <a:p>
            <a:r>
              <a:rPr lang="en-US" sz="2400" b="1" dirty="0" smtClean="0"/>
              <a:t>You Can Do It!</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For your arms</a:t>
            </a:r>
            <a:r>
              <a:rPr lang="en-US" dirty="0" smtClean="0"/>
              <a:t/>
            </a:r>
            <a:br>
              <a:rPr lang="en-US" dirty="0" smtClean="0"/>
            </a:br>
            <a:endParaRPr lang="en-US" dirty="0"/>
          </a:p>
        </p:txBody>
      </p:sp>
      <p:sp>
        <p:nvSpPr>
          <p:cNvPr id="5" name="Content Placeholder 4"/>
          <p:cNvSpPr>
            <a:spLocks noGrp="1"/>
          </p:cNvSpPr>
          <p:nvPr>
            <p:ph idx="1"/>
          </p:nvPr>
        </p:nvSpPr>
        <p:spPr/>
        <p:txBody>
          <a:bodyPr>
            <a:normAutofit/>
          </a:bodyPr>
          <a:lstStyle/>
          <a:p>
            <a:pPr lvl="0"/>
            <a:r>
              <a:rPr lang="en-US" dirty="0" smtClean="0"/>
              <a:t>Sitting with your back straight, raise both arms straight out to the sides (parallel to the ground). Make sure your shoulders are relaxed. Rotate your arms in circles—10 times to the front and 10 times to the back.</a:t>
            </a:r>
          </a:p>
          <a:p>
            <a:pPr>
              <a:buNone/>
            </a:pPr>
            <a:endParaRPr lang="en-US" dirty="0" smtClean="0"/>
          </a:p>
          <a:p>
            <a:r>
              <a:rPr lang="en-US" dirty="0" smtClean="0"/>
              <a:t>Keeping your elbow at your side, bend your arm to bring one hand upward toward your shoulder. Do 10 sets on each arm. </a:t>
            </a:r>
            <a:endParaRPr lang="en-US" dirty="0"/>
          </a:p>
        </p:txBody>
      </p:sp>
      <p:pic>
        <p:nvPicPr>
          <p:cNvPr id="7" name="Picture 6" descr="armraise.jpg"/>
          <p:cNvPicPr>
            <a:picLocks noChangeAspect="1"/>
          </p:cNvPicPr>
          <p:nvPr/>
        </p:nvPicPr>
        <p:blipFill>
          <a:blip r:embed="rId3" cstate="print"/>
          <a:stretch>
            <a:fillRect/>
          </a:stretch>
        </p:blipFill>
        <p:spPr>
          <a:xfrm>
            <a:off x="5791200" y="228600"/>
            <a:ext cx="2038350" cy="20383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 your shoulders</a:t>
            </a:r>
            <a:r>
              <a:rPr lang="en-US" dirty="0" smtClean="0"/>
              <a:t/>
            </a:r>
            <a:br>
              <a:rPr lang="en-US" dirty="0" smtClean="0"/>
            </a:br>
            <a:endParaRPr lang="en-US" dirty="0"/>
          </a:p>
        </p:txBody>
      </p:sp>
      <p:sp>
        <p:nvSpPr>
          <p:cNvPr id="3" name="Content Placeholder 2"/>
          <p:cNvSpPr>
            <a:spLocks noGrp="1"/>
          </p:cNvSpPr>
          <p:nvPr>
            <p:ph idx="1"/>
          </p:nvPr>
        </p:nvSpPr>
        <p:spPr>
          <a:xfrm>
            <a:off x="457200" y="2514600"/>
            <a:ext cx="8229600" cy="3922776"/>
          </a:xfrm>
        </p:spPr>
        <p:txBody>
          <a:bodyPr>
            <a:normAutofit/>
          </a:bodyPr>
          <a:lstStyle/>
          <a:p>
            <a:pPr lvl="0"/>
            <a:r>
              <a:rPr lang="en-US" dirty="0" smtClean="0"/>
              <a:t>Raise one hand high above the head (careful—do not strain too hard). Keep your shoulder relaxed. Repeat 10 times for each arm.  </a:t>
            </a:r>
          </a:p>
          <a:p>
            <a:pPr>
              <a:buNone/>
            </a:pPr>
            <a:endParaRPr lang="en-US" dirty="0" smtClean="0"/>
          </a:p>
          <a:p>
            <a:pPr lvl="0"/>
            <a:r>
              <a:rPr lang="en-US" dirty="0" smtClean="0"/>
              <a:t>Keeping your shoulders relaxed, place your hands on your shoulders (right hand on right shoulder, left hand on left shoulder). Bring your elbows together so they touch. Repeat 10 times.</a:t>
            </a:r>
          </a:p>
          <a:p>
            <a:endParaRPr lang="en-US" dirty="0"/>
          </a:p>
        </p:txBody>
      </p:sp>
      <p:pic>
        <p:nvPicPr>
          <p:cNvPr id="5" name="Picture 4" descr="Chair ex.bmp"/>
          <p:cNvPicPr>
            <a:picLocks noChangeAspect="1"/>
          </p:cNvPicPr>
          <p:nvPr/>
        </p:nvPicPr>
        <p:blipFill>
          <a:blip r:embed="rId2" cstate="print"/>
          <a:stretch>
            <a:fillRect/>
          </a:stretch>
        </p:blipFill>
        <p:spPr>
          <a:xfrm>
            <a:off x="6019800" y="457200"/>
            <a:ext cx="2085714" cy="21904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 your legs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Place both feet flat on the floor, with your feet directly below your knees (your legs should make a 90º angle). Raise one foot up, so that your whole leg is extended straight out. Lift your leg only as high as you can. Repeat 10 times, repeat using the other leg.</a:t>
            </a:r>
          </a:p>
          <a:p>
            <a:pPr>
              <a:buNone/>
            </a:pPr>
            <a:endParaRPr lang="en-US" dirty="0" smtClean="0"/>
          </a:p>
          <a:p>
            <a:pPr lvl="0"/>
            <a:r>
              <a:rPr lang="en-US" dirty="0" smtClean="0"/>
              <a:t>Place both feet flat on the floor, with your feet directly below your knees (your legs should make a 90º angle). Raise your heels up as high as you can, while keeping your toes on the ground (your toes will point downward). Repeat 15 times.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ir ex stand.bmp"/>
          <p:cNvPicPr>
            <a:picLocks noChangeAspect="1"/>
          </p:cNvPicPr>
          <p:nvPr/>
        </p:nvPicPr>
        <p:blipFill>
          <a:blip r:embed="rId3" cstate="print"/>
          <a:stretch>
            <a:fillRect/>
          </a:stretch>
        </p:blipFill>
        <p:spPr>
          <a:xfrm>
            <a:off x="2850869" y="3561278"/>
            <a:ext cx="2142857" cy="2142857"/>
          </a:xfrm>
          <a:prstGeom prst="rect">
            <a:avLst/>
          </a:prstGeom>
        </p:spPr>
      </p:pic>
      <p:pic>
        <p:nvPicPr>
          <p:cNvPr id="7" name="Picture 6" descr="pho_exercise_armchair-backward.jpg"/>
          <p:cNvPicPr>
            <a:picLocks noChangeAspect="1"/>
          </p:cNvPicPr>
          <p:nvPr/>
        </p:nvPicPr>
        <p:blipFill>
          <a:blip r:embed="rId4" cstate="print"/>
          <a:stretch>
            <a:fillRect/>
          </a:stretch>
        </p:blipFill>
        <p:spPr>
          <a:xfrm>
            <a:off x="685798" y="609600"/>
            <a:ext cx="2135881" cy="2538412"/>
          </a:xfrm>
          <a:prstGeom prst="rect">
            <a:avLst/>
          </a:prstGeom>
        </p:spPr>
      </p:pic>
      <p:sp>
        <p:nvSpPr>
          <p:cNvPr id="8" name="Rectangle 7"/>
          <p:cNvSpPr/>
          <p:nvPr/>
        </p:nvSpPr>
        <p:spPr>
          <a:xfrm>
            <a:off x="990600" y="3191946"/>
            <a:ext cx="1260281" cy="369332"/>
          </a:xfrm>
          <a:prstGeom prst="rect">
            <a:avLst/>
          </a:prstGeom>
        </p:spPr>
        <p:txBody>
          <a:bodyPr wrap="none">
            <a:spAutoFit/>
          </a:bodyPr>
          <a:lstStyle/>
          <a:p>
            <a:r>
              <a:rPr lang="en-US" dirty="0" err="1" smtClean="0"/>
              <a:t>Glute</a:t>
            </a:r>
            <a:r>
              <a:rPr lang="en-US" dirty="0" smtClean="0"/>
              <a:t> Lifts</a:t>
            </a:r>
            <a:endParaRPr lang="en-US" dirty="0"/>
          </a:p>
        </p:txBody>
      </p:sp>
      <p:sp>
        <p:nvSpPr>
          <p:cNvPr id="9" name="Rectangle 8"/>
          <p:cNvSpPr/>
          <p:nvPr/>
        </p:nvSpPr>
        <p:spPr>
          <a:xfrm>
            <a:off x="6096000" y="3684481"/>
            <a:ext cx="1766830" cy="369332"/>
          </a:xfrm>
          <a:prstGeom prst="rect">
            <a:avLst/>
          </a:prstGeom>
        </p:spPr>
        <p:txBody>
          <a:bodyPr wrap="none">
            <a:spAutoFit/>
          </a:bodyPr>
          <a:lstStyle/>
          <a:p>
            <a:r>
              <a:rPr lang="en-US" dirty="0" err="1" smtClean="0"/>
              <a:t>Quadricep</a:t>
            </a:r>
            <a:r>
              <a:rPr lang="en-US" dirty="0" smtClean="0"/>
              <a:t> Lifts</a:t>
            </a:r>
            <a:endParaRPr lang="en-US" dirty="0"/>
          </a:p>
        </p:txBody>
      </p:sp>
      <p:sp>
        <p:nvSpPr>
          <p:cNvPr id="10" name="Rectangle 9"/>
          <p:cNvSpPr/>
          <p:nvPr/>
        </p:nvSpPr>
        <p:spPr>
          <a:xfrm>
            <a:off x="2697442" y="5712787"/>
            <a:ext cx="2449710" cy="369332"/>
          </a:xfrm>
          <a:prstGeom prst="rect">
            <a:avLst/>
          </a:prstGeom>
        </p:spPr>
        <p:txBody>
          <a:bodyPr wrap="none">
            <a:spAutoFit/>
          </a:bodyPr>
          <a:lstStyle/>
          <a:p>
            <a:r>
              <a:rPr lang="en-US" dirty="0" smtClean="0"/>
              <a:t>Knee Lifts using Chair</a:t>
            </a:r>
            <a:endParaRPr lang="en-US" dirty="0"/>
          </a:p>
        </p:txBody>
      </p:sp>
      <p:pic>
        <p:nvPicPr>
          <p:cNvPr id="1026" name="Picture 2" descr="http://img.webmd.com/dtmcms/live/webmd/consumer_assets/site_images/media/medical/hw/h9991476_001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151" y="1371600"/>
            <a:ext cx="3541711" cy="2309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Push-ups and Chest</a:t>
            </a:r>
            <a:endParaRPr lang="en-US" dirty="0"/>
          </a:p>
        </p:txBody>
      </p:sp>
      <p:sp>
        <p:nvSpPr>
          <p:cNvPr id="3" name="Content Placeholder 2"/>
          <p:cNvSpPr>
            <a:spLocks noGrp="1"/>
          </p:cNvSpPr>
          <p:nvPr>
            <p:ph idx="1"/>
          </p:nvPr>
        </p:nvSpPr>
        <p:spPr/>
        <p:txBody>
          <a:bodyPr>
            <a:normAutofit/>
          </a:bodyPr>
          <a:lstStyle/>
          <a:p>
            <a:r>
              <a:rPr lang="en-US" b="1" dirty="0" smtClean="0"/>
              <a:t>Chest Press:</a:t>
            </a:r>
            <a:r>
              <a:rPr lang="en-US" dirty="0" smtClean="0"/>
              <a:t> </a:t>
            </a:r>
            <a:br>
              <a:rPr lang="en-US" dirty="0" smtClean="0"/>
            </a:br>
            <a:r>
              <a:rPr lang="en-US" dirty="0" smtClean="0"/>
              <a:t>The muscles of the upper torso are targeted in this exercise. Place your hands at chest height on each side of an open doorway or wall. Your feet should be 6 to 10 inches behind your body, so that you are leaning forward. Press your body back like a push-up and return. Make sure that your feet are securely placed on the floor, moving any rugs that may cause you to slide.</a:t>
            </a:r>
          </a:p>
          <a:p>
            <a:endParaRPr lang="en-US" dirty="0"/>
          </a:p>
        </p:txBody>
      </p:sp>
      <p:pic>
        <p:nvPicPr>
          <p:cNvPr id="1026" name="Picture 2" descr="http://go4life.nia.nih.gov/sites/default/files/styles/exercise_node_image/public/wall_push_up.jpg?itok=gO7uRO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2514600" cy="2024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strength</a:t>
            </a:r>
            <a:endParaRPr lang="en-US" dirty="0"/>
          </a:p>
        </p:txBody>
      </p:sp>
      <p:sp>
        <p:nvSpPr>
          <p:cNvPr id="7" name="TextBox 6"/>
          <p:cNvSpPr txBox="1"/>
          <p:nvPr/>
        </p:nvSpPr>
        <p:spPr>
          <a:xfrm>
            <a:off x="838200" y="2590800"/>
            <a:ext cx="6781800" cy="2092881"/>
          </a:xfrm>
          <a:prstGeom prst="rect">
            <a:avLst/>
          </a:prstGeom>
          <a:noFill/>
        </p:spPr>
        <p:txBody>
          <a:bodyPr wrap="square" rtlCol="0">
            <a:spAutoFit/>
          </a:bodyPr>
          <a:lstStyle/>
          <a:p>
            <a:r>
              <a:rPr lang="en-US" sz="2800" dirty="0" smtClean="0"/>
              <a:t>Plank</a:t>
            </a:r>
          </a:p>
          <a:p>
            <a:r>
              <a:rPr lang="en-US" sz="2800" dirty="0" smtClean="0"/>
              <a:t>Squat against Wall</a:t>
            </a:r>
          </a:p>
          <a:p>
            <a:r>
              <a:rPr lang="en-US" sz="2800" dirty="0" smtClean="0"/>
              <a:t>Knee Lifts</a:t>
            </a:r>
          </a:p>
          <a:p>
            <a:r>
              <a:rPr lang="en-US" sz="2800" dirty="0" smtClean="0"/>
              <a:t>Knee Twists</a:t>
            </a:r>
          </a:p>
          <a:p>
            <a:endParaRPr lang="en-US" dirty="0"/>
          </a:p>
        </p:txBody>
      </p:sp>
      <p:pic>
        <p:nvPicPr>
          <p:cNvPr id="17410" name="Picture 2" descr="Plank with Side Leg Touch&#10;"/>
          <p:cNvPicPr>
            <a:picLocks noChangeAspect="1" noChangeArrowheads="1"/>
          </p:cNvPicPr>
          <p:nvPr/>
        </p:nvPicPr>
        <p:blipFill>
          <a:blip r:embed="rId3" cstate="print"/>
          <a:srcRect t="31200" b="16800"/>
          <a:stretch>
            <a:fillRect/>
          </a:stretch>
        </p:blipFill>
        <p:spPr bwMode="auto">
          <a:xfrm>
            <a:off x="4114800" y="4191000"/>
            <a:ext cx="3810000" cy="1981200"/>
          </a:xfrm>
          <a:prstGeom prst="rect">
            <a:avLst/>
          </a:prstGeom>
          <a:noFill/>
        </p:spPr>
      </p:pic>
      <p:pic>
        <p:nvPicPr>
          <p:cNvPr id="10" name="irc_mi" descr="http://www.glamour.com/images/health-fitness/2012/05/0501-02-muffin-top-workout_li.jpg"/>
          <p:cNvPicPr/>
          <p:nvPr/>
        </p:nvPicPr>
        <p:blipFill>
          <a:blip r:embed="rId4" cstate="print"/>
          <a:srcRect t="14201" b="17041"/>
          <a:stretch>
            <a:fillRect/>
          </a:stretch>
        </p:blipFill>
        <p:spPr bwMode="auto">
          <a:xfrm>
            <a:off x="4267200" y="1143000"/>
            <a:ext cx="4171950" cy="2213554"/>
          </a:xfrm>
          <a:prstGeom prst="rect">
            <a:avLst/>
          </a:prstGeom>
          <a:noFill/>
          <a:ln w="9525">
            <a:noFill/>
            <a:miter lim="800000"/>
            <a:headEnd/>
            <a:tailEnd/>
          </a:ln>
        </p:spPr>
      </p:pic>
      <p:sp>
        <p:nvSpPr>
          <p:cNvPr id="11" name="Rectangle 10"/>
          <p:cNvSpPr/>
          <p:nvPr/>
        </p:nvSpPr>
        <p:spPr>
          <a:xfrm>
            <a:off x="5486400" y="3429000"/>
            <a:ext cx="1321196" cy="369332"/>
          </a:xfrm>
          <a:prstGeom prst="rect">
            <a:avLst/>
          </a:prstGeom>
        </p:spPr>
        <p:txBody>
          <a:bodyPr wrap="none">
            <a:spAutoFit/>
          </a:bodyPr>
          <a:lstStyle/>
          <a:p>
            <a:r>
              <a:rPr lang="en-US" dirty="0" smtClean="0"/>
              <a:t>Knee Twist</a:t>
            </a:r>
            <a:endParaRPr lang="en-US" dirty="0"/>
          </a:p>
        </p:txBody>
      </p:sp>
      <p:sp>
        <p:nvSpPr>
          <p:cNvPr id="12" name="Rectangle 11"/>
          <p:cNvSpPr/>
          <p:nvPr/>
        </p:nvSpPr>
        <p:spPr>
          <a:xfrm>
            <a:off x="5638800" y="6248400"/>
            <a:ext cx="768159" cy="369332"/>
          </a:xfrm>
          <a:prstGeom prst="rect">
            <a:avLst/>
          </a:prstGeom>
        </p:spPr>
        <p:txBody>
          <a:bodyPr wrap="none">
            <a:spAutoFit/>
          </a:bodyPr>
          <a:lstStyle/>
          <a:p>
            <a:r>
              <a:rPr lang="en-US" dirty="0" smtClean="0"/>
              <a:t>Plank</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3" y="685800"/>
            <a:ext cx="8610600" cy="1371600"/>
          </a:xfrm>
        </p:spPr>
        <p:txBody>
          <a:bodyPr>
            <a:normAutofit/>
          </a:bodyPr>
          <a:lstStyle/>
          <a:p>
            <a:r>
              <a:rPr lang="en-US" dirty="0" smtClean="0">
                <a:latin typeface="Arial" panose="020B0604020202020204" pitchFamily="34" charset="0"/>
                <a:cs typeface="Arial" panose="020B0604020202020204" pitchFamily="34" charset="0"/>
              </a:rPr>
              <a:t>Physical Activity Guidelines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for Americans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2362200"/>
            <a:ext cx="7924800" cy="4248912"/>
          </a:xfrm>
        </p:spPr>
        <p:txBody>
          <a:bodyPr/>
          <a:lstStyle/>
          <a:p>
            <a:pPr marL="624078" indent="-514350">
              <a:buFont typeface="+mj-lt"/>
              <a:buAutoNum type="arabicParenR"/>
            </a:pPr>
            <a:r>
              <a:rPr lang="en-US" dirty="0" smtClean="0"/>
              <a:t>Minimize inactivity</a:t>
            </a:r>
          </a:p>
          <a:p>
            <a:pPr marL="624078" indent="-514350">
              <a:buFont typeface="+mj-lt"/>
              <a:buAutoNum type="arabicParenR"/>
            </a:pPr>
            <a:endParaRPr lang="en-US" sz="1000" dirty="0" smtClean="0"/>
          </a:p>
          <a:p>
            <a:pPr marL="624078" indent="-514350">
              <a:buFont typeface="+mj-lt"/>
              <a:buAutoNum type="arabicParenR"/>
            </a:pPr>
            <a:r>
              <a:rPr lang="en-US" dirty="0" smtClean="0"/>
              <a:t>Perform at least 150 minutes of moderate-intensity activity/week</a:t>
            </a:r>
          </a:p>
          <a:p>
            <a:pPr marL="1181862" lvl="2" indent="-514350">
              <a:buClr>
                <a:schemeClr val="accent3">
                  <a:lumMod val="75000"/>
                </a:schemeClr>
              </a:buClr>
              <a:buFont typeface="Arial" panose="020B0604020202020204" pitchFamily="34" charset="0"/>
              <a:buChar char="•"/>
            </a:pPr>
            <a:r>
              <a:rPr lang="en-US" dirty="0" smtClean="0">
                <a:solidFill>
                  <a:schemeClr val="accent3">
                    <a:lumMod val="75000"/>
                  </a:schemeClr>
                </a:solidFill>
              </a:rPr>
              <a:t>Example: 30 minutes 5 days a week</a:t>
            </a:r>
          </a:p>
          <a:p>
            <a:pPr marL="1181862" lvl="2" indent="-514350">
              <a:buClr>
                <a:schemeClr val="accent3">
                  <a:lumMod val="75000"/>
                </a:schemeClr>
              </a:buClr>
              <a:buFont typeface="Arial" panose="020B0604020202020204" pitchFamily="34" charset="0"/>
              <a:buChar char="•"/>
            </a:pPr>
            <a:r>
              <a:rPr lang="en-US" dirty="0" smtClean="0">
                <a:solidFill>
                  <a:schemeClr val="accent3">
                    <a:lumMod val="75000"/>
                  </a:schemeClr>
                </a:solidFill>
              </a:rPr>
              <a:t>Should be at least 10 minute bouts </a:t>
            </a:r>
          </a:p>
          <a:p>
            <a:pPr marL="916686" lvl="1" indent="-514350">
              <a:buClr>
                <a:schemeClr val="accent3">
                  <a:lumMod val="75000"/>
                </a:schemeClr>
              </a:buClr>
              <a:buFont typeface="Arial" panose="020B0604020202020204" pitchFamily="34" charset="0"/>
              <a:buChar char="•"/>
            </a:pPr>
            <a:endParaRPr lang="en-US" sz="1000" dirty="0" smtClean="0"/>
          </a:p>
          <a:p>
            <a:pPr marL="624078" indent="-514350">
              <a:buFont typeface="+mj-lt"/>
              <a:buAutoNum type="arabicParenR"/>
            </a:pPr>
            <a:r>
              <a:rPr lang="en-US" dirty="0" smtClean="0"/>
              <a:t>Perform resistance training or muscle strengthening exercise twice a week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8083" y="4964668"/>
            <a:ext cx="1279517" cy="369332"/>
          </a:xfrm>
          <a:prstGeom prst="rect">
            <a:avLst/>
          </a:prstGeom>
        </p:spPr>
        <p:txBody>
          <a:bodyPr wrap="none">
            <a:spAutoFit/>
          </a:bodyPr>
          <a:lstStyle/>
          <a:p>
            <a:r>
              <a:rPr lang="en-US" dirty="0" smtClean="0"/>
              <a:t>Knee Lifts </a:t>
            </a:r>
            <a:endParaRPr lang="en-US" dirty="0"/>
          </a:p>
        </p:txBody>
      </p:sp>
      <p:sp>
        <p:nvSpPr>
          <p:cNvPr id="7" name="Rectangle 6"/>
          <p:cNvSpPr/>
          <p:nvPr/>
        </p:nvSpPr>
        <p:spPr>
          <a:xfrm>
            <a:off x="6247508" y="4953000"/>
            <a:ext cx="1372492" cy="369332"/>
          </a:xfrm>
          <a:prstGeom prst="rect">
            <a:avLst/>
          </a:prstGeom>
        </p:spPr>
        <p:txBody>
          <a:bodyPr wrap="none">
            <a:spAutoFit/>
          </a:bodyPr>
          <a:lstStyle/>
          <a:p>
            <a:r>
              <a:rPr lang="en-US" dirty="0" smtClean="0"/>
              <a:t>Wall squats</a:t>
            </a:r>
            <a:endParaRPr lang="en-US" dirty="0"/>
          </a:p>
        </p:txBody>
      </p:sp>
      <p:pic>
        <p:nvPicPr>
          <p:cNvPr id="1026" name="Picture 2" descr="Senior Activities"/>
          <p:cNvPicPr>
            <a:picLocks noChangeAspect="1" noChangeArrowheads="1"/>
          </p:cNvPicPr>
          <p:nvPr/>
        </p:nvPicPr>
        <p:blipFill rotWithShape="1">
          <a:blip r:embed="rId3">
            <a:extLst>
              <a:ext uri="{28A0092B-C50C-407E-A947-70E740481C1C}">
                <a14:useLocalDpi xmlns:a14="http://schemas.microsoft.com/office/drawing/2010/main" val="0"/>
              </a:ext>
            </a:extLst>
          </a:blip>
          <a:srcRect l="10958"/>
          <a:stretch/>
        </p:blipFill>
        <p:spPr bwMode="auto">
          <a:xfrm>
            <a:off x="762000" y="1278835"/>
            <a:ext cx="4308475" cy="3209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ealthline.com/images/hk/medium/Millar%20Ch4_img_4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78835"/>
            <a:ext cx="2580781" cy="320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066800"/>
          </a:xfrm>
        </p:spPr>
        <p:txBody>
          <a:bodyPr/>
          <a:lstStyle/>
          <a:p>
            <a:r>
              <a:rPr lang="en-US" dirty="0" smtClean="0"/>
              <a:t>Balance &amp; Rest</a:t>
            </a:r>
            <a:endParaRPr lang="en-US" dirty="0"/>
          </a:p>
        </p:txBody>
      </p:sp>
      <p:sp>
        <p:nvSpPr>
          <p:cNvPr id="3" name="Content Placeholder 2"/>
          <p:cNvSpPr>
            <a:spLocks noGrp="1"/>
          </p:cNvSpPr>
          <p:nvPr>
            <p:ph idx="1"/>
          </p:nvPr>
        </p:nvSpPr>
        <p:spPr/>
        <p:txBody>
          <a:bodyPr>
            <a:normAutofit/>
          </a:bodyPr>
          <a:lstStyle/>
          <a:p>
            <a:r>
              <a:rPr lang="en-US" dirty="0" smtClean="0"/>
              <a:t>Meditation</a:t>
            </a:r>
          </a:p>
          <a:p>
            <a:pPr lvl="1"/>
            <a:r>
              <a:rPr lang="en-US" dirty="0" smtClean="0"/>
              <a:t>Apps= </a:t>
            </a:r>
          </a:p>
          <a:p>
            <a:pPr lvl="2"/>
            <a:r>
              <a:rPr lang="en-US" dirty="0" smtClean="0"/>
              <a:t>Calm</a:t>
            </a:r>
          </a:p>
          <a:p>
            <a:pPr lvl="2"/>
            <a:r>
              <a:rPr lang="en-US" dirty="0" smtClean="0"/>
              <a:t>Headspace</a:t>
            </a:r>
          </a:p>
          <a:p>
            <a:r>
              <a:rPr lang="en-US" dirty="0" smtClean="0"/>
              <a:t>Sleep</a:t>
            </a:r>
          </a:p>
          <a:p>
            <a:r>
              <a:rPr lang="en-US" dirty="0" smtClean="0"/>
              <a:t>Relaxation</a:t>
            </a:r>
          </a:p>
          <a:p>
            <a:r>
              <a:rPr lang="en-US" dirty="0" smtClean="0"/>
              <a:t>Time for yourself</a:t>
            </a:r>
          </a:p>
          <a:p>
            <a:r>
              <a:rPr lang="en-US" dirty="0" smtClean="0"/>
              <a:t>Just Breathe</a:t>
            </a:r>
          </a:p>
          <a:p>
            <a:r>
              <a:rPr lang="en-US" dirty="0" smtClean="0"/>
              <a:t>Yoga, Pilates</a:t>
            </a:r>
            <a:endParaRPr lang="en-US" dirty="0"/>
          </a:p>
        </p:txBody>
      </p:sp>
      <p:pic>
        <p:nvPicPr>
          <p:cNvPr id="1026" name="Picture 2" descr="Man sitting on a beach medit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626" y="2438400"/>
            <a:ext cx="4648200" cy="310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7467600" cy="4832092"/>
          </a:xfrm>
          <a:prstGeom prst="rect">
            <a:avLst/>
          </a:prstGeom>
        </p:spPr>
        <p:txBody>
          <a:bodyPr wrap="square">
            <a:spAutoFit/>
          </a:bodyPr>
          <a:lstStyle/>
          <a:p>
            <a:r>
              <a:rPr lang="en-US" sz="2800" dirty="0" smtClean="0"/>
              <a:t>*Exercise gives you energy and keeps you healthy to keep going in that busy life of yours! </a:t>
            </a:r>
          </a:p>
          <a:p>
            <a:endParaRPr lang="en-US" sz="2800" dirty="0" smtClean="0"/>
          </a:p>
          <a:p>
            <a:r>
              <a:rPr lang="en-US" sz="2800" dirty="0" smtClean="0"/>
              <a:t>*So don't think of exercise as just another to-do item to squeeze into your already busy schedule. </a:t>
            </a:r>
          </a:p>
          <a:p>
            <a:endParaRPr lang="en-US" sz="2800" dirty="0" smtClean="0"/>
          </a:p>
          <a:p>
            <a:r>
              <a:rPr lang="en-US" sz="2800" dirty="0" smtClean="0"/>
              <a:t>*Instead, think of it as maintenance for your health, a way to de-stress and do something beneficial for </a:t>
            </a:r>
            <a:r>
              <a:rPr lang="en-US" sz="2800" i="1" dirty="0" smtClean="0"/>
              <a:t>you!</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2900" y="4953000"/>
            <a:ext cx="8686800" cy="914400"/>
          </a:xfrm>
        </p:spPr>
        <p:txBody>
          <a:bodyPr>
            <a:normAutofit/>
          </a:bodyPr>
          <a:lstStyle/>
          <a:p>
            <a:r>
              <a:rPr lang="en-US" sz="2000" dirty="0" smtClean="0">
                <a:latin typeface="+mj-lt"/>
              </a:rPr>
              <a:t>Adapted from a presentation developed by Erin McCarthy, ACE, CSSD of the Center for Lifestyle Medicine, Northwestern University,</a:t>
            </a:r>
            <a:r>
              <a:rPr lang="en-US" sz="2000" dirty="0">
                <a:latin typeface="+mj-lt"/>
              </a:rPr>
              <a:t> </a:t>
            </a:r>
            <a:r>
              <a:rPr lang="en-US" sz="2000" dirty="0" smtClean="0">
                <a:latin typeface="+mj-lt"/>
              </a:rPr>
              <a:t>Chicago, IL</a:t>
            </a:r>
            <a:endParaRPr lang="en-US" dirty="0" smtClean="0"/>
          </a:p>
        </p:txBody>
      </p:sp>
      <p:sp>
        <p:nvSpPr>
          <p:cNvPr id="20483" name="TextBox 5"/>
          <p:cNvSpPr txBox="1">
            <a:spLocks noChangeArrowheads="1"/>
          </p:cNvSpPr>
          <p:nvPr/>
        </p:nvSpPr>
        <p:spPr bwMode="auto">
          <a:xfrm>
            <a:off x="2590800" y="1000539"/>
            <a:ext cx="4191000" cy="830997"/>
          </a:xfrm>
          <a:prstGeom prst="rect">
            <a:avLst/>
          </a:prstGeom>
          <a:noFill/>
          <a:ln w="9525">
            <a:noFill/>
            <a:miter lim="800000"/>
            <a:headEnd/>
            <a:tailEnd/>
          </a:ln>
        </p:spPr>
        <p:txBody>
          <a:bodyPr wrap="square">
            <a:spAutoFit/>
          </a:bodyPr>
          <a:lstStyle/>
          <a:p>
            <a:r>
              <a:rPr lang="en-US" sz="4800" dirty="0">
                <a:solidFill>
                  <a:schemeClr val="bg1"/>
                </a:solidFill>
              </a:rPr>
              <a:t>Thank You!</a:t>
            </a:r>
          </a:p>
        </p:txBody>
      </p:sp>
      <p:pic>
        <p:nvPicPr>
          <p:cNvPr id="16385" name="Picture 1" descr="C:\Users\emccarth\AppData\Local\Microsoft\Windows\Temporary Internet Files\Content.IE5\6BPKNZFE\MC900412570[1].wmf"/>
          <p:cNvPicPr>
            <a:picLocks noChangeAspect="1" noChangeArrowheads="1"/>
          </p:cNvPicPr>
          <p:nvPr/>
        </p:nvPicPr>
        <p:blipFill>
          <a:blip r:embed="rId2" cstate="print"/>
          <a:srcRect/>
          <a:stretch>
            <a:fillRect/>
          </a:stretch>
        </p:blipFill>
        <p:spPr bwMode="auto">
          <a:xfrm>
            <a:off x="6019800" y="2667000"/>
            <a:ext cx="1782024" cy="206419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14400"/>
          </a:xfrm>
        </p:spPr>
        <p:txBody>
          <a:bodyPr/>
          <a:lstStyle/>
          <a:p>
            <a:r>
              <a:rPr lang="en-US" dirty="0" smtClean="0">
                <a:latin typeface="Arial" panose="020B0604020202020204" pitchFamily="34" charset="0"/>
                <a:cs typeface="Arial" panose="020B0604020202020204" pitchFamily="34" charset="0"/>
              </a:rPr>
              <a:t>Avoid Inactivity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325112"/>
          </a:xfrm>
        </p:spPr>
        <p:txBody>
          <a:bodyPr>
            <a:normAutofit/>
          </a:bodyPr>
          <a:lstStyle/>
          <a:p>
            <a:r>
              <a:rPr lang="en-US" dirty="0" smtClean="0"/>
              <a:t>Sitting is a risk factor for all-cause mortality even if people meet minimum physical activity recommendations</a:t>
            </a:r>
          </a:p>
          <a:p>
            <a:endParaRPr lang="en-US" dirty="0"/>
          </a:p>
          <a:p>
            <a:endParaRPr lang="en-US" dirty="0" smtClean="0"/>
          </a:p>
          <a:p>
            <a:pPr marL="109728" indent="0">
              <a:buNone/>
            </a:pPr>
            <a:endParaRPr lang="en-US" dirty="0"/>
          </a:p>
          <a:p>
            <a:r>
              <a:rPr lang="en-US" dirty="0"/>
              <a:t>Aim to stand up or be active </a:t>
            </a:r>
            <a:r>
              <a:rPr lang="en-US" dirty="0" smtClean="0"/>
              <a:t>for at least </a:t>
            </a:r>
            <a:r>
              <a:rPr lang="en-US" i="1" dirty="0"/>
              <a:t>10 minutes every hour</a:t>
            </a:r>
            <a:endParaRPr lang="en-US" dirty="0"/>
          </a:p>
        </p:txBody>
      </p:sp>
      <p:pic>
        <p:nvPicPr>
          <p:cNvPr id="58370" name="Picture 2" descr="C:\Users\emccarth\AppData\Local\Microsoft\Windows\Temporary Internet Files\Content.IE5\YXYA8OZZ\MC900044953[1].wmf"/>
          <p:cNvPicPr>
            <a:picLocks noChangeAspect="1" noChangeArrowheads="1"/>
          </p:cNvPicPr>
          <p:nvPr/>
        </p:nvPicPr>
        <p:blipFill>
          <a:blip r:embed="rId3" cstate="print"/>
          <a:srcRect/>
          <a:stretch>
            <a:fillRect/>
          </a:stretch>
        </p:blipFill>
        <p:spPr bwMode="auto">
          <a:xfrm>
            <a:off x="4114800" y="3048000"/>
            <a:ext cx="1794967" cy="13944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6800"/>
          </a:xfrm>
        </p:spPr>
        <p:txBody>
          <a:bodyPr>
            <a:normAutofit fontScale="90000"/>
          </a:bodyPr>
          <a:lstStyle/>
          <a:p>
            <a:r>
              <a:rPr lang="en-US" dirty="0" smtClean="0">
                <a:latin typeface="Arial" panose="020B0604020202020204" pitchFamily="34" charset="0"/>
                <a:cs typeface="Arial" panose="020B0604020202020204" pitchFamily="34" charset="0"/>
              </a:rPr>
              <a:t>If you do more than 150 minutes/week, do the benefits increase?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smtClean="0"/>
          </a:p>
          <a:p>
            <a:pPr lvl="4">
              <a:lnSpc>
                <a:spcPct val="150000"/>
              </a:lnSpc>
              <a:buFont typeface="Arial" panose="020B0604020202020204" pitchFamily="34" charset="0"/>
              <a:buChar char="•"/>
            </a:pPr>
            <a:r>
              <a:rPr lang="en-US" sz="2800" dirty="0" smtClean="0">
                <a:cs typeface="Arial" panose="020B0604020202020204" pitchFamily="34" charset="0"/>
              </a:rPr>
              <a:t>Yes</a:t>
            </a:r>
          </a:p>
          <a:p>
            <a:pPr lvl="4">
              <a:lnSpc>
                <a:spcPct val="150000"/>
              </a:lnSpc>
              <a:buFont typeface="Arial" panose="020B0604020202020204" pitchFamily="34" charset="0"/>
              <a:buChar char="•"/>
            </a:pPr>
            <a:r>
              <a:rPr lang="en-US" sz="2800" dirty="0" smtClean="0">
                <a:cs typeface="Arial" panose="020B0604020202020204" pitchFamily="34" charset="0"/>
              </a:rPr>
              <a:t>No</a:t>
            </a:r>
            <a:endParaRPr lang="en-US" sz="2800" dirty="0">
              <a:cs typeface="Arial" panose="020B0604020202020204" pitchFamily="34" charset="0"/>
            </a:endParaRPr>
          </a:p>
        </p:txBody>
      </p:sp>
      <p:sp>
        <p:nvSpPr>
          <p:cNvPr id="4" name="Rectangle 3"/>
          <p:cNvSpPr/>
          <p:nvPr/>
        </p:nvSpPr>
        <p:spPr>
          <a:xfrm>
            <a:off x="2514600" y="6248400"/>
            <a:ext cx="6477000" cy="369332"/>
          </a:xfrm>
          <a:prstGeom prst="rect">
            <a:avLst/>
          </a:prstGeom>
        </p:spPr>
        <p:txBody>
          <a:bodyPr wrap="square">
            <a:spAutoFit/>
          </a:bodyPr>
          <a:lstStyle/>
          <a:p>
            <a:r>
              <a:rPr lang="en-US" dirty="0" smtClean="0"/>
              <a:t>http://www.cdc.gov/physicalactivity/everyone/guidelines/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1066800"/>
          </a:xfrm>
        </p:spPr>
        <p:txBody>
          <a:bodyPr>
            <a:normAutofit fontScale="90000"/>
          </a:bodyPr>
          <a:lstStyle/>
          <a:p>
            <a:r>
              <a:rPr lang="en-US" dirty="0" smtClean="0">
                <a:latin typeface="Arial" panose="020B0604020202020204" pitchFamily="34" charset="0"/>
                <a:cs typeface="Arial" panose="020B0604020202020204" pitchFamily="34" charset="0"/>
              </a:rPr>
              <a:t>What does physical activity best predict?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514600"/>
            <a:ext cx="7010400" cy="3313176"/>
          </a:xfrm>
        </p:spPr>
        <p:txBody>
          <a:bodyPr/>
          <a:lstStyle/>
          <a:p>
            <a:pPr marL="624078" indent="-514350">
              <a:buFont typeface="+mj-lt"/>
              <a:buAutoNum type="alphaUcPeriod"/>
            </a:pPr>
            <a:r>
              <a:rPr lang="en-US" dirty="0" smtClean="0"/>
              <a:t>Weight loss</a:t>
            </a:r>
          </a:p>
          <a:p>
            <a:pPr marL="624078" indent="-514350">
              <a:buFont typeface="+mj-lt"/>
              <a:buAutoNum type="alphaUcPeriod"/>
            </a:pPr>
            <a:r>
              <a:rPr lang="en-US" dirty="0" smtClean="0"/>
              <a:t>Weight gain</a:t>
            </a:r>
          </a:p>
          <a:p>
            <a:pPr marL="624078" indent="-514350">
              <a:buFont typeface="+mj-lt"/>
              <a:buAutoNum type="alphaUcPeriod"/>
            </a:pPr>
            <a:r>
              <a:rPr lang="en-US" dirty="0" smtClean="0"/>
              <a:t>Weight loss maintenance</a:t>
            </a:r>
          </a:p>
          <a:p>
            <a:pPr marL="624078" indent="-514350">
              <a:buFont typeface="+mj-lt"/>
              <a:buAutoNum type="alphaUcPeriod"/>
            </a:pPr>
            <a:endParaRPr lang="en-US" dirty="0"/>
          </a:p>
          <a:p>
            <a:pPr marL="1353312" lvl="5" indent="0">
              <a:buNone/>
            </a:pPr>
            <a:r>
              <a:rPr lang="en-US" dirty="0" smtClean="0"/>
              <a:t>	</a:t>
            </a:r>
            <a:endParaRPr lang="en-US" sz="4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7369" y="1295400"/>
            <a:ext cx="8229600" cy="1066800"/>
          </a:xfrm>
        </p:spPr>
        <p:txBody>
          <a:bodyPr>
            <a:noAutofit/>
          </a:bodyPr>
          <a:lstStyle/>
          <a:p>
            <a:r>
              <a:rPr lang="en-US" dirty="0" smtClean="0">
                <a:latin typeface="Arial" panose="020B0604020202020204" pitchFamily="34" charset="0"/>
                <a:cs typeface="Arial" panose="020B0604020202020204" pitchFamily="34" charset="0"/>
              </a:rPr>
              <a:t>Get Moving!</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eaLnBrk="1" hangingPunct="1">
              <a:defRPr/>
            </a:pPr>
            <a:r>
              <a:rPr lang="en-US" dirty="0" smtClean="0">
                <a:cs typeface="Arial" panose="020B0604020202020204" pitchFamily="34" charset="0"/>
              </a:rPr>
              <a:t>Activities of Daily Living</a:t>
            </a:r>
          </a:p>
          <a:p>
            <a:pPr lvl="1" eaLnBrk="1" hangingPunct="1">
              <a:defRPr/>
            </a:pPr>
            <a:r>
              <a:rPr lang="en-US" dirty="0" smtClean="0"/>
              <a:t>What can you do to increase activity throughout the day?</a:t>
            </a:r>
          </a:p>
        </p:txBody>
      </p:sp>
      <p:sp>
        <p:nvSpPr>
          <p:cNvPr id="15365" name="Line 5"/>
          <p:cNvSpPr>
            <a:spLocks noChangeShapeType="1"/>
          </p:cNvSpPr>
          <p:nvPr/>
        </p:nvSpPr>
        <p:spPr bwMode="auto">
          <a:xfrm>
            <a:off x="685800" y="381000"/>
            <a:ext cx="7932738" cy="0"/>
          </a:xfrm>
          <a:prstGeom prst="line">
            <a:avLst/>
          </a:prstGeom>
          <a:noFill/>
          <a:ln w="12700">
            <a:solidFill>
              <a:schemeClr val="tx1"/>
            </a:solidFill>
            <a:round/>
            <a:headEnd/>
            <a:tailEnd/>
          </a:ln>
        </p:spPr>
        <p:txBody>
          <a:bodyPr wrap="none" anchor="ctr"/>
          <a:lstStyle/>
          <a:p>
            <a:endParaRPr lang="en-US" dirty="0"/>
          </a:p>
        </p:txBody>
      </p:sp>
      <p:sp>
        <p:nvSpPr>
          <p:cNvPr id="15366" name="Line 5"/>
          <p:cNvSpPr>
            <a:spLocks noChangeShapeType="1"/>
          </p:cNvSpPr>
          <p:nvPr/>
        </p:nvSpPr>
        <p:spPr bwMode="auto">
          <a:xfrm>
            <a:off x="685800" y="1143000"/>
            <a:ext cx="7932738" cy="0"/>
          </a:xfrm>
          <a:prstGeom prst="line">
            <a:avLst/>
          </a:prstGeom>
          <a:noFill/>
          <a:ln w="12700">
            <a:solidFill>
              <a:schemeClr val="tx1"/>
            </a:solidFill>
            <a:round/>
            <a:headEnd/>
            <a:tailEnd/>
          </a:ln>
        </p:spPr>
        <p:txBody>
          <a:bodyPr wrap="none" anchor="ctr"/>
          <a:lstStyle/>
          <a:p>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914400"/>
          </a:xfrm>
        </p:spPr>
        <p:txBody>
          <a:bodyPr>
            <a:normAutofit fontScale="90000"/>
          </a:bodyPr>
          <a:lstStyle/>
          <a:p>
            <a:r>
              <a:rPr lang="en-US" dirty="0" smtClean="0">
                <a:latin typeface="Arial" panose="020B0604020202020204" pitchFamily="34" charset="0"/>
                <a:cs typeface="Arial" panose="020B0604020202020204" pitchFamily="34" charset="0"/>
              </a:rPr>
              <a:t>As part of your routine daily activities: </a:t>
            </a:r>
            <a:r>
              <a:rPr lang="en-US" dirty="0" smtClean="0"/>
              <a:t/>
            </a:r>
            <a:br>
              <a:rPr lang="en-US" dirty="0" smtClean="0"/>
            </a:br>
            <a:endParaRPr lang="en-US" dirty="0"/>
          </a:p>
        </p:txBody>
      </p:sp>
      <p:sp>
        <p:nvSpPr>
          <p:cNvPr id="4" name="Content Placeholder 3"/>
          <p:cNvSpPr>
            <a:spLocks noGrp="1"/>
          </p:cNvSpPr>
          <p:nvPr>
            <p:ph idx="1"/>
          </p:nvPr>
        </p:nvSpPr>
        <p:spPr>
          <a:xfrm>
            <a:off x="457200" y="2057400"/>
            <a:ext cx="8229600" cy="4325112"/>
          </a:xfrm>
        </p:spPr>
        <p:txBody>
          <a:bodyPr>
            <a:normAutofit/>
          </a:bodyPr>
          <a:lstStyle/>
          <a:p>
            <a:pPr lvl="0"/>
            <a:r>
              <a:rPr lang="en-US" dirty="0" smtClean="0"/>
              <a:t>Walk or bike ride more, drive less </a:t>
            </a:r>
          </a:p>
          <a:p>
            <a:pPr lvl="0"/>
            <a:r>
              <a:rPr lang="en-US" dirty="0" smtClean="0"/>
              <a:t>Walk up stairs instead of taking an elevator </a:t>
            </a:r>
          </a:p>
          <a:p>
            <a:pPr lvl="0"/>
            <a:r>
              <a:rPr lang="en-US" dirty="0" smtClean="0"/>
              <a:t>Get off the bus a few stops early and walk</a:t>
            </a:r>
          </a:p>
          <a:p>
            <a:pPr lvl="0"/>
            <a:r>
              <a:rPr lang="en-US" dirty="0" smtClean="0"/>
              <a:t>Rake leaves </a:t>
            </a:r>
          </a:p>
          <a:p>
            <a:pPr lvl="0"/>
            <a:r>
              <a:rPr lang="en-US" dirty="0" smtClean="0"/>
              <a:t>Garden </a:t>
            </a:r>
          </a:p>
          <a:p>
            <a:pPr lvl="0"/>
            <a:r>
              <a:rPr lang="en-US" dirty="0" smtClean="0"/>
              <a:t>Walk the dog</a:t>
            </a:r>
          </a:p>
          <a:p>
            <a:pPr lvl="0"/>
            <a:r>
              <a:rPr lang="en-US" dirty="0" smtClean="0"/>
              <a:t>Dance to the radio while </a:t>
            </a:r>
          </a:p>
          <a:p>
            <a:pPr marL="109728" lvl="0" indent="0">
              <a:buNone/>
            </a:pPr>
            <a:r>
              <a:rPr lang="en-US" dirty="0"/>
              <a:t> </a:t>
            </a:r>
            <a:r>
              <a:rPr lang="en-US" dirty="0" smtClean="0"/>
              <a:t>  cooking</a:t>
            </a:r>
          </a:p>
          <a:p>
            <a:endParaRPr lang="en-US" dirty="0"/>
          </a:p>
        </p:txBody>
      </p:sp>
      <p:pic>
        <p:nvPicPr>
          <p:cNvPr id="6" name="Picture 1" descr="C:\Users\emccarth\AppData\Local\Microsoft\Windows\Temporary Internet Files\Content.IE5\6BPKNZFE\MC900389178[1].wmf"/>
          <p:cNvPicPr>
            <a:picLocks noChangeAspect="1" noChangeArrowheads="1"/>
          </p:cNvPicPr>
          <p:nvPr/>
        </p:nvPicPr>
        <p:blipFill>
          <a:blip r:embed="rId2" cstate="print"/>
          <a:srcRect/>
          <a:stretch>
            <a:fillRect/>
          </a:stretch>
        </p:blipFill>
        <p:spPr bwMode="auto">
          <a:xfrm>
            <a:off x="5257800" y="3886200"/>
            <a:ext cx="2514600" cy="17934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953000" cy="5556187"/>
          </a:xfrm>
        </p:spPr>
        <p:txBody>
          <a:bodyPr/>
          <a:lstStyle/>
          <a:p>
            <a:pPr lvl="0"/>
            <a:r>
              <a:rPr lang="en-US" sz="2800" dirty="0" smtClean="0"/>
              <a:t>Clean the house </a:t>
            </a:r>
          </a:p>
          <a:p>
            <a:pPr lvl="0"/>
            <a:r>
              <a:rPr lang="en-US" sz="2800" dirty="0" smtClean="0"/>
              <a:t>Take a brisk 10-minute walk in the morning, at lunch, and after dinner</a:t>
            </a:r>
          </a:p>
          <a:p>
            <a:pPr lvl="0"/>
            <a:r>
              <a:rPr lang="en-US" sz="2800" dirty="0" smtClean="0"/>
              <a:t>Play outdoors or indoor games with kids </a:t>
            </a:r>
          </a:p>
          <a:p>
            <a:pPr lvl="0"/>
            <a:r>
              <a:rPr lang="en-US" sz="2800" dirty="0"/>
              <a:t>Walk on a treadmill, pedal a stationary bike, or lift light weights while watching television </a:t>
            </a:r>
          </a:p>
        </p:txBody>
      </p:sp>
      <p:pic>
        <p:nvPicPr>
          <p:cNvPr id="1026" name="Picture 2" descr="http://www.seotogrow.in/wp-content/uploads/playing-with-kids-how-to-lose-weight-after-diw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887" y="11430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2979</TotalTime>
  <Words>1807</Words>
  <Application>Microsoft Office PowerPoint</Application>
  <PresentationFormat>On-screen Show (4:3)</PresentationFormat>
  <Paragraphs>246</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Urban</vt:lpstr>
      <vt:lpstr>Increasing Activities of Daily Living</vt:lpstr>
      <vt:lpstr>Health Benefits of Physical Activity</vt:lpstr>
      <vt:lpstr>Physical Activity Guidelines  for Americans</vt:lpstr>
      <vt:lpstr>Avoid Inactivity</vt:lpstr>
      <vt:lpstr>If you do more than 150 minutes/week, do the benefits increase?</vt:lpstr>
      <vt:lpstr>What does physical activity best predict?</vt:lpstr>
      <vt:lpstr>Get Moving! </vt:lpstr>
      <vt:lpstr>As part of your routine daily activities:  </vt:lpstr>
      <vt:lpstr>PowerPoint Presentation</vt:lpstr>
      <vt:lpstr>What Can You Do?</vt:lpstr>
      <vt:lpstr>At Home</vt:lpstr>
      <vt:lpstr>At Work</vt:lpstr>
      <vt:lpstr>At Work</vt:lpstr>
      <vt:lpstr>At Play</vt:lpstr>
      <vt:lpstr> Exercise at a level that feels moderate to somewhat hard.    Where would this fall on a scale of 0 (extremely easy) to 10 (extremely hard)?  </vt:lpstr>
      <vt:lpstr>PowerPoint Presentation</vt:lpstr>
      <vt:lpstr>PowerPoint Presentation</vt:lpstr>
      <vt:lpstr>Pedometer: Track your steps</vt:lpstr>
      <vt:lpstr>Classification of pedometer-determined physical activity </vt:lpstr>
      <vt:lpstr>Map your Route </vt:lpstr>
      <vt:lpstr>Lots of Resources Available!</vt:lpstr>
      <vt:lpstr>PowerPoint Presentation</vt:lpstr>
      <vt:lpstr>Let’s Move</vt:lpstr>
      <vt:lpstr>For your arms </vt:lpstr>
      <vt:lpstr>For your shoulders </vt:lpstr>
      <vt:lpstr>For your legs </vt:lpstr>
      <vt:lpstr>PowerPoint Presentation</vt:lpstr>
      <vt:lpstr>Push-ups and Chest</vt:lpstr>
      <vt:lpstr>Core strength</vt:lpstr>
      <vt:lpstr>PowerPoint Presentation</vt:lpstr>
      <vt:lpstr>Balance &amp; Rest</vt:lpstr>
      <vt:lpstr>PowerPoint Presentation</vt:lpstr>
      <vt:lpstr>PowerPoint Presentation</vt:lpstr>
    </vt:vector>
  </TitlesOfParts>
  <Company>NMFF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Activities of Daily Living</dc:title>
  <dc:creator>emccarth</dc:creator>
  <cp:lastModifiedBy>Paul Fuss</cp:lastModifiedBy>
  <cp:revision>185</cp:revision>
  <cp:lastPrinted>2015-01-08T19:48:22Z</cp:lastPrinted>
  <dcterms:created xsi:type="dcterms:W3CDTF">2011-01-20T16:28:41Z</dcterms:created>
  <dcterms:modified xsi:type="dcterms:W3CDTF">2015-04-06T16:17:23Z</dcterms:modified>
</cp:coreProperties>
</file>