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8" r:id="rId5"/>
    <p:sldId id="277" r:id="rId6"/>
    <p:sldId id="262" r:id="rId7"/>
    <p:sldId id="270" r:id="rId8"/>
    <p:sldId id="276" r:id="rId9"/>
    <p:sldId id="263" r:id="rId10"/>
    <p:sldId id="271" r:id="rId11"/>
    <p:sldId id="269" r:id="rId12"/>
    <p:sldId id="27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216AA"/>
    <a:srgbClr val="225311"/>
    <a:srgbClr val="37871B"/>
    <a:srgbClr val="1A3F0D"/>
    <a:srgbClr val="003E1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737902-D4A3-4DD7-8092-5A7ECB4D1247}" type="datetimeFigureOut">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F8FAC-0B6D-4418-A50F-2D2DD9CB64BA}" type="slidenum">
              <a:rPr lang="en-US" smtClean="0"/>
              <a:t>‹#›</a:t>
            </a:fld>
            <a:endParaRPr lang="en-US"/>
          </a:p>
        </p:txBody>
      </p:sp>
    </p:spTree>
    <p:extLst>
      <p:ext uri="{BB962C8B-B14F-4D97-AF65-F5344CB8AC3E}">
        <p14:creationId xmlns:p14="http://schemas.microsoft.com/office/powerpoint/2010/main" val="96700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37902-D4A3-4DD7-8092-5A7ECB4D1247}" type="datetimeFigureOut">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F8FAC-0B6D-4418-A50F-2D2DD9CB64BA}" type="slidenum">
              <a:rPr lang="en-US" smtClean="0"/>
              <a:t>‹#›</a:t>
            </a:fld>
            <a:endParaRPr lang="en-US"/>
          </a:p>
        </p:txBody>
      </p:sp>
    </p:spTree>
    <p:extLst>
      <p:ext uri="{BB962C8B-B14F-4D97-AF65-F5344CB8AC3E}">
        <p14:creationId xmlns:p14="http://schemas.microsoft.com/office/powerpoint/2010/main" val="573372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37902-D4A3-4DD7-8092-5A7ECB4D1247}" type="datetimeFigureOut">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F8FAC-0B6D-4418-A50F-2D2DD9CB64BA}" type="slidenum">
              <a:rPr lang="en-US" smtClean="0"/>
              <a:t>‹#›</a:t>
            </a:fld>
            <a:endParaRPr lang="en-US"/>
          </a:p>
        </p:txBody>
      </p:sp>
    </p:spTree>
    <p:extLst>
      <p:ext uri="{BB962C8B-B14F-4D97-AF65-F5344CB8AC3E}">
        <p14:creationId xmlns:p14="http://schemas.microsoft.com/office/powerpoint/2010/main" val="248176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37902-D4A3-4DD7-8092-5A7ECB4D1247}" type="datetimeFigureOut">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F8FAC-0B6D-4418-A50F-2D2DD9CB64BA}" type="slidenum">
              <a:rPr lang="en-US" smtClean="0"/>
              <a:t>‹#›</a:t>
            </a:fld>
            <a:endParaRPr lang="en-US"/>
          </a:p>
        </p:txBody>
      </p:sp>
    </p:spTree>
    <p:extLst>
      <p:ext uri="{BB962C8B-B14F-4D97-AF65-F5344CB8AC3E}">
        <p14:creationId xmlns:p14="http://schemas.microsoft.com/office/powerpoint/2010/main" val="2242791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37902-D4A3-4DD7-8092-5A7ECB4D1247}" type="datetimeFigureOut">
              <a:rPr lang="en-US" smtClean="0"/>
              <a:t>6/20/2014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DF8FAC-0B6D-4418-A50F-2D2DD9CB64BA}" type="slidenum">
              <a:rPr lang="en-US" smtClean="0"/>
              <a:t>‹#›</a:t>
            </a:fld>
            <a:endParaRPr lang="en-US"/>
          </a:p>
        </p:txBody>
      </p:sp>
    </p:spTree>
    <p:extLst>
      <p:ext uri="{BB962C8B-B14F-4D97-AF65-F5344CB8AC3E}">
        <p14:creationId xmlns:p14="http://schemas.microsoft.com/office/powerpoint/2010/main" val="3360266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737902-D4A3-4DD7-8092-5A7ECB4D1247}" type="datetimeFigureOut">
              <a:rPr lang="en-US" smtClean="0"/>
              <a:t>6/20/2014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F8FAC-0B6D-4418-A50F-2D2DD9CB64BA}" type="slidenum">
              <a:rPr lang="en-US" smtClean="0"/>
              <a:t>‹#›</a:t>
            </a:fld>
            <a:endParaRPr lang="en-US"/>
          </a:p>
        </p:txBody>
      </p:sp>
    </p:spTree>
    <p:extLst>
      <p:ext uri="{BB962C8B-B14F-4D97-AF65-F5344CB8AC3E}">
        <p14:creationId xmlns:p14="http://schemas.microsoft.com/office/powerpoint/2010/main" val="4235311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737902-D4A3-4DD7-8092-5A7ECB4D1247}" type="datetimeFigureOut">
              <a:rPr lang="en-US" smtClean="0"/>
              <a:t>6/20/2014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DF8FAC-0B6D-4418-A50F-2D2DD9CB64BA}" type="slidenum">
              <a:rPr lang="en-US" smtClean="0"/>
              <a:t>‹#›</a:t>
            </a:fld>
            <a:endParaRPr lang="en-US"/>
          </a:p>
        </p:txBody>
      </p:sp>
    </p:spTree>
    <p:extLst>
      <p:ext uri="{BB962C8B-B14F-4D97-AF65-F5344CB8AC3E}">
        <p14:creationId xmlns:p14="http://schemas.microsoft.com/office/powerpoint/2010/main" val="35800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737902-D4A3-4DD7-8092-5A7ECB4D1247}" type="datetimeFigureOut">
              <a:rPr lang="en-US" smtClean="0"/>
              <a:t>6/20/2014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DF8FAC-0B6D-4418-A50F-2D2DD9CB64BA}" type="slidenum">
              <a:rPr lang="en-US" smtClean="0"/>
              <a:t>‹#›</a:t>
            </a:fld>
            <a:endParaRPr lang="en-US"/>
          </a:p>
        </p:txBody>
      </p:sp>
    </p:spTree>
    <p:extLst>
      <p:ext uri="{BB962C8B-B14F-4D97-AF65-F5344CB8AC3E}">
        <p14:creationId xmlns:p14="http://schemas.microsoft.com/office/powerpoint/2010/main" val="16549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37902-D4A3-4DD7-8092-5A7ECB4D1247}" type="datetimeFigureOut">
              <a:rPr lang="en-US" smtClean="0"/>
              <a:t>6/20/2014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DF8FAC-0B6D-4418-A50F-2D2DD9CB64BA}" type="slidenum">
              <a:rPr lang="en-US" smtClean="0"/>
              <a:t>‹#›</a:t>
            </a:fld>
            <a:endParaRPr lang="en-US"/>
          </a:p>
        </p:txBody>
      </p:sp>
    </p:spTree>
    <p:extLst>
      <p:ext uri="{BB962C8B-B14F-4D97-AF65-F5344CB8AC3E}">
        <p14:creationId xmlns:p14="http://schemas.microsoft.com/office/powerpoint/2010/main" val="39636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37902-D4A3-4DD7-8092-5A7ECB4D1247}" type="datetimeFigureOut">
              <a:rPr lang="en-US" smtClean="0"/>
              <a:t>6/20/2014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F8FAC-0B6D-4418-A50F-2D2DD9CB64BA}" type="slidenum">
              <a:rPr lang="en-US" smtClean="0"/>
              <a:t>‹#›</a:t>
            </a:fld>
            <a:endParaRPr lang="en-US"/>
          </a:p>
        </p:txBody>
      </p:sp>
    </p:spTree>
    <p:extLst>
      <p:ext uri="{BB962C8B-B14F-4D97-AF65-F5344CB8AC3E}">
        <p14:creationId xmlns:p14="http://schemas.microsoft.com/office/powerpoint/2010/main" val="402830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37902-D4A3-4DD7-8092-5A7ECB4D1247}" type="datetimeFigureOut">
              <a:rPr lang="en-US" smtClean="0"/>
              <a:t>6/20/2014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DF8FAC-0B6D-4418-A50F-2D2DD9CB64BA}" type="slidenum">
              <a:rPr lang="en-US" smtClean="0"/>
              <a:t>‹#›</a:t>
            </a:fld>
            <a:endParaRPr lang="en-US"/>
          </a:p>
        </p:txBody>
      </p:sp>
    </p:spTree>
    <p:extLst>
      <p:ext uri="{BB962C8B-B14F-4D97-AF65-F5344CB8AC3E}">
        <p14:creationId xmlns:p14="http://schemas.microsoft.com/office/powerpoint/2010/main" val="416835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37902-D4A3-4DD7-8092-5A7ECB4D1247}" type="datetimeFigureOut">
              <a:rPr lang="en-US" smtClean="0"/>
              <a:t>6/20/2014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F8FAC-0B6D-4418-A50F-2D2DD9CB64BA}" type="slidenum">
              <a:rPr lang="en-US" smtClean="0"/>
              <a:t>‹#›</a:t>
            </a:fld>
            <a:endParaRPr lang="en-US"/>
          </a:p>
        </p:txBody>
      </p:sp>
    </p:spTree>
    <p:extLst>
      <p:ext uri="{BB962C8B-B14F-4D97-AF65-F5344CB8AC3E}">
        <p14:creationId xmlns:p14="http://schemas.microsoft.com/office/powerpoint/2010/main" val="2663246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68" y="790105"/>
            <a:ext cx="8770532" cy="553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143000"/>
            <a:ext cx="7772400" cy="1470025"/>
          </a:xfrm>
        </p:spPr>
        <p:txBody>
          <a:bodyPr>
            <a:normAutofit/>
          </a:bodyPr>
          <a:lstStyle/>
          <a:p>
            <a:pPr algn="l"/>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Welcome to the                     </a:t>
            </a:r>
            <a:b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b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Support and Education Program</a:t>
            </a:r>
            <a:endPar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3" name="Subtitle 2"/>
          <p:cNvSpPr>
            <a:spLocks noGrp="1"/>
          </p:cNvSpPr>
          <p:nvPr>
            <p:ph type="subTitle" idx="1"/>
          </p:nvPr>
        </p:nvSpPr>
        <p:spPr>
          <a:xfrm>
            <a:off x="1405934" y="3453047"/>
            <a:ext cx="6400800" cy="1752600"/>
          </a:xfrm>
        </p:spPr>
        <p:txBody>
          <a:bodyPr>
            <a:normAutofit lnSpcReduction="10000"/>
          </a:bodyPr>
          <a:lstStyle/>
          <a:p>
            <a:r>
              <a:rPr lang="en-US" sz="3600" b="1" dirty="0" smtClean="0">
                <a:solidFill>
                  <a:schemeClr val="bg1"/>
                </a:solidFill>
                <a:effectLst>
                  <a:glow rad="101600">
                    <a:schemeClr val="tx1">
                      <a:lumMod val="95000"/>
                      <a:lumOff val="5000"/>
                      <a:alpha val="60000"/>
                    </a:schemeClr>
                  </a:glow>
                </a:effectLst>
              </a:rPr>
              <a:t>Healthy Eating:</a:t>
            </a:r>
          </a:p>
          <a:p>
            <a:r>
              <a:rPr lang="en-US" sz="3600" dirty="0" smtClean="0">
                <a:solidFill>
                  <a:schemeClr val="bg1"/>
                </a:solidFill>
                <a:effectLst>
                  <a:glow rad="101600">
                    <a:schemeClr val="tx1">
                      <a:lumMod val="95000"/>
                      <a:lumOff val="5000"/>
                      <a:alpha val="60000"/>
                    </a:schemeClr>
                  </a:glow>
                </a:effectLst>
              </a:rPr>
              <a:t> </a:t>
            </a:r>
            <a:r>
              <a:rPr lang="en-US" sz="3600" dirty="0" err="1" smtClean="0">
                <a:solidFill>
                  <a:schemeClr val="bg1"/>
                </a:solidFill>
                <a:effectLst>
                  <a:glow rad="101600">
                    <a:schemeClr val="tx1">
                      <a:lumMod val="95000"/>
                      <a:lumOff val="5000"/>
                      <a:alpha val="60000"/>
                    </a:schemeClr>
                  </a:glow>
                </a:effectLst>
              </a:rPr>
              <a:t>MyPlate</a:t>
            </a:r>
            <a:r>
              <a:rPr lang="en-US" sz="3600" dirty="0" smtClean="0">
                <a:solidFill>
                  <a:schemeClr val="bg1"/>
                </a:solidFill>
                <a:effectLst>
                  <a:glow rad="101600">
                    <a:schemeClr val="tx1">
                      <a:lumMod val="95000"/>
                      <a:lumOff val="5000"/>
                      <a:alpha val="60000"/>
                    </a:schemeClr>
                  </a:glow>
                </a:effectLst>
              </a:rPr>
              <a:t> and Enjoying Seasonal Produce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838200"/>
            <a:ext cx="1981200" cy="1155700"/>
          </a:xfrm>
          <a:prstGeom prst="rect">
            <a:avLst/>
          </a:prstGeom>
        </p:spPr>
      </p:pic>
    </p:spTree>
    <p:extLst>
      <p:ext uri="{BB962C8B-B14F-4D97-AF65-F5344CB8AC3E}">
        <p14:creationId xmlns:p14="http://schemas.microsoft.com/office/powerpoint/2010/main" val="28937935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fuss\Desktop\availability-ch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318" y="0"/>
            <a:ext cx="529936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555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24903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1614488"/>
            <a:ext cx="8562975"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96200" y="5287801"/>
            <a:ext cx="1157288" cy="230832"/>
          </a:xfrm>
          <a:prstGeom prst="rect">
            <a:avLst/>
          </a:prstGeom>
          <a:noFill/>
        </p:spPr>
        <p:txBody>
          <a:bodyPr wrap="square" rtlCol="0">
            <a:spAutoFit/>
          </a:bodyPr>
          <a:lstStyle/>
          <a:p>
            <a:r>
              <a:rPr lang="en-US" sz="900" dirty="0"/>
              <a:t>j</a:t>
            </a:r>
            <a:r>
              <a:rPr lang="en-US" sz="900" dirty="0" smtClean="0"/>
              <a:t>ulieskitchen.me</a:t>
            </a:r>
            <a:endParaRPr lang="en-US" sz="900" dirty="0"/>
          </a:p>
        </p:txBody>
      </p:sp>
      <p:sp>
        <p:nvSpPr>
          <p:cNvPr id="3" name="TextBox 2"/>
          <p:cNvSpPr txBox="1"/>
          <p:nvPr/>
        </p:nvSpPr>
        <p:spPr>
          <a:xfrm>
            <a:off x="3352800" y="762000"/>
            <a:ext cx="2743200" cy="707886"/>
          </a:xfrm>
          <a:prstGeom prst="rect">
            <a:avLst/>
          </a:prstGeom>
          <a:noFill/>
        </p:spPr>
        <p:txBody>
          <a:bodyPr wrap="square" rtlCol="0">
            <a:spAutoFit/>
          </a:bodyPr>
          <a:lstStyle/>
          <a:p>
            <a:r>
              <a:rPr lang="en-US" sz="4000" dirty="0" smtClean="0">
                <a:latin typeface="Vladimir Script" panose="03050402040407070305" pitchFamily="66" charset="0"/>
              </a:rPr>
              <a:t>Thank You!</a:t>
            </a:r>
            <a:endParaRPr lang="en-US" sz="4000" dirty="0">
              <a:latin typeface="Vladimir Script" panose="03050402040407070305" pitchFamily="66" charset="0"/>
            </a:endParaRPr>
          </a:p>
        </p:txBody>
      </p:sp>
    </p:spTree>
    <p:extLst>
      <p:ext uri="{BB962C8B-B14F-4D97-AF65-F5344CB8AC3E}">
        <p14:creationId xmlns:p14="http://schemas.microsoft.com/office/powerpoint/2010/main" val="2749206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fuss\Desktop\myplate_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010" y="1214625"/>
            <a:ext cx="5334000" cy="48490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6410" y="533399"/>
            <a:ext cx="5791200" cy="646331"/>
          </a:xfrm>
          <a:prstGeom prst="rect">
            <a:avLst/>
          </a:prstGeom>
          <a:noFill/>
        </p:spPr>
        <p:txBody>
          <a:bodyPr wrap="square" rtlCol="0">
            <a:spAutoFit/>
          </a:bodyPr>
          <a:lstStyle/>
          <a:p>
            <a:pPr algn="ctr"/>
            <a:r>
              <a:rPr lang="en-US" dirty="0" err="1" smtClean="0"/>
              <a:t>MyPlate</a:t>
            </a:r>
            <a:r>
              <a:rPr lang="en-US" dirty="0" smtClean="0"/>
              <a:t> </a:t>
            </a:r>
            <a:r>
              <a:rPr lang="en-US" dirty="0"/>
              <a:t>is a general guide to healthy eating. </a:t>
            </a:r>
            <a:endParaRPr lang="en-US" dirty="0" smtClean="0"/>
          </a:p>
          <a:p>
            <a:pPr algn="ctr"/>
            <a:r>
              <a:rPr lang="en-US" dirty="0" smtClean="0"/>
              <a:t>It </a:t>
            </a:r>
            <a:r>
              <a:rPr lang="en-US" dirty="0"/>
              <a:t>is based on </a:t>
            </a:r>
            <a:r>
              <a:rPr lang="en-US" dirty="0" smtClean="0"/>
              <a:t>the </a:t>
            </a:r>
            <a:r>
              <a:rPr lang="en-US" dirty="0"/>
              <a:t>latest research about nutrition and </a:t>
            </a:r>
            <a:r>
              <a:rPr lang="en-US" dirty="0" smtClean="0"/>
              <a:t>health. </a:t>
            </a:r>
            <a:endParaRPr lang="en-US" dirty="0"/>
          </a:p>
        </p:txBody>
      </p:sp>
      <p:sp>
        <p:nvSpPr>
          <p:cNvPr id="3" name="TextBox 2"/>
          <p:cNvSpPr txBox="1"/>
          <p:nvPr/>
        </p:nvSpPr>
        <p:spPr>
          <a:xfrm>
            <a:off x="2438400" y="6051372"/>
            <a:ext cx="4598695" cy="307777"/>
          </a:xfrm>
          <a:prstGeom prst="rect">
            <a:avLst/>
          </a:prstGeom>
          <a:noFill/>
        </p:spPr>
        <p:txBody>
          <a:bodyPr wrap="none" rtlCol="0">
            <a:spAutoFit/>
          </a:bodyPr>
          <a:lstStyle/>
          <a:p>
            <a:r>
              <a:rPr lang="en-US" sz="1400" dirty="0"/>
              <a:t>Source: U.S. Department of Agriculture, ChooseMyPlate.gov </a:t>
            </a:r>
          </a:p>
        </p:txBody>
      </p:sp>
    </p:spTree>
    <p:extLst>
      <p:ext uri="{BB962C8B-B14F-4D97-AF65-F5344CB8AC3E}">
        <p14:creationId xmlns:p14="http://schemas.microsoft.com/office/powerpoint/2010/main" val="698137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33333" t="13212" r="31730" b="1937"/>
          <a:stretch/>
        </p:blipFill>
        <p:spPr bwMode="auto">
          <a:xfrm>
            <a:off x="1733550" y="1"/>
            <a:ext cx="5276850" cy="6781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5061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1" y="787637"/>
            <a:ext cx="7696200" cy="4247317"/>
          </a:xfrm>
          <a:prstGeom prst="rect">
            <a:avLst/>
          </a:prstGeom>
          <a:noFill/>
        </p:spPr>
        <p:txBody>
          <a:bodyPr wrap="square" rtlCol="0">
            <a:spAutoFit/>
          </a:bodyPr>
          <a:lstStyle/>
          <a:p>
            <a:pPr algn="ctr"/>
            <a:r>
              <a:rPr lang="en-US" sz="2000" b="1" dirty="0" smtClean="0">
                <a:solidFill>
                  <a:srgbClr val="225311"/>
                </a:solidFill>
              </a:rPr>
              <a:t>A healthy diet is one of the most important lifestyle changes you can make to help reduce your risk for type 2 diabetes.  </a:t>
            </a:r>
          </a:p>
          <a:p>
            <a:endParaRPr lang="en-US" dirty="0">
              <a:solidFill>
                <a:srgbClr val="225311"/>
              </a:solidFill>
            </a:endParaRPr>
          </a:p>
          <a:p>
            <a:r>
              <a:rPr lang="en-US" sz="2000" dirty="0" smtClean="0">
                <a:solidFill>
                  <a:srgbClr val="225311"/>
                </a:solidFill>
              </a:rPr>
              <a:t>Vegetables and fruits are central to a healthy diet.  And when you eat them in season, they are:</a:t>
            </a:r>
          </a:p>
          <a:p>
            <a:r>
              <a:rPr lang="en-US" dirty="0" smtClean="0"/>
              <a:t> </a:t>
            </a:r>
          </a:p>
          <a:p>
            <a:endParaRPr lang="en-US" dirty="0" smtClean="0"/>
          </a:p>
          <a:p>
            <a:pPr marL="742950" lvl="1" indent="-285750">
              <a:buFont typeface="Arial" panose="020B0604020202020204" pitchFamily="34" charset="0"/>
              <a:buChar char="•"/>
            </a:pPr>
            <a:r>
              <a:rPr lang="en-US" sz="2000" b="1" dirty="0" smtClean="0">
                <a:solidFill>
                  <a:srgbClr val="009900"/>
                </a:solidFill>
              </a:rPr>
              <a:t>Fresher</a:t>
            </a:r>
          </a:p>
          <a:p>
            <a:pPr marL="742950" lvl="1" indent="-285750">
              <a:buFont typeface="Arial" panose="020B0604020202020204" pitchFamily="34" charset="0"/>
              <a:buChar char="•"/>
            </a:pPr>
            <a:r>
              <a:rPr lang="en-US" sz="2000" b="1" dirty="0" smtClean="0">
                <a:solidFill>
                  <a:srgbClr val="FF0000"/>
                </a:solidFill>
              </a:rPr>
              <a:t>Better tasting</a:t>
            </a:r>
          </a:p>
          <a:p>
            <a:pPr marL="742950" lvl="1" indent="-285750">
              <a:buFont typeface="Arial" panose="020B0604020202020204" pitchFamily="34" charset="0"/>
              <a:buChar char="•"/>
            </a:pPr>
            <a:r>
              <a:rPr lang="en-US" sz="2000" b="1" dirty="0">
                <a:solidFill>
                  <a:srgbClr val="7030A0"/>
                </a:solidFill>
              </a:rPr>
              <a:t>More </a:t>
            </a:r>
            <a:r>
              <a:rPr lang="en-US" sz="2000" b="1" dirty="0" smtClean="0">
                <a:solidFill>
                  <a:srgbClr val="7030A0"/>
                </a:solidFill>
              </a:rPr>
              <a:t>nutritious</a:t>
            </a:r>
          </a:p>
          <a:p>
            <a:pPr marL="742950" lvl="1" indent="-285750">
              <a:buFont typeface="Arial" panose="020B0604020202020204" pitchFamily="34" charset="0"/>
              <a:buChar char="•"/>
            </a:pPr>
            <a:r>
              <a:rPr lang="en-US" sz="2000" b="1" dirty="0">
                <a:solidFill>
                  <a:srgbClr val="FF6600"/>
                </a:solidFill>
              </a:rPr>
              <a:t>Grown locally</a:t>
            </a:r>
          </a:p>
          <a:p>
            <a:pPr marL="742950" lvl="1" indent="-285750">
              <a:buFont typeface="Arial" panose="020B0604020202020204" pitchFamily="34" charset="0"/>
              <a:buChar char="•"/>
            </a:pPr>
            <a:r>
              <a:rPr lang="en-US" sz="2000" b="1" dirty="0" smtClean="0">
                <a:solidFill>
                  <a:srgbClr val="0070C0"/>
                </a:solidFill>
              </a:rPr>
              <a:t>Cheaper to buy</a:t>
            </a:r>
          </a:p>
          <a:p>
            <a:endParaRPr lang="en-US"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362200"/>
            <a:ext cx="3810000" cy="2860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756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1066800"/>
            <a:ext cx="6781800" cy="3785652"/>
          </a:xfrm>
          <a:prstGeom prst="rect">
            <a:avLst/>
          </a:prstGeom>
        </p:spPr>
        <p:txBody>
          <a:bodyPr wrap="square">
            <a:spAutoFit/>
          </a:bodyPr>
          <a:lstStyle/>
          <a:p>
            <a:pPr algn="ctr"/>
            <a:r>
              <a:rPr lang="en-US" sz="1600" b="1" dirty="0">
                <a:solidFill>
                  <a:srgbClr val="3216AA"/>
                </a:solidFill>
              </a:rPr>
              <a:t>Nutritional </a:t>
            </a:r>
            <a:r>
              <a:rPr lang="en-US" sz="1600" b="1" dirty="0" smtClean="0">
                <a:solidFill>
                  <a:srgbClr val="3216AA"/>
                </a:solidFill>
              </a:rPr>
              <a:t>Benefits</a:t>
            </a:r>
          </a:p>
          <a:p>
            <a:pPr algn="ctr"/>
            <a:endParaRPr lang="en-US" sz="1400" dirty="0">
              <a:solidFill>
                <a:srgbClr val="3216AA"/>
              </a:solidFill>
            </a:endParaRPr>
          </a:p>
          <a:p>
            <a:r>
              <a:rPr lang="en-US" sz="1400" dirty="0" smtClean="0">
                <a:solidFill>
                  <a:srgbClr val="3216AA"/>
                </a:solidFill>
              </a:rPr>
              <a:t>Fruits </a:t>
            </a:r>
            <a:r>
              <a:rPr lang="en-US" sz="1400" dirty="0">
                <a:solidFill>
                  <a:srgbClr val="3216AA"/>
                </a:solidFill>
              </a:rPr>
              <a:t>and vegetables have been found to decrease your risk of certain </a:t>
            </a:r>
            <a:r>
              <a:rPr lang="en-US" sz="1400" dirty="0" smtClean="0">
                <a:solidFill>
                  <a:srgbClr val="3216AA"/>
                </a:solidFill>
              </a:rPr>
              <a:t>diseases. </a:t>
            </a:r>
            <a:r>
              <a:rPr lang="en-US" sz="1400" dirty="0">
                <a:solidFill>
                  <a:srgbClr val="3216AA"/>
                </a:solidFill>
              </a:rPr>
              <a:t>So what’s in fruits and vegetables that </a:t>
            </a:r>
            <a:r>
              <a:rPr lang="en-US" sz="1400" dirty="0" smtClean="0">
                <a:solidFill>
                  <a:srgbClr val="3216AA"/>
                </a:solidFill>
              </a:rPr>
              <a:t>can provide </a:t>
            </a:r>
            <a:r>
              <a:rPr lang="en-US" sz="1400" dirty="0">
                <a:solidFill>
                  <a:srgbClr val="3216AA"/>
                </a:solidFill>
              </a:rPr>
              <a:t>such protection? </a:t>
            </a:r>
          </a:p>
          <a:p>
            <a:r>
              <a:rPr lang="en-US" sz="1400" dirty="0">
                <a:solidFill>
                  <a:schemeClr val="tx2">
                    <a:lumMod val="75000"/>
                  </a:schemeClr>
                </a:solidFill>
              </a:rPr>
              <a:t> </a:t>
            </a:r>
          </a:p>
          <a:p>
            <a:r>
              <a:rPr lang="en-US" sz="1400" b="1" dirty="0">
                <a:solidFill>
                  <a:srgbClr val="FF6600"/>
                </a:solidFill>
              </a:rPr>
              <a:t>Antioxidants </a:t>
            </a:r>
            <a:r>
              <a:rPr lang="en-US" sz="1400" dirty="0">
                <a:solidFill>
                  <a:srgbClr val="FF6600"/>
                </a:solidFill>
              </a:rPr>
              <a:t>– Beta-carotene, vitamin C, vitamin E and selenium are all nutrients in fruits and vegetables, which are responsible for protecting body cells from damage as well as keeping your immune system healthy and reducing your risk for cancer.</a:t>
            </a:r>
          </a:p>
          <a:p>
            <a:r>
              <a:rPr lang="en-US" sz="1400" dirty="0">
                <a:solidFill>
                  <a:schemeClr val="tx2">
                    <a:lumMod val="75000"/>
                  </a:schemeClr>
                </a:solidFill>
              </a:rPr>
              <a:t> </a:t>
            </a:r>
          </a:p>
          <a:p>
            <a:r>
              <a:rPr lang="en-US" sz="1400" b="1" dirty="0">
                <a:solidFill>
                  <a:srgbClr val="C00000"/>
                </a:solidFill>
              </a:rPr>
              <a:t>Phytochemicals </a:t>
            </a:r>
            <a:r>
              <a:rPr lang="en-US" sz="1400" dirty="0">
                <a:solidFill>
                  <a:srgbClr val="C00000"/>
                </a:solidFill>
              </a:rPr>
              <a:t>– </a:t>
            </a:r>
            <a:r>
              <a:rPr lang="en-US" sz="1400" dirty="0" smtClean="0">
                <a:solidFill>
                  <a:srgbClr val="C00000"/>
                </a:solidFill>
              </a:rPr>
              <a:t>Phytochemicals give </a:t>
            </a:r>
            <a:r>
              <a:rPr lang="en-US" sz="1400" dirty="0">
                <a:solidFill>
                  <a:srgbClr val="C00000"/>
                </a:solidFill>
              </a:rPr>
              <a:t>the plant color, aroma and flavor. </a:t>
            </a:r>
            <a:r>
              <a:rPr lang="en-US" sz="1400" dirty="0" smtClean="0">
                <a:solidFill>
                  <a:srgbClr val="C00000"/>
                </a:solidFill>
              </a:rPr>
              <a:t>They are divided </a:t>
            </a:r>
            <a:r>
              <a:rPr lang="en-US" sz="1400" dirty="0">
                <a:solidFill>
                  <a:srgbClr val="C00000"/>
                </a:solidFill>
              </a:rPr>
              <a:t>into three major families: Carotenoids, Flavonoids, and </a:t>
            </a:r>
            <a:r>
              <a:rPr lang="en-US" sz="1400" dirty="0" smtClean="0">
                <a:solidFill>
                  <a:srgbClr val="C00000"/>
                </a:solidFill>
              </a:rPr>
              <a:t>Phenolic Compounds</a:t>
            </a:r>
            <a:r>
              <a:rPr lang="en-US" sz="1400" dirty="0">
                <a:solidFill>
                  <a:srgbClr val="C00000"/>
                </a:solidFill>
              </a:rPr>
              <a:t>. They may </a:t>
            </a:r>
            <a:r>
              <a:rPr lang="en-US" sz="1400" dirty="0" smtClean="0">
                <a:solidFill>
                  <a:srgbClr val="C00000"/>
                </a:solidFill>
              </a:rPr>
              <a:t>have beneficial health effects. </a:t>
            </a:r>
            <a:endParaRPr lang="en-US" sz="1400" dirty="0">
              <a:solidFill>
                <a:srgbClr val="C00000"/>
              </a:solidFill>
            </a:endParaRPr>
          </a:p>
          <a:p>
            <a:r>
              <a:rPr lang="en-US" sz="1400" dirty="0">
                <a:solidFill>
                  <a:schemeClr val="tx2">
                    <a:lumMod val="75000"/>
                  </a:schemeClr>
                </a:solidFill>
              </a:rPr>
              <a:t> </a:t>
            </a:r>
          </a:p>
          <a:p>
            <a:r>
              <a:rPr lang="en-US" sz="1400" b="1" dirty="0">
                <a:solidFill>
                  <a:srgbClr val="225311"/>
                </a:solidFill>
              </a:rPr>
              <a:t>Fiber </a:t>
            </a:r>
            <a:r>
              <a:rPr lang="en-US" sz="1400" dirty="0">
                <a:solidFill>
                  <a:srgbClr val="225311"/>
                </a:solidFill>
              </a:rPr>
              <a:t>– Fruits and vegetables are an excellent source of fiber. There are </a:t>
            </a:r>
            <a:r>
              <a:rPr lang="en-US" sz="1400" dirty="0" smtClean="0">
                <a:solidFill>
                  <a:srgbClr val="225311"/>
                </a:solidFill>
              </a:rPr>
              <a:t>two forms </a:t>
            </a:r>
            <a:r>
              <a:rPr lang="en-US" sz="1400" dirty="0">
                <a:solidFill>
                  <a:srgbClr val="225311"/>
                </a:solidFill>
              </a:rPr>
              <a:t>of fiber: soluble and insoluble. Soluble fiber, found in oats, peas, </a:t>
            </a:r>
            <a:r>
              <a:rPr lang="en-US" sz="1400" dirty="0" smtClean="0">
                <a:solidFill>
                  <a:srgbClr val="225311"/>
                </a:solidFill>
              </a:rPr>
              <a:t>beans and </a:t>
            </a:r>
            <a:r>
              <a:rPr lang="en-US" sz="1400" dirty="0">
                <a:solidFill>
                  <a:srgbClr val="225311"/>
                </a:solidFill>
              </a:rPr>
              <a:t>certain fruits helps lower cholesterol and prevent heart disease. </a:t>
            </a:r>
            <a:r>
              <a:rPr lang="en-US" sz="1400" dirty="0" smtClean="0">
                <a:solidFill>
                  <a:srgbClr val="225311"/>
                </a:solidFill>
              </a:rPr>
              <a:t>Insoluble fiber </a:t>
            </a:r>
            <a:r>
              <a:rPr lang="en-US" sz="1400" dirty="0">
                <a:solidFill>
                  <a:srgbClr val="225311"/>
                </a:solidFill>
              </a:rPr>
              <a:t>found in wheat, potatoes and certain fruits and vegetables helps to </a:t>
            </a:r>
            <a:r>
              <a:rPr lang="en-US" sz="1400" dirty="0" smtClean="0">
                <a:solidFill>
                  <a:srgbClr val="225311"/>
                </a:solidFill>
              </a:rPr>
              <a:t>maintain regularity </a:t>
            </a:r>
            <a:r>
              <a:rPr lang="en-US" sz="1400" dirty="0">
                <a:solidFill>
                  <a:srgbClr val="225311"/>
                </a:solidFill>
              </a:rPr>
              <a:t>and prevent colon </a:t>
            </a:r>
            <a:r>
              <a:rPr lang="en-US" sz="1400" dirty="0" smtClean="0">
                <a:solidFill>
                  <a:srgbClr val="225311"/>
                </a:solidFill>
              </a:rPr>
              <a:t>cancer.</a:t>
            </a:r>
            <a:endParaRPr lang="en-US" sz="1400" dirty="0">
              <a:solidFill>
                <a:srgbClr val="225311"/>
              </a:solidFill>
            </a:endParaRPr>
          </a:p>
        </p:txBody>
      </p:sp>
    </p:spTree>
    <p:extLst>
      <p:ext uri="{BB962C8B-B14F-4D97-AF65-F5344CB8AC3E}">
        <p14:creationId xmlns:p14="http://schemas.microsoft.com/office/powerpoint/2010/main" val="1628161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16" y="733862"/>
            <a:ext cx="7891595" cy="41534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4252956" y="4114801"/>
            <a:ext cx="3700685" cy="9906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33400" y="2057399"/>
            <a:ext cx="1676400" cy="2209801"/>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76800" y="884893"/>
            <a:ext cx="3914686" cy="990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613224"/>
            <a:ext cx="3629114" cy="91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68330" y="1026619"/>
            <a:ext cx="4114800" cy="646331"/>
          </a:xfrm>
          <a:prstGeom prst="rect">
            <a:avLst/>
          </a:prstGeom>
          <a:noFill/>
        </p:spPr>
        <p:txBody>
          <a:bodyPr wrap="square" rtlCol="0">
            <a:spAutoFit/>
          </a:bodyPr>
          <a:lstStyle/>
          <a:p>
            <a:pPr algn="ctr"/>
            <a:r>
              <a:rPr lang="en-US" sz="1200" b="1" dirty="0" smtClean="0">
                <a:solidFill>
                  <a:schemeClr val="bg1"/>
                </a:solidFill>
              </a:rPr>
              <a:t>Blue/Purple</a:t>
            </a:r>
            <a:r>
              <a:rPr lang="en-US" sz="1200" dirty="0" smtClean="0">
                <a:solidFill>
                  <a:schemeClr val="bg1"/>
                </a:solidFill>
              </a:rPr>
              <a:t> </a:t>
            </a:r>
            <a:r>
              <a:rPr lang="en-US" sz="1200" dirty="0">
                <a:solidFill>
                  <a:schemeClr val="bg1"/>
                </a:solidFill>
              </a:rPr>
              <a:t>fruits and vegetables contain varying amounts </a:t>
            </a:r>
            <a:endParaRPr lang="en-US" sz="1200" dirty="0" smtClean="0">
              <a:solidFill>
                <a:schemeClr val="bg1"/>
              </a:solidFill>
            </a:endParaRPr>
          </a:p>
          <a:p>
            <a:pPr algn="ctr"/>
            <a:r>
              <a:rPr lang="en-US" sz="1200" dirty="0" smtClean="0">
                <a:solidFill>
                  <a:schemeClr val="bg1"/>
                </a:solidFill>
              </a:rPr>
              <a:t>of </a:t>
            </a:r>
            <a:r>
              <a:rPr lang="en-US" sz="1200" dirty="0">
                <a:solidFill>
                  <a:schemeClr val="bg1"/>
                </a:solidFill>
              </a:rPr>
              <a:t>phytochemicals such </a:t>
            </a:r>
            <a:r>
              <a:rPr lang="en-US" sz="1200" dirty="0" smtClean="0">
                <a:solidFill>
                  <a:schemeClr val="bg1"/>
                </a:solidFill>
              </a:rPr>
              <a:t>as </a:t>
            </a:r>
            <a:r>
              <a:rPr lang="en-US" sz="1200" dirty="0" err="1" smtClean="0">
                <a:solidFill>
                  <a:schemeClr val="bg1"/>
                </a:solidFill>
              </a:rPr>
              <a:t>anthocyanins</a:t>
            </a:r>
            <a:r>
              <a:rPr lang="en-US" sz="1200" dirty="0" smtClean="0">
                <a:solidFill>
                  <a:schemeClr val="bg1"/>
                </a:solidFill>
              </a:rPr>
              <a:t> </a:t>
            </a:r>
            <a:r>
              <a:rPr lang="en-US" sz="1200" dirty="0">
                <a:solidFill>
                  <a:schemeClr val="bg1"/>
                </a:solidFill>
              </a:rPr>
              <a:t>(a flavonoid</a:t>
            </a:r>
            <a:r>
              <a:rPr lang="en-US" sz="1200" dirty="0" smtClean="0">
                <a:solidFill>
                  <a:schemeClr val="bg1"/>
                </a:solidFill>
              </a:rPr>
              <a:t>)</a:t>
            </a:r>
          </a:p>
          <a:p>
            <a:pPr algn="ctr"/>
            <a:r>
              <a:rPr lang="en-US" sz="1200" dirty="0" smtClean="0">
                <a:solidFill>
                  <a:schemeClr val="bg1"/>
                </a:solidFill>
              </a:rPr>
              <a:t> </a:t>
            </a:r>
            <a:r>
              <a:rPr lang="en-US" sz="1200" dirty="0">
                <a:solidFill>
                  <a:schemeClr val="bg1"/>
                </a:solidFill>
              </a:rPr>
              <a:t>and phenolic </a:t>
            </a:r>
            <a:r>
              <a:rPr lang="en-US" sz="1200" dirty="0" smtClean="0">
                <a:solidFill>
                  <a:schemeClr val="bg1"/>
                </a:solidFill>
              </a:rPr>
              <a:t>compounds</a:t>
            </a:r>
            <a:endParaRPr lang="en-US" sz="1200" dirty="0">
              <a:solidFill>
                <a:schemeClr val="bg1"/>
              </a:solidFill>
            </a:endParaRPr>
          </a:p>
        </p:txBody>
      </p:sp>
      <p:sp>
        <p:nvSpPr>
          <p:cNvPr id="2" name="TextBox 1"/>
          <p:cNvSpPr txBox="1"/>
          <p:nvPr/>
        </p:nvSpPr>
        <p:spPr>
          <a:xfrm>
            <a:off x="747757" y="733862"/>
            <a:ext cx="3505200" cy="646331"/>
          </a:xfrm>
          <a:prstGeom prst="rect">
            <a:avLst/>
          </a:prstGeom>
          <a:noFill/>
          <a:ln>
            <a:noFill/>
          </a:ln>
        </p:spPr>
        <p:txBody>
          <a:bodyPr wrap="square" rtlCol="0">
            <a:spAutoFit/>
          </a:bodyPr>
          <a:lstStyle/>
          <a:p>
            <a:pPr algn="ctr"/>
            <a:r>
              <a:rPr lang="en-US" sz="1200" b="1" dirty="0" smtClean="0">
                <a:solidFill>
                  <a:srgbClr val="FF0000"/>
                </a:solidFill>
              </a:rPr>
              <a:t>Yellow/Orange</a:t>
            </a:r>
            <a:r>
              <a:rPr lang="en-US" sz="1200" dirty="0" smtClean="0">
                <a:solidFill>
                  <a:srgbClr val="FF0000"/>
                </a:solidFill>
              </a:rPr>
              <a:t> fruits </a:t>
            </a:r>
            <a:r>
              <a:rPr lang="en-US" sz="1200" dirty="0">
                <a:solidFill>
                  <a:srgbClr val="FF0000"/>
                </a:solidFill>
              </a:rPr>
              <a:t>and </a:t>
            </a:r>
            <a:r>
              <a:rPr lang="en-US" sz="1200" dirty="0" smtClean="0">
                <a:solidFill>
                  <a:srgbClr val="FF0000"/>
                </a:solidFill>
              </a:rPr>
              <a:t>vegetables </a:t>
            </a:r>
            <a:r>
              <a:rPr lang="en-US" sz="1200" dirty="0">
                <a:solidFill>
                  <a:srgbClr val="FF0000"/>
                </a:solidFill>
              </a:rPr>
              <a:t>contain varying amounts of antioxidants </a:t>
            </a:r>
            <a:r>
              <a:rPr lang="en-US" sz="1200" dirty="0" smtClean="0">
                <a:solidFill>
                  <a:srgbClr val="FF0000"/>
                </a:solidFill>
              </a:rPr>
              <a:t>such as </a:t>
            </a:r>
            <a:r>
              <a:rPr lang="en-US" sz="1200" dirty="0">
                <a:solidFill>
                  <a:srgbClr val="FF0000"/>
                </a:solidFill>
              </a:rPr>
              <a:t>vitamin C </a:t>
            </a:r>
            <a:endParaRPr lang="en-US" sz="1200" dirty="0" smtClean="0">
              <a:solidFill>
                <a:srgbClr val="FF0000"/>
              </a:solidFill>
            </a:endParaRPr>
          </a:p>
          <a:p>
            <a:pPr algn="ctr"/>
            <a:r>
              <a:rPr lang="en-US" sz="1200" dirty="0" smtClean="0">
                <a:solidFill>
                  <a:srgbClr val="FF0000"/>
                </a:solidFill>
              </a:rPr>
              <a:t>as </a:t>
            </a:r>
            <a:r>
              <a:rPr lang="en-US" sz="1200" dirty="0">
                <a:solidFill>
                  <a:srgbClr val="FF0000"/>
                </a:solidFill>
              </a:rPr>
              <a:t>well as carotenoids and </a:t>
            </a:r>
            <a:r>
              <a:rPr lang="en-US" sz="1200" dirty="0" smtClean="0">
                <a:solidFill>
                  <a:srgbClr val="FF0000"/>
                </a:solidFill>
              </a:rPr>
              <a:t>flavonoids</a:t>
            </a:r>
            <a:endParaRPr lang="en-US" sz="1200" dirty="0">
              <a:solidFill>
                <a:srgbClr val="FF0000"/>
              </a:solidFill>
            </a:endParaRPr>
          </a:p>
        </p:txBody>
      </p:sp>
      <p:sp>
        <p:nvSpPr>
          <p:cNvPr id="4" name="TextBox 3"/>
          <p:cNvSpPr txBox="1"/>
          <p:nvPr/>
        </p:nvSpPr>
        <p:spPr>
          <a:xfrm>
            <a:off x="609600" y="2209800"/>
            <a:ext cx="1447800" cy="2215991"/>
          </a:xfrm>
          <a:prstGeom prst="rect">
            <a:avLst/>
          </a:prstGeom>
          <a:noFill/>
        </p:spPr>
        <p:txBody>
          <a:bodyPr wrap="square" rtlCol="0">
            <a:spAutoFit/>
          </a:bodyPr>
          <a:lstStyle/>
          <a:p>
            <a:pPr algn="ctr"/>
            <a:r>
              <a:rPr lang="en-US" sz="1200" b="1" dirty="0" smtClean="0">
                <a:solidFill>
                  <a:schemeClr val="bg1"/>
                </a:solidFill>
              </a:rPr>
              <a:t>Green</a:t>
            </a:r>
            <a:r>
              <a:rPr lang="en-US" sz="1200" dirty="0">
                <a:solidFill>
                  <a:schemeClr val="bg1"/>
                </a:solidFill>
              </a:rPr>
              <a:t> </a:t>
            </a:r>
            <a:r>
              <a:rPr lang="en-US" sz="1200" dirty="0" smtClean="0">
                <a:solidFill>
                  <a:schemeClr val="bg1"/>
                </a:solidFill>
              </a:rPr>
              <a:t>fruits </a:t>
            </a:r>
            <a:r>
              <a:rPr lang="en-US" sz="1200" dirty="0">
                <a:solidFill>
                  <a:schemeClr val="bg1"/>
                </a:solidFill>
              </a:rPr>
              <a:t>and vegetables contain varying amounts of potent phytochemicals such </a:t>
            </a:r>
            <a:r>
              <a:rPr lang="en-US" sz="1200" dirty="0" smtClean="0">
                <a:solidFill>
                  <a:schemeClr val="bg1"/>
                </a:solidFill>
              </a:rPr>
              <a:t>as lutein </a:t>
            </a:r>
          </a:p>
          <a:p>
            <a:pPr algn="ctr"/>
            <a:r>
              <a:rPr lang="en-US" sz="1200" dirty="0" smtClean="0">
                <a:solidFill>
                  <a:schemeClr val="bg1"/>
                </a:solidFill>
              </a:rPr>
              <a:t>(</a:t>
            </a:r>
            <a:r>
              <a:rPr lang="en-US" sz="1200" dirty="0">
                <a:solidFill>
                  <a:schemeClr val="bg1"/>
                </a:solidFill>
              </a:rPr>
              <a:t>a carotenoid</a:t>
            </a:r>
            <a:r>
              <a:rPr lang="en-US" sz="1200" dirty="0" smtClean="0">
                <a:solidFill>
                  <a:schemeClr val="bg1"/>
                </a:solidFill>
              </a:rPr>
              <a:t>)</a:t>
            </a:r>
          </a:p>
          <a:p>
            <a:pPr algn="ctr"/>
            <a:r>
              <a:rPr lang="en-US" sz="1200" dirty="0" smtClean="0">
                <a:solidFill>
                  <a:schemeClr val="bg1"/>
                </a:solidFill>
              </a:rPr>
              <a:t> </a:t>
            </a:r>
            <a:r>
              <a:rPr lang="en-US" sz="1200" dirty="0">
                <a:solidFill>
                  <a:schemeClr val="bg1"/>
                </a:solidFill>
              </a:rPr>
              <a:t>and </a:t>
            </a:r>
            <a:r>
              <a:rPr lang="en-US" sz="1200" dirty="0" err="1">
                <a:solidFill>
                  <a:schemeClr val="bg1"/>
                </a:solidFill>
              </a:rPr>
              <a:t>indoles</a:t>
            </a:r>
            <a:r>
              <a:rPr lang="en-US" sz="1200" dirty="0">
                <a:solidFill>
                  <a:schemeClr val="bg1"/>
                </a:solidFill>
              </a:rPr>
              <a:t> </a:t>
            </a:r>
            <a:r>
              <a:rPr lang="en-US" sz="1200" dirty="0" smtClean="0">
                <a:solidFill>
                  <a:schemeClr val="bg1"/>
                </a:solidFill>
              </a:rPr>
              <a:t>(</a:t>
            </a:r>
            <a:r>
              <a:rPr lang="en-US" sz="1200" dirty="0">
                <a:solidFill>
                  <a:schemeClr val="bg1"/>
                </a:solidFill>
              </a:rPr>
              <a:t>a phenolic compound</a:t>
            </a:r>
            <a:r>
              <a:rPr lang="en-US" sz="1200" dirty="0" smtClean="0">
                <a:solidFill>
                  <a:schemeClr val="bg1"/>
                </a:solidFill>
              </a:rPr>
              <a:t>)</a:t>
            </a:r>
            <a:endParaRPr lang="en-US" sz="1200" dirty="0">
              <a:solidFill>
                <a:schemeClr val="bg1"/>
              </a:solidFill>
            </a:endParaRPr>
          </a:p>
          <a:p>
            <a:pPr algn="ctr"/>
            <a:endParaRPr lang="en-US" dirty="0"/>
          </a:p>
        </p:txBody>
      </p:sp>
      <p:sp>
        <p:nvSpPr>
          <p:cNvPr id="6" name="TextBox 5"/>
          <p:cNvSpPr txBox="1"/>
          <p:nvPr/>
        </p:nvSpPr>
        <p:spPr>
          <a:xfrm>
            <a:off x="4000856" y="4357452"/>
            <a:ext cx="4019372" cy="461665"/>
          </a:xfrm>
          <a:prstGeom prst="rect">
            <a:avLst/>
          </a:prstGeom>
          <a:noFill/>
        </p:spPr>
        <p:txBody>
          <a:bodyPr wrap="square" rtlCol="0">
            <a:spAutoFit/>
          </a:bodyPr>
          <a:lstStyle/>
          <a:p>
            <a:pPr algn="ctr"/>
            <a:r>
              <a:rPr lang="en-US" sz="1200" b="1" dirty="0" smtClean="0">
                <a:solidFill>
                  <a:schemeClr val="bg1"/>
                </a:solidFill>
              </a:rPr>
              <a:t>Red</a:t>
            </a:r>
            <a:r>
              <a:rPr lang="en-US" sz="1200" dirty="0">
                <a:solidFill>
                  <a:schemeClr val="bg1"/>
                </a:solidFill>
              </a:rPr>
              <a:t> </a:t>
            </a:r>
            <a:r>
              <a:rPr lang="en-US" sz="1200" dirty="0" smtClean="0">
                <a:solidFill>
                  <a:schemeClr val="bg1"/>
                </a:solidFill>
              </a:rPr>
              <a:t>fruits and vegetables contain </a:t>
            </a:r>
            <a:r>
              <a:rPr lang="en-US" sz="1200" dirty="0">
                <a:solidFill>
                  <a:schemeClr val="bg1"/>
                </a:solidFill>
              </a:rPr>
              <a:t>lycopene </a:t>
            </a:r>
            <a:endParaRPr lang="en-US" sz="1200" dirty="0" smtClean="0">
              <a:solidFill>
                <a:schemeClr val="bg1"/>
              </a:solidFill>
            </a:endParaRPr>
          </a:p>
          <a:p>
            <a:pPr algn="ctr"/>
            <a:r>
              <a:rPr lang="en-US" sz="1200" dirty="0" smtClean="0">
                <a:solidFill>
                  <a:schemeClr val="bg1"/>
                </a:solidFill>
              </a:rPr>
              <a:t>(</a:t>
            </a:r>
            <a:r>
              <a:rPr lang="en-US" sz="1200" dirty="0">
                <a:solidFill>
                  <a:schemeClr val="bg1"/>
                </a:solidFill>
              </a:rPr>
              <a:t>a carotenoid) </a:t>
            </a:r>
            <a:r>
              <a:rPr lang="en-US" sz="1200" dirty="0" smtClean="0">
                <a:solidFill>
                  <a:schemeClr val="bg1"/>
                </a:solidFill>
              </a:rPr>
              <a:t>and </a:t>
            </a:r>
            <a:r>
              <a:rPr lang="en-US" sz="1200" dirty="0" err="1" smtClean="0">
                <a:solidFill>
                  <a:schemeClr val="bg1"/>
                </a:solidFill>
              </a:rPr>
              <a:t>anthocyanins</a:t>
            </a:r>
            <a:r>
              <a:rPr lang="en-US" sz="1200" dirty="0" smtClean="0">
                <a:solidFill>
                  <a:schemeClr val="bg1"/>
                </a:solidFill>
              </a:rPr>
              <a:t>  (</a:t>
            </a:r>
            <a:r>
              <a:rPr lang="en-US" sz="1200" dirty="0">
                <a:solidFill>
                  <a:schemeClr val="bg1"/>
                </a:solidFill>
              </a:rPr>
              <a:t>a flavonoid</a:t>
            </a:r>
            <a:r>
              <a:rPr lang="en-US" sz="1200" dirty="0" smtClean="0">
                <a:solidFill>
                  <a:schemeClr val="bg1"/>
                </a:solidFill>
              </a:rPr>
              <a:t>).</a:t>
            </a:r>
            <a:endParaRPr lang="en-US" sz="1200" dirty="0">
              <a:solidFill>
                <a:schemeClr val="bg1"/>
              </a:solidFill>
            </a:endParaRPr>
          </a:p>
        </p:txBody>
      </p:sp>
      <p:sp>
        <p:nvSpPr>
          <p:cNvPr id="13" name="Rectangle 12"/>
          <p:cNvSpPr/>
          <p:nvPr/>
        </p:nvSpPr>
        <p:spPr>
          <a:xfrm>
            <a:off x="2790914" y="2514600"/>
            <a:ext cx="3552914" cy="946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800884" y="2572557"/>
            <a:ext cx="3657600" cy="830997"/>
          </a:xfrm>
          <a:prstGeom prst="rect">
            <a:avLst/>
          </a:prstGeom>
          <a:noFill/>
        </p:spPr>
        <p:txBody>
          <a:bodyPr wrap="square" rtlCol="0">
            <a:spAutoFit/>
          </a:bodyPr>
          <a:lstStyle/>
          <a:p>
            <a:pPr algn="ctr"/>
            <a:r>
              <a:rPr lang="en-US" sz="1200" b="1" dirty="0" smtClean="0">
                <a:solidFill>
                  <a:schemeClr val="bg2">
                    <a:lumMod val="25000"/>
                  </a:schemeClr>
                </a:solidFill>
              </a:rPr>
              <a:t>White</a:t>
            </a:r>
            <a:r>
              <a:rPr lang="en-US" sz="1200" dirty="0" smtClean="0">
                <a:solidFill>
                  <a:schemeClr val="bg2">
                    <a:lumMod val="25000"/>
                  </a:schemeClr>
                </a:solidFill>
              </a:rPr>
              <a:t>, tan</a:t>
            </a:r>
            <a:r>
              <a:rPr lang="en-US" sz="1200" dirty="0">
                <a:solidFill>
                  <a:schemeClr val="bg2">
                    <a:lumMod val="25000"/>
                  </a:schemeClr>
                </a:solidFill>
              </a:rPr>
              <a:t>, and brown fruits and vegetables contain varying amounts of phytochemicals</a:t>
            </a:r>
          </a:p>
          <a:p>
            <a:pPr algn="ctr"/>
            <a:r>
              <a:rPr lang="en-US" sz="1200" dirty="0">
                <a:solidFill>
                  <a:schemeClr val="bg2">
                    <a:lumMod val="25000"/>
                  </a:schemeClr>
                </a:solidFill>
              </a:rPr>
              <a:t>including allium compounds, a phenolic compound found in the onion family</a:t>
            </a:r>
            <a:r>
              <a:rPr lang="en-US" sz="1200" dirty="0" smtClean="0">
                <a:solidFill>
                  <a:schemeClr val="bg2">
                    <a:lumMod val="25000"/>
                  </a:schemeClr>
                </a:solidFill>
              </a:rPr>
              <a:t>.</a:t>
            </a:r>
            <a:endParaRPr lang="en-US" sz="1200" dirty="0">
              <a:solidFill>
                <a:schemeClr val="bg2">
                  <a:lumMod val="25000"/>
                </a:schemeClr>
              </a:solidFill>
            </a:endParaRPr>
          </a:p>
        </p:txBody>
      </p:sp>
      <p:sp>
        <p:nvSpPr>
          <p:cNvPr id="14" name="TextBox 13"/>
          <p:cNvSpPr txBox="1"/>
          <p:nvPr/>
        </p:nvSpPr>
        <p:spPr>
          <a:xfrm>
            <a:off x="747757" y="5257800"/>
            <a:ext cx="7891595" cy="923330"/>
          </a:xfrm>
          <a:prstGeom prst="rect">
            <a:avLst/>
          </a:prstGeom>
          <a:noFill/>
        </p:spPr>
        <p:txBody>
          <a:bodyPr wrap="square" rtlCol="0">
            <a:spAutoFit/>
          </a:bodyPr>
          <a:lstStyle/>
          <a:p>
            <a:r>
              <a:rPr lang="en-US" dirty="0"/>
              <a:t>Besides being low in calories and high in fiber, fruits and vegetables are also rich in antioxidant </a:t>
            </a:r>
            <a:r>
              <a:rPr lang="en-US" dirty="0" smtClean="0"/>
              <a:t>vitamins and </a:t>
            </a:r>
            <a:r>
              <a:rPr lang="en-US" dirty="0"/>
              <a:t>phytochemicals, and may be beneficial in reducing risk of type 2 diabetes.</a:t>
            </a:r>
          </a:p>
        </p:txBody>
      </p:sp>
    </p:spTree>
    <p:extLst>
      <p:ext uri="{BB962C8B-B14F-4D97-AF65-F5344CB8AC3E}">
        <p14:creationId xmlns:p14="http://schemas.microsoft.com/office/powerpoint/2010/main" val="1925671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33013" t="13212" r="31250" b="2231"/>
          <a:stretch/>
        </p:blipFill>
        <p:spPr bwMode="auto">
          <a:xfrm>
            <a:off x="1828800" y="76200"/>
            <a:ext cx="5029200" cy="6705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2226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990600"/>
            <a:ext cx="6934200" cy="4832092"/>
          </a:xfrm>
          <a:prstGeom prst="rect">
            <a:avLst/>
          </a:prstGeom>
        </p:spPr>
        <p:txBody>
          <a:bodyPr wrap="square">
            <a:spAutoFit/>
          </a:bodyPr>
          <a:lstStyle/>
          <a:p>
            <a:r>
              <a:rPr lang="en-US" sz="1600" b="1" dirty="0" smtClean="0">
                <a:solidFill>
                  <a:srgbClr val="225311"/>
                </a:solidFill>
              </a:rPr>
              <a:t>A Beginner's </a:t>
            </a:r>
            <a:r>
              <a:rPr lang="en-US" sz="1600" b="1" dirty="0">
                <a:solidFill>
                  <a:srgbClr val="225311"/>
                </a:solidFill>
              </a:rPr>
              <a:t>G</a:t>
            </a:r>
            <a:r>
              <a:rPr lang="en-US" sz="1600" b="1" dirty="0" smtClean="0">
                <a:solidFill>
                  <a:srgbClr val="225311"/>
                </a:solidFill>
              </a:rPr>
              <a:t>uide </a:t>
            </a:r>
            <a:r>
              <a:rPr lang="en-US" sz="1600" b="1" dirty="0">
                <a:solidFill>
                  <a:srgbClr val="225311"/>
                </a:solidFill>
              </a:rPr>
              <a:t>to </a:t>
            </a:r>
            <a:r>
              <a:rPr lang="en-US" sz="1600" b="1" dirty="0" smtClean="0">
                <a:solidFill>
                  <a:srgbClr val="225311"/>
                </a:solidFill>
              </a:rPr>
              <a:t>Seasonal </a:t>
            </a:r>
            <a:r>
              <a:rPr lang="en-US" sz="1600" b="1" dirty="0">
                <a:solidFill>
                  <a:srgbClr val="225311"/>
                </a:solidFill>
              </a:rPr>
              <a:t>E</a:t>
            </a:r>
            <a:r>
              <a:rPr lang="en-US" sz="1600" b="1" dirty="0" smtClean="0">
                <a:solidFill>
                  <a:srgbClr val="225311"/>
                </a:solidFill>
              </a:rPr>
              <a:t>ating:</a:t>
            </a:r>
          </a:p>
          <a:p>
            <a:endParaRPr lang="en-US" sz="1400" dirty="0"/>
          </a:p>
          <a:p>
            <a:pPr marL="342900" indent="-342900">
              <a:buAutoNum type="arabicPeriod"/>
            </a:pPr>
            <a:endParaRPr lang="en-US" sz="1400" b="1" dirty="0" smtClean="0"/>
          </a:p>
          <a:p>
            <a:r>
              <a:rPr lang="en-US" sz="1400" b="1" dirty="0" smtClean="0">
                <a:solidFill>
                  <a:srgbClr val="225311"/>
                </a:solidFill>
              </a:rPr>
              <a:t>1. Consult </a:t>
            </a:r>
            <a:r>
              <a:rPr lang="en-US" sz="1400" b="1" dirty="0">
                <a:solidFill>
                  <a:srgbClr val="225311"/>
                </a:solidFill>
              </a:rPr>
              <a:t>a growing guide.</a:t>
            </a:r>
            <a:r>
              <a:rPr lang="en-US" sz="1400" dirty="0">
                <a:solidFill>
                  <a:srgbClr val="225311"/>
                </a:solidFill>
              </a:rPr>
              <a:t> Each state will usually have a growing guide specific to produce grown there, and that's an excellent indicator of what's fresh when. </a:t>
            </a:r>
            <a:endParaRPr lang="en-US" sz="1400" dirty="0" smtClean="0">
              <a:solidFill>
                <a:srgbClr val="225311"/>
              </a:solidFill>
            </a:endParaRPr>
          </a:p>
          <a:p>
            <a:pPr marL="342900" indent="-342900">
              <a:buAutoNum type="arabicPeriod"/>
            </a:pPr>
            <a:endParaRPr lang="en-US" sz="1400" dirty="0"/>
          </a:p>
          <a:p>
            <a:r>
              <a:rPr lang="en-US" sz="1400" b="1" dirty="0">
                <a:solidFill>
                  <a:srgbClr val="225311"/>
                </a:solidFill>
              </a:rPr>
              <a:t>2. Pay attention to grocery store displays.</a:t>
            </a:r>
            <a:r>
              <a:rPr lang="en-US" sz="1400" dirty="0">
                <a:solidFill>
                  <a:srgbClr val="225311"/>
                </a:solidFill>
              </a:rPr>
              <a:t> You know that gorgeous moment when your local grocery store has gigantic bins of sweet corn and a courtesy trash can nearby for throwing husks and silks into? That's a clear indicator that corn season is in full swing. It's at that point that corn is abundant and cheap -- after all, they have to move that product quickly before it spoils, so it can be had at a bargain. Look for what's bountiful and prominently displayed in your grocery store</a:t>
            </a:r>
            <a:r>
              <a:rPr lang="en-US" sz="1400" dirty="0" smtClean="0">
                <a:solidFill>
                  <a:srgbClr val="225311"/>
                </a:solidFill>
              </a:rPr>
              <a:t>.</a:t>
            </a:r>
          </a:p>
          <a:p>
            <a:endParaRPr lang="en-US" sz="1400" dirty="0">
              <a:solidFill>
                <a:srgbClr val="225311"/>
              </a:solidFill>
            </a:endParaRPr>
          </a:p>
          <a:p>
            <a:r>
              <a:rPr lang="en-US" sz="1400" b="1" dirty="0">
                <a:solidFill>
                  <a:srgbClr val="225311"/>
                </a:solidFill>
              </a:rPr>
              <a:t>3. Pay attention to your farmers' market.  </a:t>
            </a:r>
            <a:r>
              <a:rPr lang="en-US" sz="1400" dirty="0">
                <a:solidFill>
                  <a:srgbClr val="225311"/>
                </a:solidFill>
              </a:rPr>
              <a:t>If you live in an area with a farmers' market, those people are super familiar with what's in season.  You can get crops that were picked within the last 24 hours</a:t>
            </a:r>
            <a:r>
              <a:rPr lang="en-US" sz="1400" dirty="0" smtClean="0">
                <a:solidFill>
                  <a:srgbClr val="225311"/>
                </a:solidFill>
              </a:rPr>
              <a:t>.</a:t>
            </a:r>
          </a:p>
          <a:p>
            <a:endParaRPr lang="en-US" sz="1400" dirty="0">
              <a:solidFill>
                <a:srgbClr val="225311"/>
              </a:solidFill>
            </a:endParaRPr>
          </a:p>
          <a:p>
            <a:r>
              <a:rPr lang="en-US" sz="1400" b="1" dirty="0">
                <a:solidFill>
                  <a:srgbClr val="225311"/>
                </a:solidFill>
              </a:rPr>
              <a:t>4. Ask a farmer.</a:t>
            </a:r>
            <a:r>
              <a:rPr lang="en-US" sz="1400" dirty="0">
                <a:solidFill>
                  <a:srgbClr val="225311"/>
                </a:solidFill>
              </a:rPr>
              <a:t> If you have a local farm that you go to, or a farmer in your friend circle, or a produce vendor you are acquainted with, ask them about what's in season, what's about to go away, what's coming in soon. They are usually all too happy to tell you, and you may be able to score some really cool produce opportunities</a:t>
            </a:r>
            <a:r>
              <a:rPr lang="en-US" sz="1400" dirty="0" smtClean="0">
                <a:solidFill>
                  <a:srgbClr val="225311"/>
                </a:solidFill>
              </a:rPr>
              <a:t>.</a:t>
            </a:r>
          </a:p>
          <a:p>
            <a:r>
              <a:rPr lang="en-US" sz="1400" dirty="0">
                <a:solidFill>
                  <a:srgbClr val="225311"/>
                </a:solidFill>
              </a:rPr>
              <a:t>	</a:t>
            </a:r>
            <a:r>
              <a:rPr lang="en-US" sz="1400" dirty="0" smtClean="0">
                <a:solidFill>
                  <a:srgbClr val="225311"/>
                </a:solidFill>
              </a:rPr>
              <a:t>			                   </a:t>
            </a:r>
            <a:r>
              <a:rPr lang="en-US" sz="1100" dirty="0" smtClean="0">
                <a:solidFill>
                  <a:srgbClr val="225311"/>
                </a:solidFill>
              </a:rPr>
              <a:t>- from </a:t>
            </a:r>
            <a:r>
              <a:rPr lang="en-US" sz="1100" i="1" dirty="0" smtClean="0">
                <a:solidFill>
                  <a:srgbClr val="225311"/>
                </a:solidFill>
              </a:rPr>
              <a:t>Food Riot </a:t>
            </a:r>
            <a:r>
              <a:rPr lang="en-US" sz="1100" dirty="0" smtClean="0">
                <a:solidFill>
                  <a:srgbClr val="225311"/>
                </a:solidFill>
              </a:rPr>
              <a:t>by Dana Staves</a:t>
            </a:r>
            <a:endParaRPr lang="en-US" sz="1100" dirty="0">
              <a:solidFill>
                <a:srgbClr val="225311"/>
              </a:solidFill>
            </a:endParaRPr>
          </a:p>
        </p:txBody>
      </p:sp>
    </p:spTree>
    <p:extLst>
      <p:ext uri="{BB962C8B-B14F-4D97-AF65-F5344CB8AC3E}">
        <p14:creationId xmlns:p14="http://schemas.microsoft.com/office/powerpoint/2010/main" val="1886763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423" y="989204"/>
            <a:ext cx="5233988" cy="526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13361" y="457200"/>
            <a:ext cx="4626075" cy="369332"/>
          </a:xfrm>
          <a:prstGeom prst="rect">
            <a:avLst/>
          </a:prstGeom>
          <a:noFill/>
        </p:spPr>
        <p:txBody>
          <a:bodyPr wrap="none" rtlCol="0">
            <a:spAutoFit/>
          </a:bodyPr>
          <a:lstStyle/>
          <a:p>
            <a:r>
              <a:rPr lang="en-US" dirty="0" smtClean="0"/>
              <a:t>Examples of local produce availability calendars</a:t>
            </a:r>
            <a:endParaRPr lang="en-US" dirty="0"/>
          </a:p>
        </p:txBody>
      </p:sp>
    </p:spTree>
    <p:extLst>
      <p:ext uri="{BB962C8B-B14F-4D97-AF65-F5344CB8AC3E}">
        <p14:creationId xmlns:p14="http://schemas.microsoft.com/office/powerpoint/2010/main" val="443367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1071</TotalTime>
  <Words>532</Words>
  <Application>Microsoft Office PowerPoint</Application>
  <PresentationFormat>On-screen Show (4:3)</PresentationFormat>
  <Paragraphs>52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Welcome to the                        Support and Education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Tufts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D2d Study Support and Education Program</dc:title>
  <dc:creator>Paul Fuss</dc:creator>
  <cp:lastModifiedBy>Paul Fuss</cp:lastModifiedBy>
  <cp:revision>46</cp:revision>
  <dcterms:created xsi:type="dcterms:W3CDTF">2014-06-06T18:54:29Z</dcterms:created>
  <dcterms:modified xsi:type="dcterms:W3CDTF">2014-06-20T15:57:52Z</dcterms:modified>
</cp:coreProperties>
</file>