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52"/>
  </p:notesMasterIdLst>
  <p:handoutMasterIdLst>
    <p:handoutMasterId r:id="rId53"/>
  </p:handoutMasterIdLst>
  <p:sldIdLst>
    <p:sldId id="1509" r:id="rId2"/>
    <p:sldId id="1553" r:id="rId3"/>
    <p:sldId id="1554" r:id="rId4"/>
    <p:sldId id="1510" r:id="rId5"/>
    <p:sldId id="1511" r:id="rId6"/>
    <p:sldId id="1513" r:id="rId7"/>
    <p:sldId id="1514" r:id="rId8"/>
    <p:sldId id="1515" r:id="rId9"/>
    <p:sldId id="1516" r:id="rId10"/>
    <p:sldId id="1517" r:id="rId11"/>
    <p:sldId id="1518" r:id="rId12"/>
    <p:sldId id="1555" r:id="rId13"/>
    <p:sldId id="1568" r:id="rId14"/>
    <p:sldId id="1519" r:id="rId15"/>
    <p:sldId id="1520" r:id="rId16"/>
    <p:sldId id="1521" r:id="rId17"/>
    <p:sldId id="1524" r:id="rId18"/>
    <p:sldId id="1525" r:id="rId19"/>
    <p:sldId id="1526" r:id="rId20"/>
    <p:sldId id="1527" r:id="rId21"/>
    <p:sldId id="1528" r:id="rId22"/>
    <p:sldId id="1529" r:id="rId23"/>
    <p:sldId id="1530" r:id="rId24"/>
    <p:sldId id="1531" r:id="rId25"/>
    <p:sldId id="1573" r:id="rId26"/>
    <p:sldId id="1556" r:id="rId27"/>
    <p:sldId id="1533" r:id="rId28"/>
    <p:sldId id="1534" r:id="rId29"/>
    <p:sldId id="1535" r:id="rId30"/>
    <p:sldId id="1536" r:id="rId31"/>
    <p:sldId id="1537" r:id="rId32"/>
    <p:sldId id="1538" r:id="rId33"/>
    <p:sldId id="1539" r:id="rId34"/>
    <p:sldId id="1540" r:id="rId35"/>
    <p:sldId id="1541" r:id="rId36"/>
    <p:sldId id="1542" r:id="rId37"/>
    <p:sldId id="1543" r:id="rId38"/>
    <p:sldId id="1544" r:id="rId39"/>
    <p:sldId id="1545" r:id="rId40"/>
    <p:sldId id="1546" r:id="rId41"/>
    <p:sldId id="1547" r:id="rId42"/>
    <p:sldId id="1548" r:id="rId43"/>
    <p:sldId id="1549" r:id="rId44"/>
    <p:sldId id="1550" r:id="rId45"/>
    <p:sldId id="1569" r:id="rId46"/>
    <p:sldId id="1570" r:id="rId47"/>
    <p:sldId id="1571" r:id="rId48"/>
    <p:sldId id="1572" r:id="rId49"/>
    <p:sldId id="1561" r:id="rId50"/>
    <p:sldId id="1567" r:id="rId5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11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11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11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11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CCCC"/>
    <a:srgbClr val="F7F7F7"/>
    <a:srgbClr val="004080"/>
    <a:srgbClr val="0080FF"/>
    <a:srgbClr val="800000"/>
    <a:srgbClr val="FF6666"/>
    <a:srgbClr val="FF0000"/>
    <a:srgbClr val="B3B3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3" autoAdjust="0"/>
    <p:restoredTop sz="84401" autoAdjust="0"/>
  </p:normalViewPr>
  <p:slideViewPr>
    <p:cSldViewPr>
      <p:cViewPr varScale="1">
        <p:scale>
          <a:sx n="95" d="100"/>
          <a:sy n="95" d="100"/>
        </p:scale>
        <p:origin x="-2010" y="-96"/>
      </p:cViewPr>
      <p:guideLst>
        <p:guide orient="horz" pos="4080"/>
        <p:guide orient="horz" pos="768"/>
        <p:guide orient="horz" pos="2160"/>
        <p:guide pos="2880"/>
        <p:guide pos="288"/>
        <p:guide pos="3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ABAA0FE-E2F9-DE42-92CD-68EF08B0E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74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85C25F8-2AF5-9B49-982B-C7B5C187C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582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490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102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923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923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923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923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923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923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923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923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43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A9C73-2EC2-E04B-8649-29DAE7B99848}" type="slidenum">
              <a:rPr lang="en-US"/>
              <a:pPr/>
              <a:t>4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aseline="0" dirty="0" smtClean="0"/>
              <a:t>&gt;&gt;&gt;W</a:t>
            </a:r>
            <a:r>
              <a:rPr lang="en-US" dirty="0" smtClean="0"/>
              <a:t>omen </a:t>
            </a:r>
            <a:r>
              <a:rPr lang="en-US" dirty="0"/>
              <a:t>with the highest calcium (&gt;1200 mg/day) and vitamin D (&gt; 800 IU/day) intake (1.3% of the cohort) had a 33% lower risk of diabetes compared to women with the lowest calcium (&lt;600 mg/day) and vitamin D (&lt;400 IU/day) after multivariate adjustment for a variety of known risk factors.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796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612">
              <a:defRPr/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04A3E-8F28-E547-9885-91668FCA605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624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A2795-550D-214B-86EE-2D11EC4CB830}" type="slidenum">
              <a:rPr lang="en-US"/>
              <a:pPr/>
              <a:t>8</a:t>
            </a:fld>
            <a:endParaRPr lang="en-US"/>
          </a:p>
        </p:txBody>
      </p:sp>
      <p:sp>
        <p:nvSpPr>
          <p:cNvPr id="20173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306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C25F8-2AF5-9B49-982B-C7B5C187CA1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76200" y="914400"/>
            <a:ext cx="8991600" cy="0"/>
          </a:xfrm>
          <a:prstGeom prst="line">
            <a:avLst/>
          </a:prstGeom>
          <a:ln w="12700" cmpd="sng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76200"/>
            <a:ext cx="22479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5913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1148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148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76200" y="914400"/>
            <a:ext cx="8991600" cy="0"/>
          </a:xfrm>
          <a:prstGeom prst="line">
            <a:avLst/>
          </a:prstGeom>
          <a:ln w="12700" cmpd="sng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4038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ECC62-44DC-3E4A-9031-065101D92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76200" y="914400"/>
            <a:ext cx="8991600" cy="0"/>
          </a:xfrm>
          <a:prstGeom prst="line">
            <a:avLst/>
          </a:prstGeom>
          <a:ln w="12700" cmpd="sng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89C9D-8079-7543-887E-B321C5F64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76200" y="914400"/>
            <a:ext cx="8991600" cy="0"/>
          </a:xfrm>
          <a:prstGeom prst="line">
            <a:avLst/>
          </a:prstGeom>
          <a:ln w="12700" cmpd="sng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229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81400"/>
            <a:ext cx="8229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76200" y="914400"/>
            <a:ext cx="8991600" cy="0"/>
          </a:xfrm>
          <a:prstGeom prst="line">
            <a:avLst/>
          </a:prstGeom>
          <a:ln w="12700" cmpd="sng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76200" y="914400"/>
            <a:ext cx="8991600" cy="0"/>
          </a:xfrm>
          <a:prstGeom prst="line">
            <a:avLst/>
          </a:prstGeom>
          <a:ln w="12700" cmpd="sng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76200" y="914400"/>
            <a:ext cx="8991600" cy="0"/>
          </a:xfrm>
          <a:prstGeom prst="line">
            <a:avLst/>
          </a:prstGeom>
          <a:ln w="12700" cmpd="sng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419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343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76200" y="914400"/>
            <a:ext cx="8991600" cy="0"/>
          </a:xfrm>
          <a:prstGeom prst="line">
            <a:avLst/>
          </a:prstGeom>
          <a:ln w="12700" cmpd="sng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066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1706562"/>
            <a:ext cx="4040188" cy="4313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706562"/>
            <a:ext cx="4041775" cy="4313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76200" y="914400"/>
            <a:ext cx="8991600" cy="0"/>
          </a:xfrm>
          <a:prstGeom prst="line">
            <a:avLst/>
          </a:prstGeom>
          <a:ln w="12700" cmpd="sng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Line 7"/>
          <p:cNvSpPr>
            <a:spLocks noChangeShapeType="1"/>
          </p:cNvSpPr>
          <p:nvPr userDrawn="1"/>
        </p:nvSpPr>
        <p:spPr bwMode="auto">
          <a:xfrm>
            <a:off x="76200" y="914400"/>
            <a:ext cx="8991600" cy="0"/>
          </a:xfrm>
          <a:prstGeom prst="line">
            <a:avLst/>
          </a:prstGeom>
          <a:ln w="12700" cmpd="sng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5C79D-5118-7C48-9B11-8F238AC88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package" Target="../embeddings/Microsoft_Office_Word_Document1.docx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001001" y="6393792"/>
            <a:ext cx="990600" cy="439466"/>
          </a:xfrm>
          <a:prstGeom prst="rect">
            <a:avLst/>
          </a:prstGeom>
        </p:spPr>
      </p:pic>
      <p:pic>
        <p:nvPicPr>
          <p:cNvPr id="12" name="Picture 11" descr="Macintosh HD:Users:agp:Desktop:Screen Shot 2013-04-06 at 7.21.32 AM.png"/>
          <p:cNvPicPr/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423025"/>
            <a:ext cx="12192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85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</a:t>
            </a:r>
            <a:r>
              <a:rPr lang="en-US" dirty="0"/>
              <a:t>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841437659"/>
              </p:ext>
            </p:extLst>
          </p:nvPr>
        </p:nvGraphicFramePr>
        <p:xfrm>
          <a:off x="2362200" y="6477000"/>
          <a:ext cx="1371601" cy="304800"/>
        </p:xfrm>
        <a:graphic>
          <a:graphicData uri="http://schemas.openxmlformats.org/presentationml/2006/ole">
            <p:oleObj spid="_x0000_s1048" name="Document" r:id="rId21" imgW="1943028" imgH="431784" progId="Word.Document.12">
              <p:embed/>
            </p:oleObj>
          </a:graphicData>
        </a:graphic>
      </p:graphicFrame>
      <p:sp>
        <p:nvSpPr>
          <p:cNvPr id="11" name="Rectangle 10"/>
          <p:cNvSpPr/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 userDrawn="1"/>
        </p:nvSpPr>
        <p:spPr bwMode="auto">
          <a:xfrm>
            <a:off x="5867400" y="6513498"/>
            <a:ext cx="10668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algn="l" defTabSz="822325" eaLnBrk="1" hangingPunct="1">
              <a:lnSpc>
                <a:spcPct val="100000"/>
              </a:lnSpc>
              <a:tabLst>
                <a:tab pos="80963" algn="l"/>
                <a:tab pos="904875" algn="l"/>
                <a:tab pos="1727200" algn="l"/>
                <a:tab pos="2551113" algn="l"/>
                <a:tab pos="3373438" algn="l"/>
                <a:tab pos="4195763" algn="l"/>
                <a:tab pos="5019675" algn="l"/>
                <a:tab pos="5842000" algn="l"/>
                <a:tab pos="6665913" algn="l"/>
                <a:tab pos="7488238" algn="l"/>
              </a:tabLst>
            </a:pPr>
            <a:r>
              <a:rPr lang="en-US" sz="1300" b="1" i="0" dirty="0" smtClean="0">
                <a:solidFill>
                  <a:schemeClr val="accent1"/>
                </a:solidFill>
                <a:latin typeface="Calibri"/>
                <a:cs typeface="Calibri"/>
              </a:rPr>
              <a:t>Sponsored by</a:t>
            </a:r>
            <a:endParaRPr lang="en-US" sz="1300" b="1" i="0" baseline="0" dirty="0" smtClean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38200" y="6428859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algn="l" defTabSz="822325" eaLnBrk="1" hangingPunct="1">
              <a:lnSpc>
                <a:spcPct val="100000"/>
              </a:lnSpc>
              <a:tabLst>
                <a:tab pos="80963" algn="l"/>
                <a:tab pos="904875" algn="l"/>
                <a:tab pos="1727200" algn="l"/>
                <a:tab pos="2551113" algn="l"/>
                <a:tab pos="3373438" algn="l"/>
                <a:tab pos="4195763" algn="l"/>
                <a:tab pos="5019675" algn="l"/>
                <a:tab pos="5842000" algn="l"/>
                <a:tab pos="6665913" algn="l"/>
                <a:tab pos="7488238" algn="l"/>
              </a:tabLst>
            </a:pPr>
            <a:r>
              <a:rPr lang="en-US" sz="1300" b="1" i="0" dirty="0" smtClean="0">
                <a:solidFill>
                  <a:schemeClr val="accent1"/>
                </a:solidFill>
                <a:latin typeface="Calibri"/>
                <a:cs typeface="Calibri"/>
              </a:rPr>
              <a:t>Coordinating</a:t>
            </a:r>
            <a:r>
              <a:rPr lang="en-US" sz="1300" b="1" i="0" baseline="0" dirty="0" smtClean="0">
                <a:solidFill>
                  <a:schemeClr val="accent1"/>
                </a:solidFill>
                <a:latin typeface="Calibri"/>
                <a:cs typeface="Calibri"/>
              </a:rPr>
              <a:t> Center </a:t>
            </a:r>
          </a:p>
          <a:p>
            <a:pPr marL="0" algn="l" defTabSz="822325" eaLnBrk="1" hangingPunct="1">
              <a:lnSpc>
                <a:spcPct val="100000"/>
              </a:lnSpc>
              <a:tabLst>
                <a:tab pos="80963" algn="l"/>
                <a:tab pos="904875" algn="l"/>
                <a:tab pos="1727200" algn="l"/>
                <a:tab pos="2551113" algn="l"/>
                <a:tab pos="3373438" algn="l"/>
                <a:tab pos="4195763" algn="l"/>
                <a:tab pos="5019675" algn="l"/>
                <a:tab pos="5842000" algn="l"/>
                <a:tab pos="6665913" algn="l"/>
                <a:tab pos="7488238" algn="l"/>
              </a:tabLst>
            </a:pPr>
            <a:r>
              <a:rPr lang="en-US" sz="1100" b="1" i="0" dirty="0" smtClean="0">
                <a:solidFill>
                  <a:srgbClr val="4F81BD"/>
                </a:solidFill>
                <a:latin typeface="Calibri"/>
                <a:cs typeface="Calibri"/>
              </a:rPr>
              <a:t>Division</a:t>
            </a:r>
            <a:r>
              <a:rPr lang="en-US" sz="1100" b="1" i="0" baseline="0" dirty="0" smtClean="0">
                <a:solidFill>
                  <a:srgbClr val="4F81BD"/>
                </a:solidFill>
                <a:latin typeface="Calibri"/>
                <a:cs typeface="Calibri"/>
              </a:rPr>
              <a:t> of Endocrinology</a:t>
            </a:r>
            <a:endParaRPr lang="en-US" sz="1100" b="1" i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4038600" y="6505803"/>
            <a:ext cx="1447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algn="l" defTabSz="822325" eaLnBrk="1" hangingPunct="1">
              <a:lnSpc>
                <a:spcPct val="100000"/>
              </a:lnSpc>
              <a:tabLst>
                <a:tab pos="80963" algn="l"/>
                <a:tab pos="904875" algn="l"/>
                <a:tab pos="1727200" algn="l"/>
                <a:tab pos="2551113" algn="l"/>
                <a:tab pos="3373438" algn="l"/>
                <a:tab pos="4195763" algn="l"/>
                <a:tab pos="5019675" algn="l"/>
                <a:tab pos="5842000" algn="l"/>
                <a:tab pos="6665913" algn="l"/>
                <a:tab pos="7488238" algn="l"/>
              </a:tabLst>
            </a:pPr>
            <a:r>
              <a:rPr lang="en-US" sz="1400" b="1" i="0" dirty="0" smtClean="0">
                <a:solidFill>
                  <a:srgbClr val="4F81BD"/>
                </a:solidFill>
                <a:latin typeface="Calibri"/>
                <a:cs typeface="Calibri"/>
              </a:rPr>
              <a:t>www.d2dstudy.org</a:t>
            </a:r>
            <a:endParaRPr lang="en-US" sz="1100" b="1" i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15" name="Picture 14" descr="d2d logo - without white background.pn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69050"/>
            <a:ext cx="838200" cy="488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>
              <a:lumMod val="75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Gill Sans Ligh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Gill Sans Ligh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Gill Sans Ligh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Gill Sans Light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Gill Sans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D2d study</a:t>
            </a:r>
            <a:endParaRPr lang="en-US" dirty="0"/>
          </a:p>
        </p:txBody>
      </p:sp>
      <p:pic>
        <p:nvPicPr>
          <p:cNvPr id="6" name="Picture 5" descr="Screen Shot 2013-07-19 at 4.4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990599"/>
            <a:ext cx="6400800" cy="52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92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4080"/>
                </a:solidFill>
              </a:rPr>
              <a:t>Limitations</a:t>
            </a:r>
            <a:r>
              <a:rPr lang="en-US" dirty="0" smtClean="0"/>
              <a:t> of Published </a:t>
            </a:r>
            <a:r>
              <a:rPr lang="en-US" dirty="0"/>
              <a:t>T</a:t>
            </a:r>
            <a:r>
              <a:rPr lang="en-US" dirty="0" smtClean="0"/>
              <a:t>rials on </a:t>
            </a:r>
            <a:br>
              <a:rPr lang="en-US" dirty="0" smtClean="0"/>
            </a:br>
            <a:r>
              <a:rPr lang="en-US" dirty="0" smtClean="0"/>
              <a:t>Vitamin D Supplementation and Type 2 Diabetes</a:t>
            </a:r>
            <a:endParaRPr lang="en-US" dirty="0"/>
          </a:p>
        </p:txBody>
      </p:sp>
      <p:sp>
        <p:nvSpPr>
          <p:cNvPr id="22733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Small, underpowered studies</a:t>
            </a:r>
          </a:p>
          <a:p>
            <a:r>
              <a:rPr lang="en-US" dirty="0" smtClean="0"/>
              <a:t>Inadequate duration</a:t>
            </a:r>
          </a:p>
          <a:p>
            <a:r>
              <a:rPr lang="en-US" dirty="0" smtClean="0"/>
              <a:t>Large dropout rates [20-40%]</a:t>
            </a:r>
          </a:p>
          <a:p>
            <a:r>
              <a:rPr lang="en-US" dirty="0" smtClean="0"/>
              <a:t>Post-hoc analyses</a:t>
            </a:r>
          </a:p>
          <a:p>
            <a:r>
              <a:rPr lang="en-US" dirty="0" smtClean="0"/>
              <a:t>Choice of vitamin D regimen</a:t>
            </a:r>
          </a:p>
          <a:p>
            <a:pPr lvl="1"/>
            <a:r>
              <a:rPr lang="en-US" dirty="0" smtClean="0"/>
              <a:t>Large infrequent doses 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Populations studied  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Normal glucose tolerance [unlikely to benefit] 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Established type 2 diabetes [difficult to show]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81000" y="4572000"/>
            <a:ext cx="7848600" cy="990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929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Effect of </a:t>
            </a:r>
            <a:r>
              <a:rPr lang="en-US" dirty="0"/>
              <a:t>V</a:t>
            </a:r>
            <a:r>
              <a:rPr lang="en-US" dirty="0" smtClean="0"/>
              <a:t>itamin </a:t>
            </a:r>
            <a:r>
              <a:rPr lang="en-US" b="1" dirty="0" smtClean="0"/>
              <a:t>D</a:t>
            </a:r>
            <a:r>
              <a:rPr lang="en-US" b="1" baseline="-25000" dirty="0" smtClean="0"/>
              <a:t>3</a:t>
            </a:r>
            <a:r>
              <a:rPr lang="en-US" dirty="0" smtClean="0"/>
              <a:t> Supplementation (2,000 IU/day) </a:t>
            </a:r>
            <a:br>
              <a:rPr lang="en-US" dirty="0" smtClean="0"/>
            </a:br>
            <a:r>
              <a:rPr lang="en-US" dirty="0" smtClean="0"/>
              <a:t>on Disposition </a:t>
            </a:r>
            <a:r>
              <a:rPr lang="en-US" dirty="0"/>
              <a:t>I</a:t>
            </a:r>
            <a:r>
              <a:rPr lang="en-US" dirty="0" smtClean="0"/>
              <a:t>ndex (beta-cell function) and HbA1c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1423"/>
          <a:stretch>
            <a:fillRect/>
          </a:stretch>
        </p:blipFill>
        <p:spPr>
          <a:xfrm>
            <a:off x="685800" y="1741475"/>
            <a:ext cx="3670555" cy="4506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b="3226"/>
          <a:stretch>
            <a:fillRect/>
          </a:stretch>
        </p:blipFill>
        <p:spPr>
          <a:xfrm>
            <a:off x="5105400" y="1676400"/>
            <a:ext cx="3459638" cy="4572000"/>
          </a:xfrm>
          <a:prstGeom prst="rect">
            <a:avLst/>
          </a:prstGeom>
        </p:spPr>
      </p:pic>
      <p:sp>
        <p:nvSpPr>
          <p:cNvPr id="7" name="Rectangle 1037"/>
          <p:cNvSpPr>
            <a:spLocks noChangeArrowheads="1"/>
          </p:cNvSpPr>
          <p:nvPr/>
        </p:nvSpPr>
        <p:spPr bwMode="auto">
          <a:xfrm>
            <a:off x="5716021" y="914400"/>
            <a:ext cx="34279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 charset="0"/>
              </a:rPr>
              <a:t>Supported </a:t>
            </a:r>
            <a:r>
              <a:rPr lang="en-US" sz="1400" dirty="0" smtClean="0">
                <a:solidFill>
                  <a:srgbClr val="0000FF"/>
                </a:solidFill>
                <a:latin typeface="Arial" charset="0"/>
              </a:rPr>
              <a:t>by NIDDK/ODS R01DK76092</a:t>
            </a:r>
            <a:endParaRPr lang="en-US" sz="1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2192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P</a:t>
            </a:r>
            <a:r>
              <a:rPr lang="en-US" sz="2400" dirty="0" smtClean="0">
                <a:latin typeface="Calibri"/>
                <a:cs typeface="Calibri"/>
              </a:rPr>
              <a:t>articipants at risk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for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diabetes (IFG, IGT)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2362200"/>
            <a:ext cx="647906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 smtClean="0">
                <a:latin typeface="Arial" pitchFamily="34" charset="0"/>
                <a:cs typeface="Arial" pitchFamily="34" charset="0"/>
              </a:rPr>
              <a:t>p=0.08</a:t>
            </a:r>
            <a:endParaRPr lang="en-US" sz="1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7391400" y="6096000"/>
            <a:ext cx="1771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200" dirty="0" err="1" smtClean="0">
                <a:latin typeface="Arial" charset="0"/>
                <a:ea typeface="ＭＳ Ｐゴシック" charset="-128"/>
                <a:cs typeface="ＭＳ Ｐゴシック" charset="-128"/>
              </a:rPr>
              <a:t>Mitri</a:t>
            </a: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 et al AJCN 2011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139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Calls for a randomized trial on vitamin D supplementation for prevention of type 2 diabetes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66800"/>
            <a:ext cx="859536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/>
              <a:t>The insufficient evidence to date and the need for such a trial has been recognized in recent editorials and reviews</a:t>
            </a:r>
            <a:r>
              <a:rPr lang="en-US" sz="1800" dirty="0"/>
              <a:t> </a:t>
            </a:r>
            <a:r>
              <a:rPr lang="en-US" sz="1800" baseline="30000" dirty="0">
                <a:hlinkClick r:id="" action="ppaction://hlinkfile" tooltip="Scragg, 2008 #1523"/>
              </a:rPr>
              <a:t>1-26</a:t>
            </a:r>
            <a:r>
              <a:rPr lang="en-US" sz="1800" dirty="0"/>
              <a:t> and by several research bodies, including the Institute of Medicine (IOM)</a:t>
            </a:r>
            <a:r>
              <a:rPr lang="en-US" sz="1800" baseline="30000" dirty="0">
                <a:hlinkClick r:id="" action="ppaction://hlinkfile" tooltip=", 2011 #3001"/>
              </a:rPr>
              <a:t>27</a:t>
            </a:r>
            <a:r>
              <a:rPr lang="en-US" sz="1800" baseline="30000" dirty="0"/>
              <a:t>,</a:t>
            </a:r>
            <a:r>
              <a:rPr lang="en-US" sz="1800" baseline="30000" dirty="0">
                <a:hlinkClick r:id="" action="ppaction://hlinkfile" tooltip="Rosen, 2012 #4074"/>
              </a:rPr>
              <a:t>28</a:t>
            </a:r>
            <a:r>
              <a:rPr lang="en-US" sz="1800" dirty="0"/>
              <a:t> and Endocrine Society.</a:t>
            </a:r>
            <a:r>
              <a:rPr lang="en-US" sz="1800" baseline="30000" dirty="0">
                <a:hlinkClick r:id="" action="ppaction://hlinkfile" tooltip="Holick, 2011 #3418"/>
              </a:rPr>
              <a:t>29-</a:t>
            </a:r>
            <a:r>
              <a:rPr lang="en-US" sz="1800" baseline="30000" dirty="0" smtClean="0">
                <a:hlinkClick r:id="" action="ppaction://hlinkfile" tooltip="Holick, 2011 #3418"/>
              </a:rPr>
              <a:t>31</a:t>
            </a:r>
            <a:endParaRPr lang="en-US" sz="1800" dirty="0"/>
          </a:p>
          <a:p>
            <a:pPr marL="0" indent="0">
              <a:buNone/>
            </a:pPr>
            <a:r>
              <a:rPr lang="en-US" sz="750" b="1" dirty="0"/>
              <a:t>1</a:t>
            </a:r>
            <a:r>
              <a:rPr lang="en-US" sz="750" b="1" dirty="0" smtClean="0"/>
              <a:t>.</a:t>
            </a:r>
            <a:r>
              <a:rPr lang="en-US" sz="750" dirty="0" smtClean="0"/>
              <a:t>Scragg </a:t>
            </a:r>
            <a:r>
              <a:rPr lang="en-US" sz="750" dirty="0"/>
              <a:t>R. Vitamin D and type 2 diabetes: are we ready for a prevention trial? </a:t>
            </a:r>
            <a:r>
              <a:rPr lang="en-US" sz="750" i="1" dirty="0"/>
              <a:t>Diabetes. </a:t>
            </a:r>
            <a:r>
              <a:rPr lang="en-US" sz="750" dirty="0"/>
              <a:t>Oct 2008;57(10):2565-2566.</a:t>
            </a:r>
          </a:p>
          <a:p>
            <a:pPr marL="0" indent="0">
              <a:buNone/>
            </a:pPr>
            <a:r>
              <a:rPr lang="en-US" sz="750" b="1" dirty="0"/>
              <a:t>2</a:t>
            </a:r>
            <a:r>
              <a:rPr lang="en-US" sz="750" b="1" dirty="0" smtClean="0"/>
              <a:t>.</a:t>
            </a:r>
            <a:r>
              <a:rPr lang="en-US" sz="750" dirty="0" smtClean="0"/>
              <a:t>Holick </a:t>
            </a:r>
            <a:r>
              <a:rPr lang="en-US" sz="750" dirty="0"/>
              <a:t>MF. Diabetes and the vitamin d connection. </a:t>
            </a:r>
            <a:r>
              <a:rPr lang="en-US" sz="750" i="1" dirty="0" err="1"/>
              <a:t>Curr</a:t>
            </a:r>
            <a:r>
              <a:rPr lang="en-US" sz="750" i="1" dirty="0"/>
              <a:t> </a:t>
            </a:r>
            <a:r>
              <a:rPr lang="en-US" sz="750" i="1" dirty="0" err="1"/>
              <a:t>Diab</a:t>
            </a:r>
            <a:r>
              <a:rPr lang="en-US" sz="750" i="1" dirty="0"/>
              <a:t> Rep. </a:t>
            </a:r>
            <a:r>
              <a:rPr lang="en-US" sz="750" dirty="0"/>
              <a:t>Oct 2008;8(5):393-398.</a:t>
            </a:r>
          </a:p>
          <a:p>
            <a:pPr marL="0" indent="0">
              <a:buNone/>
            </a:pPr>
            <a:r>
              <a:rPr lang="en-US" sz="750" b="1" dirty="0"/>
              <a:t>3</a:t>
            </a:r>
            <a:r>
              <a:rPr lang="en-US" sz="750" b="1" dirty="0" smtClean="0"/>
              <a:t>.</a:t>
            </a:r>
            <a:r>
              <a:rPr lang="en-US" sz="750" dirty="0" smtClean="0"/>
              <a:t>Witham </a:t>
            </a:r>
            <a:r>
              <a:rPr lang="en-US" sz="750" dirty="0"/>
              <a:t>MD. Vitamin D deficiency: More evidence is needed before general supplementation. </a:t>
            </a:r>
            <a:r>
              <a:rPr lang="en-US" sz="750" i="1" dirty="0"/>
              <a:t>BMJ (Clinical research ed. </a:t>
            </a:r>
            <a:r>
              <a:rPr lang="en-US" sz="750" dirty="0"/>
              <a:t>Jun 28 2008;336(7659):1451.</a:t>
            </a:r>
          </a:p>
          <a:p>
            <a:pPr marL="0" indent="0">
              <a:buNone/>
            </a:pPr>
            <a:r>
              <a:rPr lang="en-US" sz="750" b="1" dirty="0"/>
              <a:t>4</a:t>
            </a:r>
            <a:r>
              <a:rPr lang="en-US" sz="750" b="1" dirty="0" smtClean="0"/>
              <a:t>.</a:t>
            </a:r>
            <a:r>
              <a:rPr lang="en-US" sz="750" dirty="0" smtClean="0"/>
              <a:t>Alfonso </a:t>
            </a:r>
            <a:r>
              <a:rPr lang="en-US" sz="750" dirty="0"/>
              <a:t>B, Liao E, </a:t>
            </a:r>
            <a:r>
              <a:rPr lang="en-US" sz="750" dirty="0" err="1"/>
              <a:t>Busta</a:t>
            </a:r>
            <a:r>
              <a:rPr lang="en-US" sz="750" dirty="0"/>
              <a:t> A, </a:t>
            </a:r>
            <a:r>
              <a:rPr lang="en-US" sz="750" dirty="0" err="1"/>
              <a:t>Poretsky</a:t>
            </a:r>
            <a:r>
              <a:rPr lang="en-US" sz="750" dirty="0"/>
              <a:t> L. Vitamin D in diabetes mellitus-a new field of knowledge poised for D-</a:t>
            </a:r>
            <a:r>
              <a:rPr lang="en-US" sz="750" dirty="0" err="1"/>
              <a:t>velopment</a:t>
            </a:r>
            <a:r>
              <a:rPr lang="en-US" sz="750" dirty="0"/>
              <a:t>. </a:t>
            </a:r>
            <a:r>
              <a:rPr lang="en-US" sz="750" i="1" dirty="0"/>
              <a:t>Diabetes </a:t>
            </a:r>
            <a:r>
              <a:rPr lang="en-US" sz="750" i="1" dirty="0" err="1"/>
              <a:t>Metab</a:t>
            </a:r>
            <a:r>
              <a:rPr lang="en-US" sz="750" i="1" dirty="0"/>
              <a:t> Res Rev. </a:t>
            </a:r>
            <a:r>
              <a:rPr lang="en-US" sz="750" dirty="0"/>
              <a:t>Jul 2009;25(5):417-419.</a:t>
            </a:r>
          </a:p>
          <a:p>
            <a:pPr marL="0" indent="0">
              <a:buNone/>
            </a:pPr>
            <a:r>
              <a:rPr lang="en-US" sz="750" b="1" dirty="0"/>
              <a:t>5</a:t>
            </a:r>
            <a:r>
              <a:rPr lang="en-US" sz="750" b="1" dirty="0" smtClean="0"/>
              <a:t>.</a:t>
            </a:r>
            <a:r>
              <a:rPr lang="en-US" sz="750" dirty="0" smtClean="0"/>
              <a:t>Michos ED. Vitamin D deficiency and the risk of incident Type 2 diabetes. </a:t>
            </a:r>
            <a:r>
              <a:rPr lang="en-US" sz="750" i="1" dirty="0" smtClean="0"/>
              <a:t>Future </a:t>
            </a:r>
            <a:r>
              <a:rPr lang="en-US" sz="750" i="1" dirty="0" err="1" smtClean="0"/>
              <a:t>Cardiol</a:t>
            </a:r>
            <a:r>
              <a:rPr lang="en-US" sz="750" i="1" dirty="0" smtClean="0"/>
              <a:t>. </a:t>
            </a:r>
            <a:r>
              <a:rPr lang="en-US" sz="750" dirty="0" smtClean="0"/>
              <a:t>Jan 2009;5(1):15-18.</a:t>
            </a:r>
          </a:p>
          <a:p>
            <a:pPr marL="0" indent="0">
              <a:buNone/>
            </a:pPr>
            <a:r>
              <a:rPr lang="en-US" sz="750" b="1" dirty="0" smtClean="0"/>
              <a:t>6.</a:t>
            </a:r>
            <a:r>
              <a:rPr lang="en-US" sz="750" dirty="0" smtClean="0"/>
              <a:t>Pittas AG, Chung M, </a:t>
            </a:r>
            <a:r>
              <a:rPr lang="en-US" sz="750" dirty="0" err="1" smtClean="0"/>
              <a:t>Trikalinos</a:t>
            </a:r>
            <a:r>
              <a:rPr lang="en-US" sz="750" dirty="0" smtClean="0"/>
              <a:t> T, et al. Systematic review: Vitamin D and cardiometabolic outcomes. </a:t>
            </a:r>
            <a:r>
              <a:rPr lang="en-US" sz="750" i="1" dirty="0" smtClean="0"/>
              <a:t>Ann Intern Med. </a:t>
            </a:r>
            <a:r>
              <a:rPr lang="en-US" sz="750" dirty="0" smtClean="0"/>
              <a:t>Mar 2 2010;152(5):307-314.</a:t>
            </a:r>
          </a:p>
          <a:p>
            <a:pPr marL="0" indent="0">
              <a:buNone/>
            </a:pPr>
            <a:r>
              <a:rPr lang="en-US" sz="750" b="1" dirty="0" smtClean="0"/>
              <a:t>7.</a:t>
            </a:r>
            <a:r>
              <a:rPr lang="en-US" sz="750" dirty="0" smtClean="0"/>
              <a:t>Barengolts </a:t>
            </a:r>
            <a:r>
              <a:rPr lang="en-US" sz="750" dirty="0"/>
              <a:t>E. Vitamin D role and use in </a:t>
            </a:r>
            <a:r>
              <a:rPr lang="en-US" sz="750" dirty="0" err="1"/>
              <a:t>prediabetes</a:t>
            </a:r>
            <a:r>
              <a:rPr lang="en-US" sz="750" dirty="0"/>
              <a:t>. </a:t>
            </a:r>
            <a:r>
              <a:rPr lang="en-US" sz="750" i="1" dirty="0" err="1"/>
              <a:t>Endocr</a:t>
            </a:r>
            <a:r>
              <a:rPr lang="en-US" sz="750" i="1" dirty="0"/>
              <a:t> </a:t>
            </a:r>
            <a:r>
              <a:rPr lang="en-US" sz="750" i="1" dirty="0" err="1"/>
              <a:t>Pract</a:t>
            </a:r>
            <a:r>
              <a:rPr lang="en-US" sz="750" i="1" dirty="0"/>
              <a:t>. </a:t>
            </a:r>
            <a:r>
              <a:rPr lang="en-US" sz="750" dirty="0"/>
              <a:t>May-Jun 2010;16(3):476-485.</a:t>
            </a:r>
          </a:p>
          <a:p>
            <a:pPr marL="0" indent="0">
              <a:buNone/>
            </a:pPr>
            <a:r>
              <a:rPr lang="en-US" sz="750" b="1" dirty="0"/>
              <a:t>8</a:t>
            </a:r>
            <a:r>
              <a:rPr lang="en-US" sz="750" b="1" dirty="0" smtClean="0"/>
              <a:t>.</a:t>
            </a:r>
            <a:r>
              <a:rPr lang="en-US" sz="750" dirty="0" smtClean="0"/>
              <a:t>Jolobe </a:t>
            </a:r>
            <a:r>
              <a:rPr lang="en-US" sz="750" dirty="0"/>
              <a:t>OM. Optimization of vitamin D status as an alternative strategy for primary prevention of cardiovascular events in type 2 diabetes mellitus. </a:t>
            </a:r>
            <a:r>
              <a:rPr lang="en-US" sz="750" i="1" dirty="0"/>
              <a:t>Journal of the American Geriatrics Society. </a:t>
            </a:r>
            <a:r>
              <a:rPr lang="en-US" sz="750" dirty="0" smtClean="0"/>
              <a:t>Apr 2010;58</a:t>
            </a:r>
            <a:r>
              <a:rPr lang="en-US" sz="750" dirty="0"/>
              <a:t>(4):806-807.</a:t>
            </a:r>
          </a:p>
          <a:p>
            <a:pPr marL="0" indent="0">
              <a:buNone/>
            </a:pPr>
            <a:r>
              <a:rPr lang="en-US" sz="750" b="1" dirty="0"/>
              <a:t>9</a:t>
            </a:r>
            <a:r>
              <a:rPr lang="en-US" sz="750" b="1" dirty="0" smtClean="0"/>
              <a:t>.</a:t>
            </a:r>
            <a:r>
              <a:rPr lang="en-US" sz="750" dirty="0" smtClean="0"/>
              <a:t>Baz</a:t>
            </a:r>
            <a:r>
              <a:rPr lang="en-US" sz="750" dirty="0"/>
              <a:t>-Hecht M, </a:t>
            </a:r>
            <a:r>
              <a:rPr lang="en-US" sz="750" dirty="0" err="1"/>
              <a:t>Goldfine</a:t>
            </a:r>
            <a:r>
              <a:rPr lang="en-US" sz="750" dirty="0"/>
              <a:t> AB. The impact of vitamin D deficiency on diabetes and cardiovascular risk. </a:t>
            </a:r>
            <a:r>
              <a:rPr lang="en-US" sz="750" i="1" dirty="0" err="1"/>
              <a:t>Curr</a:t>
            </a:r>
            <a:r>
              <a:rPr lang="en-US" sz="750" i="1" dirty="0"/>
              <a:t> </a:t>
            </a:r>
            <a:r>
              <a:rPr lang="en-US" sz="750" i="1" dirty="0" err="1"/>
              <a:t>Opin</a:t>
            </a:r>
            <a:r>
              <a:rPr lang="en-US" sz="750" i="1" dirty="0"/>
              <a:t> </a:t>
            </a:r>
            <a:r>
              <a:rPr lang="en-US" sz="750" i="1" dirty="0" err="1"/>
              <a:t>Endocrinol</a:t>
            </a:r>
            <a:r>
              <a:rPr lang="en-US" sz="750" i="1" dirty="0"/>
              <a:t> Diabetes </a:t>
            </a:r>
            <a:r>
              <a:rPr lang="en-US" sz="750" i="1" dirty="0" err="1"/>
              <a:t>Obes</a:t>
            </a:r>
            <a:r>
              <a:rPr lang="en-US" sz="750" i="1" dirty="0"/>
              <a:t>. </a:t>
            </a:r>
            <a:r>
              <a:rPr lang="en-US" sz="750" dirty="0"/>
              <a:t>Apr 2010;17(2):113-119.</a:t>
            </a:r>
          </a:p>
          <a:p>
            <a:pPr marL="0" indent="0">
              <a:buNone/>
            </a:pPr>
            <a:r>
              <a:rPr lang="en-US" sz="750" b="1" dirty="0"/>
              <a:t>10</a:t>
            </a:r>
            <a:r>
              <a:rPr lang="en-US" sz="750" b="1" dirty="0" smtClean="0"/>
              <a:t>.</a:t>
            </a:r>
            <a:r>
              <a:rPr lang="en-US" sz="750" dirty="0" smtClean="0"/>
              <a:t>Mathieu </a:t>
            </a:r>
            <a:r>
              <a:rPr lang="en-US" sz="750" dirty="0"/>
              <a:t>C. Vitamin D and diabetes: the devil is in the D-tails. </a:t>
            </a:r>
            <a:r>
              <a:rPr lang="en-US" sz="750" i="1" dirty="0" err="1"/>
              <a:t>Diabetologia</a:t>
            </a:r>
            <a:r>
              <a:rPr lang="en-US" sz="750" i="1" dirty="0"/>
              <a:t>. </a:t>
            </a:r>
            <a:r>
              <a:rPr lang="en-US" sz="750" dirty="0"/>
              <a:t>Aug 2010;53(8):1545-1548.</a:t>
            </a:r>
          </a:p>
          <a:p>
            <a:pPr marL="0" indent="0">
              <a:buNone/>
            </a:pPr>
            <a:r>
              <a:rPr lang="en-US" sz="750" b="1" dirty="0"/>
              <a:t>11</a:t>
            </a:r>
            <a:r>
              <a:rPr lang="en-US" sz="750" b="1" dirty="0" smtClean="0"/>
              <a:t>.</a:t>
            </a:r>
            <a:r>
              <a:rPr lang="en-US" sz="750" dirty="0" smtClean="0"/>
              <a:t>Guallar </a:t>
            </a:r>
            <a:r>
              <a:rPr lang="en-US" sz="750" dirty="0"/>
              <a:t>E, Miller ER, 3rd, </a:t>
            </a:r>
            <a:r>
              <a:rPr lang="en-US" sz="750" dirty="0" err="1"/>
              <a:t>Ordovas</a:t>
            </a:r>
            <a:r>
              <a:rPr lang="en-US" sz="750" dirty="0"/>
              <a:t> JM, </a:t>
            </a:r>
            <a:r>
              <a:rPr lang="en-US" sz="750" dirty="0" err="1"/>
              <a:t>Stranges</a:t>
            </a:r>
            <a:r>
              <a:rPr lang="en-US" sz="750" dirty="0"/>
              <a:t> S. Vitamin D supplementation in the age of lost innocence. </a:t>
            </a:r>
            <a:r>
              <a:rPr lang="en-US" sz="750" i="1" dirty="0"/>
              <a:t>Ann Intern Med. </a:t>
            </a:r>
            <a:r>
              <a:rPr lang="en-US" sz="750" dirty="0"/>
              <a:t>Mar 2 2010;152(5):327-329.</a:t>
            </a:r>
          </a:p>
          <a:p>
            <a:pPr marL="0" indent="0">
              <a:buNone/>
            </a:pPr>
            <a:r>
              <a:rPr lang="en-US" sz="750" b="1" dirty="0"/>
              <a:t>12</a:t>
            </a:r>
            <a:r>
              <a:rPr lang="en-US" sz="750" b="1" dirty="0" smtClean="0"/>
              <a:t>.</a:t>
            </a:r>
            <a:r>
              <a:rPr lang="en-US" sz="750" dirty="0" smtClean="0"/>
              <a:t>Osei </a:t>
            </a:r>
            <a:r>
              <a:rPr lang="en-US" sz="750" dirty="0"/>
              <a:t>K. 25-OH vitamin D: is it the universal panacea for metabolic syndrome and type 2 diabetes? </a:t>
            </a:r>
            <a:r>
              <a:rPr lang="en-US" sz="750" i="1" dirty="0"/>
              <a:t>J </a:t>
            </a:r>
            <a:r>
              <a:rPr lang="en-US" sz="750" i="1" dirty="0" err="1"/>
              <a:t>Clin</a:t>
            </a:r>
            <a:r>
              <a:rPr lang="en-US" sz="750" i="1" dirty="0"/>
              <a:t> </a:t>
            </a:r>
            <a:r>
              <a:rPr lang="en-US" sz="750" i="1" dirty="0" err="1"/>
              <a:t>Endocrinol</a:t>
            </a:r>
            <a:r>
              <a:rPr lang="en-US" sz="750" i="1" dirty="0"/>
              <a:t> </a:t>
            </a:r>
            <a:r>
              <a:rPr lang="en-US" sz="750" i="1" dirty="0" err="1"/>
              <a:t>Metab</a:t>
            </a:r>
            <a:r>
              <a:rPr lang="en-US" sz="750" i="1" dirty="0"/>
              <a:t>. </a:t>
            </a:r>
            <a:r>
              <a:rPr lang="en-US" sz="750" dirty="0"/>
              <a:t>Sep 2010;95(9):4220-4222.</a:t>
            </a:r>
          </a:p>
          <a:p>
            <a:pPr marL="0" indent="0">
              <a:buNone/>
            </a:pPr>
            <a:r>
              <a:rPr lang="en-US" sz="750" b="1" dirty="0"/>
              <a:t>13</a:t>
            </a:r>
            <a:r>
              <a:rPr lang="en-US" sz="750" b="1" dirty="0" smtClean="0"/>
              <a:t>.</a:t>
            </a:r>
            <a:r>
              <a:rPr lang="en-US" sz="750" dirty="0" smtClean="0"/>
              <a:t>Takiishi </a:t>
            </a:r>
            <a:r>
              <a:rPr lang="en-US" sz="750" dirty="0"/>
              <a:t>T, </a:t>
            </a:r>
            <a:r>
              <a:rPr lang="en-US" sz="750" dirty="0" err="1"/>
              <a:t>Gysemans</a:t>
            </a:r>
            <a:r>
              <a:rPr lang="en-US" sz="750" dirty="0"/>
              <a:t> C, Bouillon R, Mathieu C. Vitamin D and diabetes. </a:t>
            </a:r>
            <a:r>
              <a:rPr lang="en-US" sz="750" i="1" dirty="0" err="1"/>
              <a:t>Endocrinol</a:t>
            </a:r>
            <a:r>
              <a:rPr lang="en-US" sz="750" i="1" dirty="0"/>
              <a:t> </a:t>
            </a:r>
            <a:r>
              <a:rPr lang="en-US" sz="750" i="1" dirty="0" err="1"/>
              <a:t>Metab</a:t>
            </a:r>
            <a:r>
              <a:rPr lang="en-US" sz="750" i="1" dirty="0"/>
              <a:t> </a:t>
            </a:r>
            <a:r>
              <a:rPr lang="en-US" sz="750" i="1" dirty="0" err="1"/>
              <a:t>Clin</a:t>
            </a:r>
            <a:r>
              <a:rPr lang="en-US" sz="750" i="1" dirty="0"/>
              <a:t> North Am. </a:t>
            </a:r>
            <a:r>
              <a:rPr lang="en-US" sz="750" dirty="0"/>
              <a:t>Jun 2010;39(2):419-446, table of contents.</a:t>
            </a:r>
          </a:p>
          <a:p>
            <a:pPr marL="0" indent="0">
              <a:buNone/>
            </a:pPr>
            <a:r>
              <a:rPr lang="en-US" sz="750" b="1" dirty="0"/>
              <a:t>14</a:t>
            </a:r>
            <a:r>
              <a:rPr lang="en-US" sz="750" b="1" dirty="0" smtClean="0"/>
              <a:t>.</a:t>
            </a:r>
            <a:r>
              <a:rPr lang="en-US" sz="750" dirty="0" smtClean="0"/>
              <a:t>Alvarez </a:t>
            </a:r>
            <a:r>
              <a:rPr lang="en-US" sz="750" dirty="0"/>
              <a:t>JA, Ashraf A. Role of vitamin d in insulin secretion and insulin sensitivity for glucose homeostasis. </a:t>
            </a:r>
            <a:r>
              <a:rPr lang="en-US" sz="750" i="1" dirty="0" err="1"/>
              <a:t>Int</a:t>
            </a:r>
            <a:r>
              <a:rPr lang="en-US" sz="750" i="1" dirty="0"/>
              <a:t> J </a:t>
            </a:r>
            <a:r>
              <a:rPr lang="en-US" sz="750" i="1" dirty="0" err="1"/>
              <a:t>Endocrinol</a:t>
            </a:r>
            <a:r>
              <a:rPr lang="en-US" sz="750" i="1" dirty="0"/>
              <a:t>. </a:t>
            </a:r>
            <a:r>
              <a:rPr lang="en-US" sz="750" dirty="0"/>
              <a:t>2010;2010:351385.</a:t>
            </a:r>
          </a:p>
          <a:p>
            <a:pPr marL="0" indent="0">
              <a:buNone/>
            </a:pPr>
            <a:r>
              <a:rPr lang="en-US" sz="750" b="1" dirty="0"/>
              <a:t>15</a:t>
            </a:r>
            <a:r>
              <a:rPr lang="en-US" sz="750" b="1" dirty="0" smtClean="0"/>
              <a:t>.</a:t>
            </a:r>
            <a:r>
              <a:rPr lang="en-US" sz="750" dirty="0" smtClean="0"/>
              <a:t>Maxwell </a:t>
            </a:r>
            <a:r>
              <a:rPr lang="en-US" sz="750" dirty="0"/>
              <a:t>CS, Wood RJ. Update on vitamin D and type 2 diabetes. </a:t>
            </a:r>
            <a:r>
              <a:rPr lang="en-US" sz="750" i="1" dirty="0" err="1"/>
              <a:t>Nutr</a:t>
            </a:r>
            <a:r>
              <a:rPr lang="en-US" sz="750" i="1" dirty="0"/>
              <a:t> Rev. </a:t>
            </a:r>
            <a:r>
              <a:rPr lang="en-US" sz="750" dirty="0"/>
              <a:t>May 2011;69(5):291-295.</a:t>
            </a:r>
          </a:p>
          <a:p>
            <a:pPr marL="0" indent="0">
              <a:buNone/>
            </a:pPr>
            <a:r>
              <a:rPr lang="en-US" sz="750" b="1" dirty="0"/>
              <a:t>16</a:t>
            </a:r>
            <a:r>
              <a:rPr lang="en-US" sz="750" b="1" dirty="0" smtClean="0"/>
              <a:t>.</a:t>
            </a:r>
            <a:r>
              <a:rPr lang="en-US" sz="750" dirty="0" smtClean="0"/>
              <a:t>Aloia </a:t>
            </a:r>
            <a:r>
              <a:rPr lang="en-US" sz="750" dirty="0"/>
              <a:t>JF. The 2011 report on dietary reference intake for vitamin d: where do we go from here? </a:t>
            </a:r>
            <a:r>
              <a:rPr lang="en-US" sz="750" i="1" dirty="0"/>
              <a:t>J </a:t>
            </a:r>
            <a:r>
              <a:rPr lang="en-US" sz="750" i="1" dirty="0" err="1"/>
              <a:t>Clin</a:t>
            </a:r>
            <a:r>
              <a:rPr lang="en-US" sz="750" i="1" dirty="0"/>
              <a:t> </a:t>
            </a:r>
            <a:r>
              <a:rPr lang="en-US" sz="750" i="1" dirty="0" err="1"/>
              <a:t>Endocrinol</a:t>
            </a:r>
            <a:r>
              <a:rPr lang="en-US" sz="750" i="1" dirty="0"/>
              <a:t> </a:t>
            </a:r>
            <a:r>
              <a:rPr lang="en-US" sz="750" i="1" dirty="0" err="1"/>
              <a:t>Metab</a:t>
            </a:r>
            <a:r>
              <a:rPr lang="en-US" sz="750" i="1" dirty="0"/>
              <a:t>. </a:t>
            </a:r>
            <a:r>
              <a:rPr lang="en-US" sz="750" dirty="0"/>
              <a:t>Oct 2011;96(10):2987-2996.</a:t>
            </a:r>
          </a:p>
          <a:p>
            <a:pPr marL="0" indent="0">
              <a:buNone/>
            </a:pPr>
            <a:r>
              <a:rPr lang="en-US" sz="750" b="1" dirty="0"/>
              <a:t>17</a:t>
            </a:r>
            <a:r>
              <a:rPr lang="en-US" sz="750" b="1" dirty="0" smtClean="0"/>
              <a:t>.</a:t>
            </a:r>
            <a:r>
              <a:rPr lang="en-US" sz="750" dirty="0" smtClean="0"/>
              <a:t>Engelman </a:t>
            </a:r>
            <a:r>
              <a:rPr lang="en-US" sz="750" dirty="0"/>
              <a:t>CD. Vitamin d recommendations: the saga continues. </a:t>
            </a:r>
            <a:r>
              <a:rPr lang="en-US" sz="750" i="1" dirty="0"/>
              <a:t>J </a:t>
            </a:r>
            <a:r>
              <a:rPr lang="en-US" sz="750" i="1" dirty="0" err="1"/>
              <a:t>Clin</a:t>
            </a:r>
            <a:r>
              <a:rPr lang="en-US" sz="750" i="1" dirty="0"/>
              <a:t> </a:t>
            </a:r>
            <a:r>
              <a:rPr lang="en-US" sz="750" i="1" dirty="0" err="1"/>
              <a:t>Endocrinol</a:t>
            </a:r>
            <a:r>
              <a:rPr lang="en-US" sz="750" i="1" dirty="0"/>
              <a:t> </a:t>
            </a:r>
            <a:r>
              <a:rPr lang="en-US" sz="750" i="1" dirty="0" err="1"/>
              <a:t>Metab</a:t>
            </a:r>
            <a:r>
              <a:rPr lang="en-US" sz="750" i="1" dirty="0"/>
              <a:t>. </a:t>
            </a:r>
            <a:r>
              <a:rPr lang="en-US" sz="750" dirty="0"/>
              <a:t>Oct 2011;96(10):3065-3066.</a:t>
            </a:r>
          </a:p>
          <a:p>
            <a:pPr marL="0" indent="0">
              <a:buNone/>
            </a:pPr>
            <a:r>
              <a:rPr lang="en-US" sz="750" b="1" dirty="0"/>
              <a:t>18</a:t>
            </a:r>
            <a:r>
              <a:rPr lang="en-US" sz="750" b="1" dirty="0" smtClean="0"/>
              <a:t>.</a:t>
            </a:r>
            <a:r>
              <a:rPr lang="en-US" sz="750" dirty="0" smtClean="0"/>
              <a:t>Shapses </a:t>
            </a:r>
            <a:r>
              <a:rPr lang="en-US" sz="750" dirty="0"/>
              <a:t>SA, Manson JE. Vitamin D and prevention of cardiovascular disease and diabetes: why the evidence falls short. </a:t>
            </a:r>
            <a:r>
              <a:rPr lang="en-US" sz="750" i="1" dirty="0" err="1"/>
              <a:t>Jama</a:t>
            </a:r>
            <a:r>
              <a:rPr lang="en-US" sz="750" i="1" dirty="0"/>
              <a:t>. </a:t>
            </a:r>
            <a:r>
              <a:rPr lang="en-US" sz="750" dirty="0"/>
              <a:t>Jun 22 2011;305(24):2565-2566.</a:t>
            </a:r>
          </a:p>
          <a:p>
            <a:pPr marL="0" indent="0">
              <a:buNone/>
            </a:pPr>
            <a:r>
              <a:rPr lang="en-US" sz="750" b="1" dirty="0"/>
              <a:t>19</a:t>
            </a:r>
            <a:r>
              <a:rPr lang="en-US" sz="750" b="1" dirty="0" smtClean="0"/>
              <a:t>.</a:t>
            </a:r>
            <a:r>
              <a:rPr lang="en-US" sz="750" dirty="0" smtClean="0"/>
              <a:t>Mitri </a:t>
            </a:r>
            <a:r>
              <a:rPr lang="en-US" sz="750" dirty="0"/>
              <a:t>J, </a:t>
            </a:r>
            <a:r>
              <a:rPr lang="en-US" sz="750" dirty="0" err="1"/>
              <a:t>Muraru</a:t>
            </a:r>
            <a:r>
              <a:rPr lang="en-US" sz="750" dirty="0"/>
              <a:t> MD, Pittas AG. Vitamin D and type 2 diabetes: a systematic review. </a:t>
            </a:r>
            <a:r>
              <a:rPr lang="en-US" sz="750" i="1" dirty="0" err="1"/>
              <a:t>Eur</a:t>
            </a:r>
            <a:r>
              <a:rPr lang="en-US" sz="750" i="1" dirty="0"/>
              <a:t> J </a:t>
            </a:r>
            <a:r>
              <a:rPr lang="en-US" sz="750" i="1" dirty="0" err="1"/>
              <a:t>Clin</a:t>
            </a:r>
            <a:r>
              <a:rPr lang="en-US" sz="750" i="1" dirty="0"/>
              <a:t> </a:t>
            </a:r>
            <a:r>
              <a:rPr lang="en-US" sz="750" i="1" dirty="0" err="1"/>
              <a:t>Nutr</a:t>
            </a:r>
            <a:r>
              <a:rPr lang="en-US" sz="750" i="1" dirty="0"/>
              <a:t>. </a:t>
            </a:r>
            <a:r>
              <a:rPr lang="en-US" sz="750" dirty="0"/>
              <a:t>Sep 2011;65(9):1005-1015.</a:t>
            </a:r>
          </a:p>
          <a:p>
            <a:pPr marL="0" indent="0">
              <a:buNone/>
            </a:pPr>
            <a:r>
              <a:rPr lang="en-US" sz="750" b="1" dirty="0"/>
              <a:t>20</a:t>
            </a:r>
            <a:r>
              <a:rPr lang="en-US" sz="750" b="1" dirty="0" smtClean="0"/>
              <a:t>.</a:t>
            </a:r>
            <a:r>
              <a:rPr lang="en-US" sz="750" dirty="0" smtClean="0"/>
              <a:t>Friedman </a:t>
            </a:r>
            <a:r>
              <a:rPr lang="en-US" sz="750" dirty="0"/>
              <a:t>TC. Vitamin D supplementation to prevent the progression of </a:t>
            </a:r>
            <a:r>
              <a:rPr lang="en-US" sz="750" dirty="0" err="1"/>
              <a:t>prediabetes</a:t>
            </a:r>
            <a:r>
              <a:rPr lang="en-US" sz="750" dirty="0"/>
              <a:t> to diabetes: getting closer to a recommendation. </a:t>
            </a:r>
            <a:r>
              <a:rPr lang="en-US" sz="750" i="1" dirty="0" err="1"/>
              <a:t>Transl</a:t>
            </a:r>
            <a:r>
              <a:rPr lang="en-US" sz="750" i="1" dirty="0"/>
              <a:t> Res. </a:t>
            </a:r>
            <a:r>
              <a:rPr lang="en-US" sz="750" dirty="0"/>
              <a:t>Nov 2011;158(5):273-275.</a:t>
            </a:r>
          </a:p>
          <a:p>
            <a:pPr marL="0" indent="0">
              <a:buNone/>
            </a:pPr>
            <a:r>
              <a:rPr lang="en-US" sz="750" b="1" dirty="0"/>
              <a:t>21</a:t>
            </a:r>
            <a:r>
              <a:rPr lang="en-US" sz="750" b="1" dirty="0" smtClean="0"/>
              <a:t>.</a:t>
            </a:r>
            <a:r>
              <a:rPr lang="en-US" sz="750" dirty="0" smtClean="0"/>
              <a:t>Sattar </a:t>
            </a:r>
            <a:r>
              <a:rPr lang="en-US" sz="750" dirty="0"/>
              <a:t>N, Welsh P, </a:t>
            </a:r>
            <a:r>
              <a:rPr lang="en-US" sz="750" dirty="0" err="1"/>
              <a:t>Panarelli</a:t>
            </a:r>
            <a:r>
              <a:rPr lang="en-US" sz="750" dirty="0"/>
              <a:t> M, </a:t>
            </a:r>
            <a:r>
              <a:rPr lang="en-US" sz="750" dirty="0" err="1"/>
              <a:t>Forouhi</a:t>
            </a:r>
            <a:r>
              <a:rPr lang="en-US" sz="750" dirty="0"/>
              <a:t> NG. Increasing requests for vitamin D measurement: costly, confusing, and without credibility. </a:t>
            </a:r>
            <a:r>
              <a:rPr lang="en-US" sz="750" i="1" dirty="0"/>
              <a:t>Lancet. </a:t>
            </a:r>
            <a:r>
              <a:rPr lang="en-US" sz="750" dirty="0"/>
              <a:t>Jan 14 2012;379(9811):95-96.</a:t>
            </a:r>
          </a:p>
          <a:p>
            <a:pPr marL="0" indent="0">
              <a:buNone/>
            </a:pPr>
            <a:r>
              <a:rPr lang="en-US" sz="750" b="1" dirty="0"/>
              <a:t>22</a:t>
            </a:r>
            <a:r>
              <a:rPr lang="en-US" sz="750" b="1" dirty="0" smtClean="0"/>
              <a:t>.</a:t>
            </a:r>
            <a:r>
              <a:rPr lang="en-US" sz="750" dirty="0" smtClean="0"/>
              <a:t>Forouhi </a:t>
            </a:r>
            <a:r>
              <a:rPr lang="en-US" sz="750" dirty="0"/>
              <a:t>NG, Ye Z, Rickard AP, et al. Circulating 25-hydroxyvitamin D concentration and the risk of type 2 diabetes: results from the European Prospective Investigation into Cancer (EPIC)-Norfolk cohort and updated meta-analysis of prospective studies. </a:t>
            </a:r>
            <a:r>
              <a:rPr lang="en-US" sz="750" i="1" dirty="0" err="1"/>
              <a:t>Diabetologia</a:t>
            </a:r>
            <a:r>
              <a:rPr lang="en-US" sz="750" i="1" dirty="0"/>
              <a:t>. </a:t>
            </a:r>
            <a:r>
              <a:rPr lang="en-US" sz="750" dirty="0"/>
              <a:t>Apr 15 2012.</a:t>
            </a:r>
          </a:p>
          <a:p>
            <a:pPr marL="0" indent="0">
              <a:buNone/>
            </a:pPr>
            <a:r>
              <a:rPr lang="en-US" sz="750" b="1" dirty="0"/>
              <a:t>23</a:t>
            </a:r>
            <a:r>
              <a:rPr lang="en-US" sz="750" b="1" dirty="0" smtClean="0"/>
              <a:t>.</a:t>
            </a:r>
            <a:r>
              <a:rPr lang="en-US" sz="750" dirty="0" smtClean="0"/>
              <a:t>Maxmen </a:t>
            </a:r>
            <a:r>
              <a:rPr lang="en-US" sz="750" dirty="0"/>
              <a:t>A. Vitamin D on Trial. </a:t>
            </a:r>
            <a:r>
              <a:rPr lang="en-US" sz="750" i="1" dirty="0"/>
              <a:t>The Scientist. </a:t>
            </a:r>
            <a:r>
              <a:rPr lang="en-US" sz="750" dirty="0"/>
              <a:t>2012.</a:t>
            </a:r>
          </a:p>
          <a:p>
            <a:pPr marL="0" indent="0">
              <a:buNone/>
            </a:pPr>
            <a:r>
              <a:rPr lang="en-US" sz="750" b="1" dirty="0"/>
              <a:t>24</a:t>
            </a:r>
            <a:r>
              <a:rPr lang="en-US" sz="750" b="1" dirty="0" smtClean="0"/>
              <a:t>.</a:t>
            </a:r>
            <a:r>
              <a:rPr lang="en-US" sz="750" dirty="0" smtClean="0"/>
              <a:t>Afzal </a:t>
            </a:r>
            <a:r>
              <a:rPr lang="en-US" sz="750" dirty="0"/>
              <a:t>S, </a:t>
            </a:r>
            <a:r>
              <a:rPr lang="en-US" sz="750" dirty="0" err="1"/>
              <a:t>Bojesen</a:t>
            </a:r>
            <a:r>
              <a:rPr lang="en-US" sz="750" dirty="0"/>
              <a:t> SE, </a:t>
            </a:r>
            <a:r>
              <a:rPr lang="en-US" sz="750" dirty="0" err="1"/>
              <a:t>Nordestgaard</a:t>
            </a:r>
            <a:r>
              <a:rPr lang="en-US" sz="750" dirty="0"/>
              <a:t> BG. Low 25-hydroxyvitamin D and risk of type 2 diabetes: a prospective cohort study and </a:t>
            </a:r>
            <a:r>
              <a:rPr lang="en-US" sz="750" dirty="0" err="1"/>
              <a:t>metaanalysis</a:t>
            </a:r>
            <a:r>
              <a:rPr lang="en-US" sz="750" dirty="0"/>
              <a:t>. </a:t>
            </a:r>
            <a:r>
              <a:rPr lang="en-US" sz="750" i="1" dirty="0" err="1"/>
              <a:t>Clin</a:t>
            </a:r>
            <a:r>
              <a:rPr lang="en-US" sz="750" i="1" dirty="0"/>
              <a:t> Chem. </a:t>
            </a:r>
            <a:r>
              <a:rPr lang="en-US" sz="750" dirty="0"/>
              <a:t>Feb 2013;59(2):381-391.</a:t>
            </a:r>
          </a:p>
          <a:p>
            <a:pPr marL="0" indent="0">
              <a:buNone/>
            </a:pPr>
            <a:r>
              <a:rPr lang="en-US" sz="750" b="1" dirty="0"/>
              <a:t>25</a:t>
            </a:r>
            <a:r>
              <a:rPr lang="en-US" sz="750" b="1" dirty="0" smtClean="0"/>
              <a:t>.</a:t>
            </a:r>
            <a:r>
              <a:rPr lang="en-US" sz="750" dirty="0" smtClean="0"/>
              <a:t>Mezza </a:t>
            </a:r>
            <a:r>
              <a:rPr lang="en-US" sz="750" dirty="0"/>
              <a:t>T, </a:t>
            </a:r>
            <a:r>
              <a:rPr lang="en-US" sz="750" dirty="0" err="1"/>
              <a:t>Muscogiuri</a:t>
            </a:r>
            <a:r>
              <a:rPr lang="en-US" sz="750" dirty="0"/>
              <a:t> G, </a:t>
            </a:r>
            <a:r>
              <a:rPr lang="en-US" sz="750" dirty="0" err="1"/>
              <a:t>Sorice</a:t>
            </a:r>
            <a:r>
              <a:rPr lang="en-US" sz="750" dirty="0"/>
              <a:t> GP, et al. Vitamin D deficiency: a new risk factor for type 2 diabetes? </a:t>
            </a:r>
            <a:r>
              <a:rPr lang="en-US" sz="750" i="1" dirty="0"/>
              <a:t>Ann </a:t>
            </a:r>
            <a:r>
              <a:rPr lang="en-US" sz="750" i="1" dirty="0" err="1"/>
              <a:t>Nutr</a:t>
            </a:r>
            <a:r>
              <a:rPr lang="en-US" sz="750" i="1" dirty="0"/>
              <a:t> </a:t>
            </a:r>
            <a:r>
              <a:rPr lang="en-US" sz="750" i="1" dirty="0" err="1"/>
              <a:t>Metab</a:t>
            </a:r>
            <a:r>
              <a:rPr lang="en-US" sz="750" i="1" dirty="0"/>
              <a:t>. </a:t>
            </a:r>
            <a:r>
              <a:rPr lang="en-US" sz="750" dirty="0"/>
              <a:t>2012;61(4):337-348.</a:t>
            </a:r>
          </a:p>
          <a:p>
            <a:pPr marL="0" indent="0">
              <a:buNone/>
            </a:pPr>
            <a:r>
              <a:rPr lang="en-US" sz="750" b="1" dirty="0"/>
              <a:t>26</a:t>
            </a:r>
            <a:r>
              <a:rPr lang="en-US" sz="750" b="1" dirty="0" smtClean="0"/>
              <a:t>.</a:t>
            </a:r>
            <a:r>
              <a:rPr lang="en-US" sz="750" dirty="0" smtClean="0"/>
              <a:t>Song </a:t>
            </a:r>
            <a:r>
              <a:rPr lang="en-US" sz="750" dirty="0"/>
              <a:t>Y, Wang L, Pittas AG, et al. Blood 25-Hydroxy Vitamin D Levels and Incident Type 2 Diabetes: A meta-analysis of prospective studies. </a:t>
            </a:r>
            <a:r>
              <a:rPr lang="en-US" sz="750" i="1" dirty="0"/>
              <a:t>Diabetes Care. </a:t>
            </a:r>
            <a:r>
              <a:rPr lang="en-US" sz="750" dirty="0"/>
              <a:t>May 2013;36(5):1422-1428.</a:t>
            </a:r>
          </a:p>
          <a:p>
            <a:pPr marL="0" indent="0">
              <a:buNone/>
            </a:pPr>
            <a:r>
              <a:rPr lang="en-US" sz="750" b="1" dirty="0"/>
              <a:t>27</a:t>
            </a:r>
            <a:r>
              <a:rPr lang="en-US" sz="750" b="1" dirty="0" smtClean="0"/>
              <a:t>.</a:t>
            </a:r>
            <a:r>
              <a:rPr lang="en-US" sz="750" dirty="0" smtClean="0"/>
              <a:t>Institute </a:t>
            </a:r>
            <a:r>
              <a:rPr lang="en-US" sz="750" dirty="0"/>
              <a:t>of Medicine Dietary Reference Intakes for Calcium and Vitamin D. Washington, DC: The National Academies Press; 2011.</a:t>
            </a:r>
          </a:p>
          <a:p>
            <a:pPr marL="0" indent="0">
              <a:buNone/>
            </a:pPr>
            <a:r>
              <a:rPr lang="en-US" sz="750" b="1" dirty="0"/>
              <a:t>28</a:t>
            </a:r>
            <a:r>
              <a:rPr lang="en-US" sz="750" b="1" dirty="0" smtClean="0"/>
              <a:t>.</a:t>
            </a:r>
            <a:r>
              <a:rPr lang="en-US" sz="750" dirty="0" smtClean="0"/>
              <a:t>Rosen </a:t>
            </a:r>
            <a:r>
              <a:rPr lang="en-US" sz="750" dirty="0"/>
              <a:t>CJ, Abrams SA, </a:t>
            </a:r>
            <a:r>
              <a:rPr lang="en-US" sz="750" dirty="0" err="1"/>
              <a:t>Aloia</a:t>
            </a:r>
            <a:r>
              <a:rPr lang="en-US" sz="750" dirty="0"/>
              <a:t> JF, et al. IOM committee members respond to endocrine society vitamin D guideline. </a:t>
            </a:r>
            <a:r>
              <a:rPr lang="en-US" sz="750" i="1" dirty="0"/>
              <a:t>J </a:t>
            </a:r>
            <a:r>
              <a:rPr lang="en-US" sz="750" i="1" dirty="0" err="1"/>
              <a:t>Clin</a:t>
            </a:r>
            <a:r>
              <a:rPr lang="en-US" sz="750" i="1" dirty="0"/>
              <a:t> </a:t>
            </a:r>
            <a:r>
              <a:rPr lang="en-US" sz="750" i="1" dirty="0" err="1"/>
              <a:t>Endocrinol</a:t>
            </a:r>
            <a:r>
              <a:rPr lang="en-US" sz="750" i="1" dirty="0"/>
              <a:t> </a:t>
            </a:r>
            <a:r>
              <a:rPr lang="en-US" sz="750" i="1" dirty="0" err="1"/>
              <a:t>Metab</a:t>
            </a:r>
            <a:r>
              <a:rPr lang="en-US" sz="750" i="1" dirty="0"/>
              <a:t>. </a:t>
            </a:r>
            <a:r>
              <a:rPr lang="en-US" sz="750" dirty="0"/>
              <a:t>Apr 2012;97(4):1146-1152.</a:t>
            </a:r>
          </a:p>
          <a:p>
            <a:pPr marL="0" indent="0">
              <a:buNone/>
            </a:pPr>
            <a:r>
              <a:rPr lang="en-US" sz="750" b="1" dirty="0"/>
              <a:t>29</a:t>
            </a:r>
            <a:r>
              <a:rPr lang="en-US" sz="750" b="1" dirty="0" smtClean="0"/>
              <a:t>.</a:t>
            </a:r>
            <a:r>
              <a:rPr lang="en-US" sz="750" dirty="0" smtClean="0"/>
              <a:t>Holick </a:t>
            </a:r>
            <a:r>
              <a:rPr lang="en-US" sz="750" dirty="0"/>
              <a:t>MF, Binkley NC, Bischoff-Ferrari HA, et al. Evaluation, treatment, and prevention of vitamin D deficiency: an Endocrine Society clinical practice guideline. </a:t>
            </a:r>
            <a:r>
              <a:rPr lang="en-US" sz="750" i="1" dirty="0"/>
              <a:t>J </a:t>
            </a:r>
            <a:r>
              <a:rPr lang="en-US" sz="750" i="1" dirty="0" err="1"/>
              <a:t>Clin</a:t>
            </a:r>
            <a:r>
              <a:rPr lang="en-US" sz="750" i="1" dirty="0"/>
              <a:t> </a:t>
            </a:r>
            <a:r>
              <a:rPr lang="en-US" sz="750" i="1" dirty="0" err="1"/>
              <a:t>Endocrinol</a:t>
            </a:r>
            <a:r>
              <a:rPr lang="en-US" sz="750" i="1" dirty="0"/>
              <a:t> </a:t>
            </a:r>
            <a:r>
              <a:rPr lang="en-US" sz="750" i="1" dirty="0" err="1"/>
              <a:t>Metab</a:t>
            </a:r>
            <a:r>
              <a:rPr lang="en-US" sz="750" i="1" dirty="0"/>
              <a:t>. </a:t>
            </a:r>
            <a:r>
              <a:rPr lang="en-US" sz="750" dirty="0"/>
              <a:t>Jul 2011;96(7):1911-1930.</a:t>
            </a:r>
          </a:p>
          <a:p>
            <a:pPr marL="0" indent="0">
              <a:buNone/>
            </a:pPr>
            <a:r>
              <a:rPr lang="en-US" sz="750" b="1" dirty="0"/>
              <a:t>30</a:t>
            </a:r>
            <a:r>
              <a:rPr lang="en-US" sz="750" b="1" dirty="0" smtClean="0"/>
              <a:t>.</a:t>
            </a:r>
            <a:r>
              <a:rPr lang="en-US" sz="750" dirty="0" smtClean="0"/>
              <a:t>Holick </a:t>
            </a:r>
            <a:r>
              <a:rPr lang="en-US" sz="750" dirty="0"/>
              <a:t>MF, Binkley NC, Bischoff-Ferrari HA, et al. Guidelines for Preventing and Treating Vitamin D Deficiency and Insufficiency Revisited. </a:t>
            </a:r>
            <a:r>
              <a:rPr lang="en-US" sz="750" i="1" dirty="0"/>
              <a:t>J </a:t>
            </a:r>
            <a:r>
              <a:rPr lang="en-US" sz="750" i="1" dirty="0" err="1"/>
              <a:t>Clin</a:t>
            </a:r>
            <a:r>
              <a:rPr lang="en-US" sz="750" i="1" dirty="0"/>
              <a:t> </a:t>
            </a:r>
            <a:r>
              <a:rPr lang="en-US" sz="750" i="1" dirty="0" err="1"/>
              <a:t>Endocrinol</a:t>
            </a:r>
            <a:r>
              <a:rPr lang="en-US" sz="750" i="1" dirty="0"/>
              <a:t> </a:t>
            </a:r>
            <a:r>
              <a:rPr lang="en-US" sz="750" i="1" dirty="0" err="1"/>
              <a:t>Metab</a:t>
            </a:r>
            <a:r>
              <a:rPr lang="en-US" sz="750" i="1" dirty="0"/>
              <a:t>. </a:t>
            </a:r>
            <a:r>
              <a:rPr lang="en-US" sz="750" dirty="0"/>
              <a:t>Mar 22 2012.</a:t>
            </a:r>
          </a:p>
          <a:p>
            <a:pPr marL="0" indent="0">
              <a:buNone/>
            </a:pPr>
            <a:r>
              <a:rPr lang="en-US" sz="750" b="1" dirty="0"/>
              <a:t>31</a:t>
            </a:r>
            <a:r>
              <a:rPr lang="en-US" sz="750" b="1" dirty="0" smtClean="0"/>
              <a:t>.</a:t>
            </a:r>
            <a:r>
              <a:rPr lang="en-US" sz="750" dirty="0" smtClean="0"/>
              <a:t>Rosen </a:t>
            </a:r>
            <a:r>
              <a:rPr lang="en-US" sz="750" dirty="0"/>
              <a:t>CJ, Adams JS, </a:t>
            </a:r>
            <a:r>
              <a:rPr lang="en-US" sz="750" dirty="0" err="1"/>
              <a:t>Bikle</a:t>
            </a:r>
            <a:r>
              <a:rPr lang="en-US" sz="750" dirty="0"/>
              <a:t> DD, et al. The </a:t>
            </a:r>
            <a:r>
              <a:rPr lang="en-US" sz="750" dirty="0" err="1"/>
              <a:t>Nonskeletal</a:t>
            </a:r>
            <a:r>
              <a:rPr lang="en-US" sz="750" dirty="0"/>
              <a:t> Effects of Vitamin D: An Endocrine Society Scientific Statement. </a:t>
            </a:r>
            <a:r>
              <a:rPr lang="en-US" sz="750" i="1" dirty="0" err="1"/>
              <a:t>Endocr</a:t>
            </a:r>
            <a:r>
              <a:rPr lang="en-US" sz="750" i="1" dirty="0"/>
              <a:t> Rev. </a:t>
            </a:r>
            <a:r>
              <a:rPr lang="en-US" sz="750" dirty="0"/>
              <a:t>May 17 2012</a:t>
            </a:r>
            <a:r>
              <a:rPr lang="en-US" sz="750" dirty="0" smtClean="0"/>
              <a:t>.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xmlns="" val="287805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2d logo - without white background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19300" y="1854760"/>
            <a:ext cx="5143500" cy="3000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evaluate the safety of oral daily vitamin D supplementation and its effect on the time to onset of clinical diabetes in participants at risk for diabetes (with pre-diabetes).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52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Variability of response to vitamin D supplementation in subgroups defined by baseline characteristics: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Race and ethnicity (as proxies for skin pigmentation)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BMI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Waist circumference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Age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Geographic location (proxy for sun exposure)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Calcium intake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25OHD concentration</a:t>
            </a:r>
          </a:p>
          <a:p>
            <a:r>
              <a:rPr lang="en-US" sz="2000" dirty="0" smtClean="0"/>
              <a:t>Variability of response to vitamin D supplementation by 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Adherence based on pills counts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Achieved 25OHD concentration</a:t>
            </a:r>
          </a:p>
          <a:p>
            <a:r>
              <a:rPr lang="en-US" sz="2000" dirty="0" err="1" smtClean="0"/>
              <a:t>Glycemia</a:t>
            </a:r>
            <a:r>
              <a:rPr lang="en-US" sz="2000" dirty="0" smtClean="0"/>
              <a:t> and glucose-insulin dynamics (continuous variables):</a:t>
            </a:r>
          </a:p>
          <a:p>
            <a:pPr lvl="1"/>
            <a:r>
              <a:rPr lang="en-US" sz="1600" dirty="0" smtClean="0"/>
              <a:t>HbA1c, FPG and 2hPG </a:t>
            </a:r>
          </a:p>
          <a:p>
            <a:pPr lvl="1"/>
            <a:r>
              <a:rPr lang="en-US" sz="1600" dirty="0" smtClean="0"/>
              <a:t>Insulin resistance, secretion, disposition index (OGTT-based indices)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831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Aims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Plasma 25OHD concentration and identification of phenotypic characteristics associated with variability on achieved plasma 25OHD concentration </a:t>
            </a:r>
          </a:p>
          <a:p>
            <a:r>
              <a:rPr lang="en-US" sz="2000" dirty="0" smtClean="0"/>
              <a:t>Cardiovascular risk factors </a:t>
            </a:r>
          </a:p>
          <a:p>
            <a:pPr lvl="1"/>
            <a:r>
              <a:rPr lang="en-US" sz="1600" dirty="0" smtClean="0"/>
              <a:t>Blood pressure </a:t>
            </a:r>
          </a:p>
          <a:p>
            <a:r>
              <a:rPr lang="en-US" sz="2000" dirty="0" smtClean="0"/>
              <a:t>Safety and tolerability of vitamin D supplementation</a:t>
            </a:r>
          </a:p>
          <a:p>
            <a:r>
              <a:rPr lang="en-US" sz="2000" dirty="0" smtClean="0"/>
              <a:t>Major adverse cardiovascular events (as part of AE/SAE)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00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</a:t>
            </a:r>
            <a:r>
              <a:rPr lang="en-US" sz="2400" dirty="0"/>
              <a:t>-diabetes (“at increased risk for diabetes”</a:t>
            </a:r>
            <a:r>
              <a:rPr lang="en-US" sz="2400" dirty="0" smtClean="0"/>
              <a:t>), meeting </a:t>
            </a:r>
            <a:r>
              <a:rPr lang="en-US" sz="2400" dirty="0" smtClean="0">
                <a:solidFill>
                  <a:srgbClr val="800000"/>
                </a:solidFill>
              </a:rPr>
              <a:t>2</a:t>
            </a:r>
            <a:r>
              <a:rPr lang="en-US" sz="2400" dirty="0">
                <a:solidFill>
                  <a:srgbClr val="800000"/>
                </a:solidFill>
              </a:rPr>
              <a:t>-out-of-</a:t>
            </a:r>
            <a:r>
              <a:rPr lang="en-US" sz="2400" dirty="0" smtClean="0">
                <a:solidFill>
                  <a:srgbClr val="800000"/>
                </a:solidFill>
              </a:rPr>
              <a:t>3 criteria </a:t>
            </a:r>
            <a:r>
              <a:rPr lang="en-US" sz="2400" dirty="0" smtClean="0"/>
              <a:t>at baseline:</a:t>
            </a:r>
            <a:endParaRPr lang="en-US" sz="2400" dirty="0"/>
          </a:p>
          <a:p>
            <a:pPr lvl="1"/>
            <a:r>
              <a:rPr lang="en-US" sz="2000" dirty="0"/>
              <a:t>Fasting plasma glucose (FPG) 100-125 mg/</a:t>
            </a:r>
            <a:r>
              <a:rPr lang="en-US" sz="2000" dirty="0" smtClean="0"/>
              <a:t>dL </a:t>
            </a:r>
            <a:r>
              <a:rPr lang="en-US" sz="2000" baseline="30000" dirty="0" smtClean="0">
                <a:solidFill>
                  <a:srgbClr val="0000FF"/>
                </a:solidFill>
              </a:rPr>
              <a:t>SCR, BAS</a:t>
            </a:r>
            <a:endParaRPr lang="en-US" sz="2000" dirty="0">
              <a:solidFill>
                <a:srgbClr val="0000FF"/>
              </a:solidFill>
            </a:endParaRPr>
          </a:p>
          <a:p>
            <a:pPr lvl="1"/>
            <a:r>
              <a:rPr lang="en-US" sz="2000" dirty="0"/>
              <a:t>2-hour plasma glucose (2hPG) 140-199 mg/</a:t>
            </a:r>
            <a:r>
              <a:rPr lang="en-US" sz="2000" dirty="0" smtClean="0"/>
              <a:t>dL </a:t>
            </a:r>
            <a:r>
              <a:rPr lang="en-US" sz="2000" baseline="30000" dirty="0" smtClean="0">
                <a:solidFill>
                  <a:srgbClr val="0000FF"/>
                </a:solidFill>
              </a:rPr>
              <a:t>BAS</a:t>
            </a:r>
            <a:endParaRPr lang="en-US" sz="2000" dirty="0" smtClean="0"/>
          </a:p>
          <a:p>
            <a:pPr lvl="1"/>
            <a:r>
              <a:rPr lang="en-US" sz="2000" dirty="0" smtClean="0"/>
              <a:t>Hemoglobin </a:t>
            </a:r>
            <a:r>
              <a:rPr lang="en-US" sz="2000" dirty="0"/>
              <a:t>A1c (HbA1c) 5.7-6.4</a:t>
            </a:r>
            <a:r>
              <a:rPr lang="en-US" sz="2000" dirty="0" smtClean="0"/>
              <a:t>% </a:t>
            </a:r>
            <a:r>
              <a:rPr lang="en-US" sz="2000" baseline="30000" dirty="0" smtClean="0">
                <a:solidFill>
                  <a:srgbClr val="0000FF"/>
                </a:solidFill>
              </a:rPr>
              <a:t>SCR</a:t>
            </a:r>
            <a:r>
              <a:rPr lang="en-US" sz="2000" baseline="30000" dirty="0">
                <a:solidFill>
                  <a:srgbClr val="0000FF"/>
                </a:solidFill>
              </a:rPr>
              <a:t>, </a:t>
            </a:r>
            <a:r>
              <a:rPr lang="en-US" sz="2000" baseline="30000" dirty="0" smtClean="0">
                <a:solidFill>
                  <a:srgbClr val="0000FF"/>
                </a:solidFill>
              </a:rPr>
              <a:t>BAS</a:t>
            </a:r>
            <a:endParaRPr lang="en-US" sz="2000" dirty="0" smtClean="0"/>
          </a:p>
          <a:p>
            <a:pPr lvl="0"/>
            <a:r>
              <a:rPr lang="en-US" sz="2400" dirty="0" smtClean="0"/>
              <a:t>Age ≥ 30 years</a:t>
            </a:r>
          </a:p>
          <a:p>
            <a:pPr lvl="0"/>
            <a:r>
              <a:rPr lang="en-US" sz="2400" dirty="0" smtClean="0"/>
              <a:t>BMI ≥ </a:t>
            </a:r>
            <a:r>
              <a:rPr lang="en-US" sz="2400" dirty="0"/>
              <a:t>25 </a:t>
            </a:r>
            <a:r>
              <a:rPr lang="en-US" sz="2400" dirty="0" smtClean="0"/>
              <a:t>(≥ 23 if Asian) </a:t>
            </a:r>
            <a:r>
              <a:rPr lang="en-US" sz="2400" dirty="0"/>
              <a:t>and </a:t>
            </a:r>
            <a:r>
              <a:rPr lang="en-US" sz="2400" dirty="0" smtClean="0"/>
              <a:t>≤ 40 </a:t>
            </a:r>
            <a:r>
              <a:rPr lang="en-US" sz="2400" dirty="0"/>
              <a:t>kg/m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  <a:p>
            <a:pPr lvl="0"/>
            <a:r>
              <a:rPr lang="en-US" sz="2400" dirty="0"/>
              <a:t>W</a:t>
            </a:r>
            <a:r>
              <a:rPr lang="en-US" sz="2400" dirty="0" smtClean="0"/>
              <a:t>ritten </a:t>
            </a:r>
            <a:r>
              <a:rPr lang="en-US" sz="2400" dirty="0"/>
              <a:t>informed </a:t>
            </a:r>
            <a:r>
              <a:rPr lang="en-US" sz="2400" dirty="0" smtClean="0"/>
              <a:t>consent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4298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criteria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Diabetes </a:t>
            </a:r>
          </a:p>
          <a:p>
            <a:pPr lvl="1"/>
            <a:r>
              <a:rPr lang="en-US" sz="2000" dirty="0" smtClean="0"/>
              <a:t>Medication use</a:t>
            </a:r>
          </a:p>
          <a:p>
            <a:pPr lvl="1"/>
            <a:r>
              <a:rPr lang="en-US" sz="2000" dirty="0" smtClean="0"/>
              <a:t>Glycemic criteria (at screening [local] and baseline [central])</a:t>
            </a:r>
          </a:p>
          <a:p>
            <a:r>
              <a:rPr lang="en-US" sz="2400" dirty="0" smtClean="0"/>
              <a:t>Safety concerns</a:t>
            </a:r>
          </a:p>
          <a:p>
            <a:pPr lvl="1"/>
            <a:r>
              <a:rPr lang="en-US" sz="2000" dirty="0" smtClean="0"/>
              <a:t>Hyperparathyroidism</a:t>
            </a:r>
          </a:p>
          <a:p>
            <a:pPr lvl="1"/>
            <a:r>
              <a:rPr lang="en-US" sz="2000" dirty="0" smtClean="0"/>
              <a:t>Nephrolithiasis 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ypercalcemia</a:t>
            </a:r>
          </a:p>
          <a:p>
            <a:pPr lvl="0"/>
            <a:r>
              <a:rPr lang="en-US" sz="2400" dirty="0"/>
              <a:t>Any medical condition (past 3 years) that in the opinion of the site investigator may increase risk for nephrolithiasis or hypercalcemia during the trial (e.g., </a:t>
            </a:r>
            <a:r>
              <a:rPr lang="en-US" sz="2400" dirty="0" err="1"/>
              <a:t>sarcoidosis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Use </a:t>
            </a:r>
            <a:r>
              <a:rPr lang="en-US" sz="2400" dirty="0"/>
              <a:t>of tanning </a:t>
            </a:r>
            <a:r>
              <a:rPr lang="en-US" sz="2400" dirty="0" smtClean="0"/>
              <a:t>beds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0150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xclusion criteria | Medication and Supplements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800600"/>
          </a:xfrm>
        </p:spPr>
        <p:txBody>
          <a:bodyPr/>
          <a:lstStyle/>
          <a:p>
            <a:pPr lvl="0"/>
            <a:r>
              <a:rPr lang="en-US" sz="2400" dirty="0"/>
              <a:t>Vitamin D supplement &gt; 1000 IU/d</a:t>
            </a:r>
          </a:p>
          <a:p>
            <a:pPr lvl="0"/>
            <a:r>
              <a:rPr lang="en-US" sz="2400" dirty="0"/>
              <a:t>Calcium supplement &gt; 600 mg/d</a:t>
            </a:r>
          </a:p>
          <a:p>
            <a:r>
              <a:rPr lang="en-US" sz="2400" dirty="0" smtClean="0"/>
              <a:t>Use of </a:t>
            </a:r>
            <a:r>
              <a:rPr lang="en-US" sz="2400" dirty="0"/>
              <a:t>medications or conditions (e.g. untreated celiac disease) that would interfere with absorption or metabolism of vitamin </a:t>
            </a:r>
            <a:r>
              <a:rPr lang="en-US" sz="2400" dirty="0" smtClean="0"/>
              <a:t>D</a:t>
            </a:r>
          </a:p>
          <a:p>
            <a:pPr lvl="0"/>
            <a:r>
              <a:rPr lang="en-US" sz="2400" dirty="0" smtClean="0"/>
              <a:t>Weight </a:t>
            </a:r>
            <a:r>
              <a:rPr lang="en-US" sz="2400" dirty="0"/>
              <a:t>management medication</a:t>
            </a:r>
          </a:p>
          <a:p>
            <a:r>
              <a:rPr lang="en-US" sz="2400" dirty="0"/>
              <a:t>Use of thiazide greater than 37.5 mg/day</a:t>
            </a:r>
          </a:p>
          <a:p>
            <a:r>
              <a:rPr lang="en-US" sz="2400" dirty="0"/>
              <a:t>Use of anticonvulsant (=valproate) started within 6m of screening</a:t>
            </a:r>
          </a:p>
          <a:p>
            <a:r>
              <a:rPr lang="en-US" sz="2400" dirty="0"/>
              <a:t>Intolerance to vitamin </a:t>
            </a:r>
            <a:r>
              <a:rPr lang="en-US" sz="2400" dirty="0" smtClean="0"/>
              <a:t>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1290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 &amp; Rationale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13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xclusion criteria | Other Medical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S</a:t>
            </a:r>
            <a:r>
              <a:rPr lang="en-US" sz="2400" dirty="0" smtClean="0"/>
              <a:t>ymptomatic </a:t>
            </a:r>
            <a:r>
              <a:rPr lang="en-US" sz="2400" dirty="0"/>
              <a:t>cardiovascular disease based on history and physical </a:t>
            </a:r>
            <a:r>
              <a:rPr lang="en-US" sz="2400" dirty="0" smtClean="0"/>
              <a:t>examination</a:t>
            </a:r>
          </a:p>
          <a:p>
            <a:pPr lvl="0"/>
            <a:r>
              <a:rPr lang="en-US" sz="2400" dirty="0" smtClean="0"/>
              <a:t>History (1 yr.) </a:t>
            </a:r>
            <a:r>
              <a:rPr lang="en-US" sz="2400" dirty="0"/>
              <a:t>of myocardial infarction, percutaneous coronary intervention or coronary artery bypass </a:t>
            </a:r>
            <a:r>
              <a:rPr lang="en-US" sz="2400" dirty="0" smtClean="0"/>
              <a:t>graft</a:t>
            </a:r>
            <a:endParaRPr lang="en-US" sz="2400" dirty="0"/>
          </a:p>
          <a:p>
            <a:pPr lvl="0"/>
            <a:r>
              <a:rPr lang="en-US" sz="2400" dirty="0"/>
              <a:t>History </a:t>
            </a:r>
            <a:r>
              <a:rPr lang="en-US" sz="2400" dirty="0" smtClean="0"/>
              <a:t>(1 yr.) </a:t>
            </a:r>
            <a:r>
              <a:rPr lang="en-US" sz="2400" dirty="0"/>
              <a:t>of cerebrovascular </a:t>
            </a:r>
            <a:r>
              <a:rPr lang="en-US" sz="2400" dirty="0" smtClean="0"/>
              <a:t>disease</a:t>
            </a:r>
          </a:p>
          <a:p>
            <a:pPr lvl="0"/>
            <a:r>
              <a:rPr lang="en-US" sz="2400" dirty="0" smtClean="0"/>
              <a:t>Any </a:t>
            </a:r>
            <a:r>
              <a:rPr lang="en-US" sz="2400" dirty="0"/>
              <a:t>type of cancer </a:t>
            </a:r>
            <a:r>
              <a:rPr lang="en-US" sz="2400" dirty="0" smtClean="0"/>
              <a:t>(5 yrs.) </a:t>
            </a:r>
            <a:r>
              <a:rPr lang="en-US" sz="2400" dirty="0"/>
              <a:t>except for basal cell skin </a:t>
            </a:r>
            <a:r>
              <a:rPr lang="en-US" sz="2400" dirty="0" smtClean="0"/>
              <a:t>cancer</a:t>
            </a:r>
          </a:p>
          <a:p>
            <a:pPr lvl="1"/>
            <a:r>
              <a:rPr lang="en-US" sz="2000" dirty="0" smtClean="0"/>
              <a:t>Prostate </a:t>
            </a:r>
            <a:r>
              <a:rPr lang="en-US" sz="2000" dirty="0"/>
              <a:t>cancer (for men over age 55) or well-differentiated thyroid cancer not expected to require treatment (except for suppression with thyroid hormone) over the next 4 years, are not </a:t>
            </a:r>
            <a:r>
              <a:rPr lang="en-US" sz="2000" dirty="0" smtClean="0"/>
              <a:t>exclusions</a:t>
            </a:r>
            <a:endParaRPr lang="en-US" sz="2000" dirty="0"/>
          </a:p>
          <a:p>
            <a:pPr lvl="0"/>
            <a:r>
              <a:rPr lang="en-US" sz="2400" dirty="0"/>
              <a:t>History (past 6 </a:t>
            </a:r>
            <a:r>
              <a:rPr lang="en-US" sz="2400" dirty="0" smtClean="0"/>
              <a:t>m) </a:t>
            </a:r>
            <a:r>
              <a:rPr lang="en-US" sz="2400" dirty="0"/>
              <a:t>of treatment with oral (for &gt; 7 days) or intravenous glucocorticoids or disease likely to require oral or intravenous glucocorticoid therapy during the study </a:t>
            </a:r>
            <a:endParaRPr lang="en-US" sz="2400" dirty="0" smtClean="0"/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nhaled </a:t>
            </a:r>
            <a:r>
              <a:rPr lang="en-US" sz="2000" dirty="0"/>
              <a:t>glucocorticoids are </a:t>
            </a:r>
            <a:r>
              <a:rPr lang="en-US" sz="2000" i="1" dirty="0"/>
              <a:t>not</a:t>
            </a:r>
            <a:r>
              <a:rPr lang="en-US" sz="2000" dirty="0"/>
              <a:t> </a:t>
            </a:r>
            <a:r>
              <a:rPr lang="en-US" sz="2000" dirty="0" smtClean="0"/>
              <a:t>excluded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72593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xclusion criteria | Other Medical History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History (past 1 year) of substance abuse or unstable psychiatric disorder that in the opinion of the site investigator would impede competence or adherence with study procedures or hinder completion of the study or increase </a:t>
            </a:r>
            <a:r>
              <a:rPr lang="en-US" sz="2400" dirty="0" smtClean="0"/>
              <a:t>risk</a:t>
            </a:r>
            <a:endParaRPr lang="en-US" sz="2400" dirty="0"/>
          </a:p>
          <a:p>
            <a:pPr lvl="0"/>
            <a:r>
              <a:rPr lang="en-US" sz="2400" dirty="0"/>
              <a:t>History of bariatric surgery (e.g. Roux-en-Y Gastric Bypass) or planned bariatric surgery in the next 4 </a:t>
            </a:r>
            <a:r>
              <a:rPr lang="en-US" sz="2400" dirty="0" smtClean="0"/>
              <a:t>years</a:t>
            </a:r>
            <a:endParaRPr lang="en-US" sz="2400" dirty="0"/>
          </a:p>
          <a:p>
            <a:pPr lvl="0"/>
            <a:r>
              <a:rPr lang="en-US" sz="2400" dirty="0"/>
              <a:t>A life-threatening event within 30 days of screening or currently planned major </a:t>
            </a:r>
            <a:r>
              <a:rPr lang="en-US" sz="2400" dirty="0" smtClean="0"/>
              <a:t>surgery</a:t>
            </a:r>
            <a:endParaRPr lang="en-US" sz="2400" dirty="0"/>
          </a:p>
          <a:p>
            <a:pPr lvl="0"/>
            <a:r>
              <a:rPr lang="en-US" sz="2400" dirty="0"/>
              <a:t>Any other unstable active medical condition </a:t>
            </a:r>
            <a:r>
              <a:rPr lang="en-US" sz="2400" dirty="0" smtClean="0"/>
              <a:t>that </a:t>
            </a:r>
            <a:r>
              <a:rPr lang="en-US" sz="2400" dirty="0"/>
              <a:t>in the opinion of the site investigators would impede competence or adherence with study procedures or increase </a:t>
            </a:r>
            <a:r>
              <a:rPr lang="en-US" sz="2400" dirty="0" smtClean="0"/>
              <a:t>risk</a:t>
            </a:r>
            <a:endParaRPr lang="en-US" sz="2400" dirty="0"/>
          </a:p>
          <a:p>
            <a:pPr lvl="0"/>
            <a:r>
              <a:rPr lang="en-US" sz="2400" dirty="0"/>
              <a:t>Uncontrolled hypertension </a:t>
            </a:r>
            <a:r>
              <a:rPr lang="en-US" sz="2400" dirty="0" smtClean="0"/>
              <a:t>(SBP &gt; 160 </a:t>
            </a:r>
            <a:r>
              <a:rPr lang="en-US" sz="2400" dirty="0"/>
              <a:t>or </a:t>
            </a:r>
            <a:r>
              <a:rPr lang="en-US" sz="2400" dirty="0" smtClean="0"/>
              <a:t>DBP &gt; 100 mmHg)</a:t>
            </a:r>
            <a:endParaRPr lang="en-US" sz="2400" dirty="0"/>
          </a:p>
          <a:p>
            <a:pPr lvl="0"/>
            <a:r>
              <a:rPr lang="en-US" sz="2400" dirty="0"/>
              <a:t>Poor venous </a:t>
            </a:r>
            <a:r>
              <a:rPr lang="en-US" sz="2400" dirty="0" smtClean="0"/>
              <a:t>access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8549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xclusion criteria | Laboratory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Serum liver transaminase higher than 3 times </a:t>
            </a:r>
            <a:r>
              <a:rPr lang="en-US" sz="2400" dirty="0" smtClean="0"/>
              <a:t>ULN</a:t>
            </a:r>
          </a:p>
          <a:p>
            <a:pPr lvl="0"/>
            <a:r>
              <a:rPr lang="en-US" sz="2400" dirty="0" smtClean="0"/>
              <a:t>Anemia, </a:t>
            </a:r>
            <a:r>
              <a:rPr lang="en-US" sz="2400" dirty="0"/>
              <a:t>transfusion (within </a:t>
            </a:r>
            <a:r>
              <a:rPr lang="en-US" sz="2400" dirty="0" smtClean="0"/>
              <a:t>6m </a:t>
            </a:r>
            <a:r>
              <a:rPr lang="en-US" sz="2400" dirty="0"/>
              <a:t>of screening or chronic requirement), blood donation (within </a:t>
            </a:r>
            <a:r>
              <a:rPr lang="en-US" sz="2400" dirty="0" smtClean="0"/>
              <a:t>3m </a:t>
            </a:r>
            <a:r>
              <a:rPr lang="en-US" sz="2400" dirty="0"/>
              <a:t>of screening) or other condition (hemolysis, </a:t>
            </a:r>
            <a:r>
              <a:rPr lang="en-US" sz="2400" dirty="0" err="1"/>
              <a:t>hemoglobinopathy</a:t>
            </a:r>
            <a:r>
              <a:rPr lang="en-US" sz="2400" dirty="0"/>
              <a:t>) rendering HbA1c results unreliable as indicator of chronic </a:t>
            </a:r>
            <a:r>
              <a:rPr lang="en-US" sz="2400" dirty="0" err="1" smtClean="0"/>
              <a:t>glycemia</a:t>
            </a:r>
            <a:endParaRPr lang="en-US" sz="2400" dirty="0" smtClean="0"/>
          </a:p>
          <a:p>
            <a:pPr lvl="1"/>
            <a:r>
              <a:rPr lang="en-US" sz="2000" dirty="0" smtClean="0"/>
              <a:t>Transfusion </a:t>
            </a:r>
            <a:r>
              <a:rPr lang="en-US" sz="2000" dirty="0"/>
              <a:t>or blood donation does </a:t>
            </a:r>
            <a:r>
              <a:rPr lang="en-US" sz="2000" i="1" dirty="0"/>
              <a:t>not</a:t>
            </a:r>
            <a:r>
              <a:rPr lang="en-US" sz="2000" dirty="0"/>
              <a:t> exclude participant</a:t>
            </a:r>
          </a:p>
          <a:p>
            <a:pPr lvl="0"/>
            <a:r>
              <a:rPr lang="en-US" sz="2400" dirty="0"/>
              <a:t>Low platelet count (&lt; 50,000</a:t>
            </a:r>
            <a:r>
              <a:rPr lang="en-US" sz="2400" dirty="0" smtClean="0"/>
              <a:t>)</a:t>
            </a:r>
            <a:endParaRPr lang="en-US" sz="2400" dirty="0"/>
          </a:p>
          <a:p>
            <a:pPr lvl="0"/>
            <a:r>
              <a:rPr lang="en-US" sz="2400" dirty="0"/>
              <a:t>Chronic kidney disease, </a:t>
            </a:r>
            <a:r>
              <a:rPr lang="en-US" sz="2400" dirty="0" smtClean="0"/>
              <a:t>[</a:t>
            </a:r>
            <a:r>
              <a:rPr lang="en-US" sz="2400" dirty="0"/>
              <a:t>GFR] &lt; 50 mL/min per </a:t>
            </a:r>
            <a:r>
              <a:rPr lang="en-US" sz="2400" dirty="0" smtClean="0"/>
              <a:t>1.73m</a:t>
            </a:r>
            <a:r>
              <a:rPr lang="en-US" sz="2400" baseline="30000" dirty="0" smtClean="0"/>
              <a:t>2</a:t>
            </a:r>
            <a:endParaRPr lang="en-US" sz="2400" dirty="0"/>
          </a:p>
          <a:p>
            <a:pPr lvl="0"/>
            <a:r>
              <a:rPr lang="en-US" sz="2400" dirty="0" smtClean="0"/>
              <a:t>Hypercalcemia</a:t>
            </a:r>
            <a:r>
              <a:rPr lang="en-US" sz="2400" dirty="0"/>
              <a:t>, defined as serum calcium concentration greater than or equal to the upper limit of normal, measured at the clinical site’s </a:t>
            </a:r>
            <a:r>
              <a:rPr lang="en-US" sz="2400" dirty="0" smtClean="0"/>
              <a:t>laboratory</a:t>
            </a:r>
            <a:endParaRPr lang="en-US" sz="2400" dirty="0"/>
          </a:p>
          <a:p>
            <a:pPr lvl="1"/>
            <a:r>
              <a:rPr lang="en-US" sz="2400" dirty="0"/>
              <a:t>Hypercalciuria, defined as spot urine (morning void) calcium-creatinine ratio &gt; </a:t>
            </a:r>
            <a:r>
              <a:rPr lang="en-US" sz="2400" dirty="0" smtClean="0"/>
              <a:t>0.275</a:t>
            </a:r>
            <a:r>
              <a:rPr lang="en-US" sz="2000" dirty="0" smtClean="0"/>
              <a:t> </a:t>
            </a:r>
            <a:r>
              <a:rPr lang="en-US" sz="2000" baseline="30000" dirty="0">
                <a:solidFill>
                  <a:srgbClr val="0000FF"/>
                </a:solidFill>
              </a:rPr>
              <a:t>SCR, BAS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69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xclusion criteria |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Participation (within 30 days of screening) in another interventional research </a:t>
            </a:r>
            <a:r>
              <a:rPr lang="en-US" sz="2400" dirty="0" smtClean="0"/>
              <a:t>study</a:t>
            </a:r>
            <a:endParaRPr lang="en-US" sz="2400" dirty="0"/>
          </a:p>
          <a:p>
            <a:pPr lvl="0"/>
            <a:r>
              <a:rPr lang="en-US" sz="2400" dirty="0"/>
              <a:t>Previous randomization in </a:t>
            </a:r>
            <a:r>
              <a:rPr lang="en-US" sz="2400" dirty="0" smtClean="0"/>
              <a:t>D2d</a:t>
            </a:r>
          </a:p>
          <a:p>
            <a:pPr lvl="1"/>
            <a:r>
              <a:rPr lang="en-US" sz="2000" dirty="0" smtClean="0"/>
              <a:t>Participants </a:t>
            </a:r>
            <a:r>
              <a:rPr lang="en-US" sz="2000" dirty="0"/>
              <a:t>who did not qualify after screening may be screened again if the prior reason for exclusion has been addressed (e.g. high blood pressure is treated</a:t>
            </a:r>
            <a:r>
              <a:rPr lang="en-US" sz="2000" dirty="0" smtClean="0"/>
              <a:t>)</a:t>
            </a:r>
            <a:endParaRPr lang="en-US" sz="2000" dirty="0"/>
          </a:p>
          <a:p>
            <a:pPr lvl="0"/>
            <a:r>
              <a:rPr lang="en-US" sz="2400" dirty="0"/>
              <a:t>Any other reason that in the opinion of the site investigator would impede adherence with study procedures or hinder completion of the study or increase </a:t>
            </a:r>
            <a:r>
              <a:rPr lang="en-US" sz="2400" dirty="0" smtClean="0"/>
              <a:t>risk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3555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xclusion criteria | Women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Pregnancy (past 1 year by report or positive pregnancy test at screening), intent to become pregnant in the next 4 years or unprotected </a:t>
            </a:r>
            <a:r>
              <a:rPr lang="en-US" sz="2400" dirty="0" smtClean="0"/>
              <a:t>intercourse</a:t>
            </a:r>
          </a:p>
          <a:p>
            <a:pPr lvl="1"/>
            <a:r>
              <a:rPr lang="en-US" sz="2000" dirty="0" smtClean="0"/>
              <a:t>History </a:t>
            </a:r>
            <a:r>
              <a:rPr lang="en-US" sz="2000" dirty="0"/>
              <a:t>of gestational diabetes is </a:t>
            </a:r>
            <a:r>
              <a:rPr lang="en-US" sz="2000" i="1" dirty="0"/>
              <a:t>not </a:t>
            </a:r>
            <a:r>
              <a:rPr lang="en-US" sz="2000" dirty="0"/>
              <a:t>an exclusion </a:t>
            </a:r>
            <a:r>
              <a:rPr lang="en-US" sz="2000" dirty="0" smtClean="0"/>
              <a:t>criterion</a:t>
            </a:r>
            <a:endParaRPr lang="en-US" sz="2000" dirty="0"/>
          </a:p>
          <a:p>
            <a:pPr lvl="0"/>
            <a:r>
              <a:rPr lang="en-US" sz="2400" dirty="0"/>
              <a:t>Currently </a:t>
            </a:r>
            <a:r>
              <a:rPr lang="en-US" sz="2400" dirty="0" smtClean="0"/>
              <a:t>breastfeeding</a:t>
            </a:r>
            <a:endParaRPr lang="en-US" sz="2400" dirty="0"/>
          </a:p>
          <a:p>
            <a:pPr lvl="0"/>
            <a:r>
              <a:rPr lang="en-US" sz="2400" dirty="0"/>
              <a:t>Use of oral contraceptives started within 3 months of </a:t>
            </a:r>
            <a:r>
              <a:rPr lang="en-US" sz="2400" dirty="0" smtClean="0"/>
              <a:t>baseline</a:t>
            </a:r>
          </a:p>
          <a:p>
            <a:pPr lvl="1"/>
            <a:r>
              <a:rPr lang="en-US" sz="2000" dirty="0" smtClean="0"/>
              <a:t>Stable </a:t>
            </a:r>
            <a:r>
              <a:rPr lang="en-US" sz="2000" dirty="0"/>
              <a:t>regimen of oral contraceptives or any other hormonal method of contraception (e.g. implantable) is </a:t>
            </a:r>
            <a:r>
              <a:rPr lang="en-US" sz="2000" dirty="0" smtClean="0"/>
              <a:t>allowed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21549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D2d study design overview</a:t>
            </a:r>
            <a:endParaRPr lang="en-US" dirty="0"/>
          </a:p>
        </p:txBody>
      </p:sp>
      <p:pic>
        <p:nvPicPr>
          <p:cNvPr id="4" name="Content Placeholder 3" descr="d2d summary slide deck_EMV.jpg"/>
          <p:cNvPicPr>
            <a:picLocks noGrp="1" noChangeAspect="1"/>
          </p:cNvPicPr>
          <p:nvPr>
            <p:ph idx="1"/>
          </p:nvPr>
        </p:nvPicPr>
        <p:blipFill>
          <a:blip r:embed="rId2"/>
          <a:srcRect l="3672" t="32308" r="5160" b="26154"/>
          <a:stretch>
            <a:fillRect/>
          </a:stretch>
        </p:blipFill>
        <p:spPr>
          <a:xfrm>
            <a:off x="152400" y="2159559"/>
            <a:ext cx="8876290" cy="312420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– Rationale for Dose and Frequency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cholecalciferol 4,000 IU/day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800600"/>
          </a:xfrm>
        </p:spPr>
        <p:txBody>
          <a:bodyPr/>
          <a:lstStyle/>
          <a:p>
            <a:r>
              <a:rPr lang="en-US" sz="2800" dirty="0" smtClean="0"/>
              <a:t>Efficacy</a:t>
            </a:r>
          </a:p>
          <a:p>
            <a:pPr lvl="1"/>
            <a:r>
              <a:rPr lang="en-US" sz="2400" dirty="0" smtClean="0"/>
              <a:t>Achieve adequate difference in 25OHD between active and placebo arms </a:t>
            </a:r>
          </a:p>
          <a:p>
            <a:pPr lvl="1"/>
            <a:r>
              <a:rPr lang="en-US" sz="2400" dirty="0" smtClean="0"/>
              <a:t>4,000 IU/day expected to increase 25OHD </a:t>
            </a:r>
            <a:r>
              <a:rPr lang="en-US" sz="2400" dirty="0"/>
              <a:t>~</a:t>
            </a:r>
            <a:r>
              <a:rPr lang="en-US" sz="2400" dirty="0" smtClean="0"/>
              <a:t>40-45 </a:t>
            </a:r>
            <a:r>
              <a:rPr lang="en-US" sz="2400" dirty="0"/>
              <a:t>ng/mL </a:t>
            </a:r>
            <a:r>
              <a:rPr lang="en-US" sz="1800" dirty="0" smtClean="0"/>
              <a:t>[</a:t>
            </a:r>
            <a:r>
              <a:rPr lang="en-US" sz="1800" dirty="0" err="1" smtClean="0"/>
              <a:t>Vieth</a:t>
            </a:r>
            <a:r>
              <a:rPr lang="en-US" sz="1800" dirty="0"/>
              <a:t>, 2004; </a:t>
            </a:r>
            <a:r>
              <a:rPr lang="en-US" sz="1800" dirty="0" err="1"/>
              <a:t>Aloia</a:t>
            </a:r>
            <a:r>
              <a:rPr lang="en-US" sz="1800" dirty="0"/>
              <a:t>, 2008; Mitri, 2011</a:t>
            </a:r>
            <a:r>
              <a:rPr lang="en-US" sz="1800" dirty="0" smtClean="0"/>
              <a:t>; Gallagher</a:t>
            </a:r>
            <a:r>
              <a:rPr lang="en-US" sz="1800" dirty="0"/>
              <a:t>, </a:t>
            </a:r>
            <a:r>
              <a:rPr lang="en-US" sz="1800" dirty="0" smtClean="0"/>
              <a:t>2012] </a:t>
            </a:r>
            <a:endParaRPr lang="en-US" sz="2400" dirty="0" smtClean="0"/>
          </a:p>
          <a:p>
            <a:r>
              <a:rPr lang="en-US" sz="2800" dirty="0" smtClean="0"/>
              <a:t>Safety</a:t>
            </a:r>
          </a:p>
          <a:p>
            <a:pPr lvl="1"/>
            <a:r>
              <a:rPr lang="en-US" sz="2400" dirty="0" smtClean="0"/>
              <a:t>4,000 IU/day is the IOM Tolerable Upper Intake Level</a:t>
            </a:r>
          </a:p>
          <a:p>
            <a:pPr lvl="1"/>
            <a:r>
              <a:rPr lang="en-US" sz="2400" dirty="0" smtClean="0"/>
              <a:t>Large infrequent doses may not be physiologic and may be associated with adverse skeletal outcomes</a:t>
            </a:r>
          </a:p>
        </p:txBody>
      </p:sp>
    </p:spTree>
    <p:extLst>
      <p:ext uri="{BB962C8B-B14F-4D97-AF65-F5344CB8AC3E}">
        <p14:creationId xmlns:p14="http://schemas.microsoft.com/office/powerpoint/2010/main" xmlns="" val="217401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Visits Overview</a:t>
            </a:r>
            <a:endParaRPr lang="en-US" dirty="0"/>
          </a:p>
        </p:txBody>
      </p:sp>
      <p:pic>
        <p:nvPicPr>
          <p:cNvPr id="4" name="Content Placeholder 3" descr="Screen Shot 2013-07-08 at 4.20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549772"/>
            <a:ext cx="8610600" cy="398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1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Visits | Screening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u="sng" dirty="0" smtClean="0"/>
              <a:t>Goal</a:t>
            </a:r>
            <a:endParaRPr lang="en-US" u="sng" dirty="0"/>
          </a:p>
          <a:p>
            <a:r>
              <a:rPr lang="en-US" dirty="0" smtClean="0"/>
              <a:t>Determine preliminary eligibility</a:t>
            </a:r>
          </a:p>
          <a:p>
            <a:pPr>
              <a:buNone/>
            </a:pPr>
            <a:endParaRPr lang="en-US" sz="900" u="sng" dirty="0" smtClean="0"/>
          </a:p>
          <a:p>
            <a:pPr>
              <a:buNone/>
            </a:pPr>
            <a:r>
              <a:rPr lang="en-US" u="sng" dirty="0" smtClean="0"/>
              <a:t>Visit Activities</a:t>
            </a:r>
          </a:p>
          <a:p>
            <a:r>
              <a:rPr lang="en-US" dirty="0" smtClean="0"/>
              <a:t>Informed consent process for D2d and the </a:t>
            </a:r>
            <a:r>
              <a:rPr lang="en-US" dirty="0"/>
              <a:t>D2d Specimen Repository </a:t>
            </a:r>
            <a:endParaRPr lang="en-US" dirty="0" smtClean="0"/>
          </a:p>
          <a:p>
            <a:pPr lvl="1"/>
            <a:r>
              <a:rPr lang="en-US" dirty="0" smtClean="0"/>
              <a:t>Process conducted by a person trained to do so with in-depth understanding of D2d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3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Visits | Screening (cont.)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Obtain demographic information</a:t>
            </a:r>
          </a:p>
          <a:p>
            <a:pPr lvl="0"/>
            <a:r>
              <a:rPr lang="en-US" dirty="0" smtClean="0"/>
              <a:t>Physical Measurements  </a:t>
            </a:r>
          </a:p>
          <a:p>
            <a:pPr lvl="1"/>
            <a:r>
              <a:rPr lang="en-US" dirty="0" smtClean="0"/>
              <a:t>Vital signs (blood pressure, heart rate), height, and weight</a:t>
            </a:r>
          </a:p>
          <a:p>
            <a:r>
              <a:rPr lang="en-US" dirty="0" smtClean="0"/>
              <a:t>Medical history (with emphasis on inclusion/exclusion) </a:t>
            </a:r>
          </a:p>
          <a:p>
            <a:r>
              <a:rPr lang="en-US" dirty="0" smtClean="0"/>
              <a:t>Review concomitant medications and supplements</a:t>
            </a:r>
          </a:p>
          <a:p>
            <a:pPr lvl="1"/>
            <a:r>
              <a:rPr lang="en-US" dirty="0" smtClean="0"/>
              <a:t>Daily</a:t>
            </a:r>
            <a:r>
              <a:rPr lang="en-US" dirty="0" smtClean="0">
                <a:solidFill>
                  <a:srgbClr val="000090"/>
                </a:solidFill>
              </a:rPr>
              <a:t> total </a:t>
            </a:r>
            <a:r>
              <a:rPr lang="en-US" dirty="0" smtClean="0"/>
              <a:t>intake of non-dietary vitamin D</a:t>
            </a:r>
          </a:p>
          <a:p>
            <a:pPr lvl="2"/>
            <a:r>
              <a:rPr lang="en-US" dirty="0" smtClean="0"/>
              <a:t>e.g. multivitamin (400 IU/day), </a:t>
            </a:r>
            <a:r>
              <a:rPr lang="en-US" dirty="0" err="1"/>
              <a:t>F</a:t>
            </a:r>
            <a:r>
              <a:rPr lang="en-US" dirty="0" err="1" smtClean="0"/>
              <a:t>osamax+D</a:t>
            </a:r>
            <a:r>
              <a:rPr lang="en-US" dirty="0" smtClean="0"/>
              <a:t> (2800 IU/week) </a:t>
            </a:r>
          </a:p>
          <a:p>
            <a:pPr lvl="2">
              <a:buNone/>
            </a:pPr>
            <a:r>
              <a:rPr lang="en-US" dirty="0" smtClean="0"/>
              <a:t>		= total 800 IU/day</a:t>
            </a:r>
          </a:p>
          <a:p>
            <a:pPr lvl="1"/>
            <a:r>
              <a:rPr lang="en-US" dirty="0" smtClean="0"/>
              <a:t>Daily </a:t>
            </a:r>
            <a:r>
              <a:rPr lang="en-US" dirty="0" smtClean="0">
                <a:solidFill>
                  <a:srgbClr val="000090"/>
                </a:solidFill>
              </a:rPr>
              <a:t>total</a:t>
            </a:r>
            <a:r>
              <a:rPr lang="en-US" dirty="0" smtClean="0"/>
              <a:t> intake of non-dietary calcium</a:t>
            </a:r>
          </a:p>
        </p:txBody>
      </p:sp>
    </p:spTree>
    <p:extLst>
      <p:ext uri="{BB962C8B-B14F-4D97-AF65-F5344CB8AC3E}">
        <p14:creationId xmlns:p14="http://schemas.microsoft.com/office/powerpoint/2010/main" xmlns="" val="27117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D is now Big Business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8763000" cy="3658433"/>
          </a:xfrm>
          <a:prstGeom prst="rect">
            <a:avLst/>
          </a:prstGeom>
        </p:spPr>
      </p:pic>
      <p:pic>
        <p:nvPicPr>
          <p:cNvPr id="6" name="Picture 5" descr="Image00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990600"/>
            <a:ext cx="146685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44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Visits | Screening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Laboratory specimen </a:t>
            </a:r>
            <a:r>
              <a:rPr lang="en-US" dirty="0" smtClean="0"/>
              <a:t>collection</a:t>
            </a:r>
          </a:p>
          <a:p>
            <a:pPr lvl="2"/>
            <a:r>
              <a:rPr lang="en-US" sz="2000" dirty="0"/>
              <a:t>A</a:t>
            </a:r>
            <a:r>
              <a:rPr lang="en-US" sz="2000" dirty="0" smtClean="0"/>
              <a:t>nalyzed at each site’s clinical laboratory  </a:t>
            </a:r>
          </a:p>
          <a:p>
            <a:pPr lvl="2"/>
            <a:r>
              <a:rPr lang="en-US" sz="2000" dirty="0" smtClean="0"/>
              <a:t>Results provided to participants and their health care provider(s)</a:t>
            </a:r>
          </a:p>
          <a:p>
            <a:pPr lvl="1"/>
            <a:r>
              <a:rPr lang="en-US" sz="2400" dirty="0" smtClean="0"/>
              <a:t>Complete blood count </a:t>
            </a:r>
          </a:p>
          <a:p>
            <a:pPr lvl="1"/>
            <a:r>
              <a:rPr lang="en-US" sz="2400" dirty="0" smtClean="0"/>
              <a:t>Liver </a:t>
            </a:r>
            <a:r>
              <a:rPr lang="en-US" sz="2400" dirty="0" err="1" smtClean="0"/>
              <a:t>transaminases</a:t>
            </a:r>
            <a:r>
              <a:rPr lang="en-US" sz="2400" dirty="0" smtClean="0"/>
              <a:t> (AST, ALT)</a:t>
            </a:r>
          </a:p>
          <a:p>
            <a:pPr lvl="1"/>
            <a:r>
              <a:rPr lang="en-US" sz="2400" dirty="0" smtClean="0"/>
              <a:t>Serum calcium</a:t>
            </a:r>
          </a:p>
          <a:p>
            <a:pPr lvl="1"/>
            <a:r>
              <a:rPr lang="en-US" sz="2400" dirty="0" smtClean="0"/>
              <a:t>Serum </a:t>
            </a:r>
            <a:r>
              <a:rPr lang="en-US" sz="2400" dirty="0" err="1" smtClean="0"/>
              <a:t>creatinine</a:t>
            </a:r>
            <a:r>
              <a:rPr lang="en-US" sz="2400" dirty="0" smtClean="0"/>
              <a:t> and estimated </a:t>
            </a:r>
            <a:r>
              <a:rPr lang="en-US" sz="2400" dirty="0" err="1" smtClean="0"/>
              <a:t>creatinine</a:t>
            </a:r>
            <a:r>
              <a:rPr lang="en-US" sz="2400" dirty="0" smtClean="0"/>
              <a:t> clearance (GFR, calculated centrally) </a:t>
            </a:r>
          </a:p>
          <a:p>
            <a:pPr lvl="1"/>
            <a:r>
              <a:rPr lang="en-US" sz="2400" dirty="0" smtClean="0"/>
              <a:t>Pregnancy test for women of reproductive potential</a:t>
            </a:r>
          </a:p>
          <a:p>
            <a:pPr lvl="1"/>
            <a:r>
              <a:rPr lang="en-US" sz="2400" dirty="0" smtClean="0"/>
              <a:t>FPG (preliminary) </a:t>
            </a:r>
          </a:p>
          <a:p>
            <a:pPr lvl="1"/>
            <a:r>
              <a:rPr lang="en-US" sz="2400" dirty="0" smtClean="0"/>
              <a:t>HbA1c (preliminary)</a:t>
            </a:r>
          </a:p>
        </p:txBody>
      </p:sp>
    </p:spTree>
    <p:extLst>
      <p:ext uri="{BB962C8B-B14F-4D97-AF65-F5344CB8AC3E}">
        <p14:creationId xmlns:p14="http://schemas.microsoft.com/office/powerpoint/2010/main" xmlns="" val="30901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Visits | Baseline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2800" u="sng" dirty="0" smtClean="0"/>
              <a:t>Goals</a:t>
            </a:r>
          </a:p>
          <a:p>
            <a:r>
              <a:rPr lang="en-US" sz="2800" dirty="0" smtClean="0"/>
              <a:t>Confirm eligibility (glycemic and urine calcium)</a:t>
            </a:r>
          </a:p>
          <a:p>
            <a:r>
              <a:rPr lang="en-US" sz="2800" dirty="0" smtClean="0"/>
              <a:t>Obtain baseline data</a:t>
            </a:r>
          </a:p>
          <a:p>
            <a:pPr lvl="0"/>
            <a:endParaRPr lang="en-US" sz="900" dirty="0" smtClean="0"/>
          </a:p>
          <a:p>
            <a:pPr lvl="0">
              <a:buNone/>
            </a:pPr>
            <a:r>
              <a:rPr lang="en-US" sz="2800" u="sng" dirty="0" smtClean="0"/>
              <a:t>Visit Activities</a:t>
            </a:r>
          </a:p>
          <a:p>
            <a:r>
              <a:rPr lang="en-US" sz="2800" dirty="0" smtClean="0"/>
              <a:t>Interim </a:t>
            </a:r>
            <a:r>
              <a:rPr lang="en-US" sz="2800" dirty="0"/>
              <a:t>medical </a:t>
            </a:r>
            <a:r>
              <a:rPr lang="en-US" sz="2800" dirty="0" smtClean="0"/>
              <a:t>history </a:t>
            </a:r>
          </a:p>
          <a:p>
            <a:r>
              <a:rPr lang="en-US" sz="2800" dirty="0" smtClean="0"/>
              <a:t>Physical examination</a:t>
            </a:r>
          </a:p>
          <a:p>
            <a:pPr lvl="0"/>
            <a:r>
              <a:rPr lang="en-US" sz="2800" dirty="0" smtClean="0"/>
              <a:t>Review of concomitant medications and supplements </a:t>
            </a:r>
          </a:p>
          <a:p>
            <a:pPr lvl="0"/>
            <a:r>
              <a:rPr lang="en-US" sz="2800" dirty="0" smtClean="0"/>
              <a:t>Physical Measurements  </a:t>
            </a:r>
          </a:p>
          <a:p>
            <a:pPr lvl="1"/>
            <a:r>
              <a:rPr lang="en-US" sz="2400" dirty="0" smtClean="0"/>
              <a:t>Vital signs (blood pressure, heart rate), height, weight, and waist circumference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091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Visits | Baseline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Laboratory specimen collection</a:t>
            </a:r>
          </a:p>
          <a:p>
            <a:pPr lvl="1"/>
            <a:r>
              <a:rPr lang="en-US" dirty="0" smtClean="0"/>
              <a:t>FPG</a:t>
            </a:r>
            <a:r>
              <a:rPr lang="en-US" dirty="0"/>
              <a:t>, HbA1c, </a:t>
            </a:r>
            <a:r>
              <a:rPr lang="en-US" dirty="0" smtClean="0"/>
              <a:t>2hPG (75 gram OGTT)</a:t>
            </a:r>
            <a:endParaRPr lang="en-US" dirty="0"/>
          </a:p>
          <a:p>
            <a:pPr lvl="1"/>
            <a:r>
              <a:rPr lang="en-US" dirty="0" smtClean="0"/>
              <a:t>Urine calcium-</a:t>
            </a:r>
            <a:r>
              <a:rPr lang="en-US" dirty="0" err="1" smtClean="0"/>
              <a:t>creatinine</a:t>
            </a:r>
            <a:r>
              <a:rPr lang="en-US" dirty="0" smtClean="0"/>
              <a:t> ratio</a:t>
            </a:r>
          </a:p>
          <a:p>
            <a:pPr lvl="2"/>
            <a:r>
              <a:rPr lang="en-US" dirty="0" smtClean="0"/>
              <a:t>Analyzed at Central Laboratory</a:t>
            </a:r>
          </a:p>
          <a:p>
            <a:pPr lvl="2"/>
            <a:r>
              <a:rPr lang="en-US" dirty="0" smtClean="0"/>
              <a:t>Results provided to participants and their health care provider(s)</a:t>
            </a:r>
          </a:p>
          <a:p>
            <a:r>
              <a:rPr lang="en-US" dirty="0" smtClean="0"/>
              <a:t>Questionnaires</a:t>
            </a:r>
          </a:p>
          <a:p>
            <a:pPr lvl="1"/>
            <a:r>
              <a:rPr lang="en-US" dirty="0" smtClean="0"/>
              <a:t>Food Frequency (FFQ), Physical Activity, NDEP</a:t>
            </a:r>
          </a:p>
          <a:p>
            <a:pPr lvl="0"/>
            <a:r>
              <a:rPr lang="en-US" dirty="0" smtClean="0"/>
              <a:t>Lifestyle counseling (NDEP material)</a:t>
            </a:r>
          </a:p>
          <a:p>
            <a:pPr lvl="0"/>
            <a:r>
              <a:rPr lang="en-US" dirty="0" smtClean="0"/>
              <a:t>Review of Participant Information pamphlet</a:t>
            </a:r>
          </a:p>
        </p:txBody>
      </p:sp>
    </p:spTree>
    <p:extLst>
      <p:ext uri="{BB962C8B-B14F-4D97-AF65-F5344CB8AC3E}">
        <p14:creationId xmlns:p14="http://schemas.microsoft.com/office/powerpoint/2010/main" xmlns="" val="23440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Visit | Randomization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2800" u="sng" dirty="0" smtClean="0"/>
              <a:t>Visit Activities</a:t>
            </a:r>
          </a:p>
          <a:p>
            <a:pPr lvl="0"/>
            <a:r>
              <a:rPr lang="en-US" sz="2800" dirty="0" smtClean="0"/>
              <a:t>Randomize the participant</a:t>
            </a:r>
          </a:p>
          <a:p>
            <a:pPr lvl="0"/>
            <a:r>
              <a:rPr lang="en-US" sz="2800" dirty="0" smtClean="0"/>
              <a:t>Obtain printout of study bottle assignment</a:t>
            </a:r>
          </a:p>
          <a:p>
            <a:pPr lvl="0"/>
            <a:r>
              <a:rPr lang="en-US" sz="2800" dirty="0" smtClean="0"/>
              <a:t>Review the Participant Information pamphlet with participant</a:t>
            </a:r>
          </a:p>
          <a:p>
            <a:pPr lvl="0"/>
            <a:r>
              <a:rPr lang="en-US" sz="2800" dirty="0" smtClean="0"/>
              <a:t>Confirm study pill bottle number being dispensed matches study bottle number on SPIRS printout</a:t>
            </a:r>
          </a:p>
          <a:p>
            <a:pPr lvl="0"/>
            <a:r>
              <a:rPr lang="en-US" sz="2800" dirty="0" smtClean="0"/>
              <a:t>Provide participant with a printout of the visit schedule</a:t>
            </a:r>
          </a:p>
          <a:p>
            <a:pPr lvl="0"/>
            <a:r>
              <a:rPr lang="en-US" sz="2800" dirty="0" smtClean="0"/>
              <a:t>Post visit: send letter to Primary Care Provider</a:t>
            </a:r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228600" y="10668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7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Visit | Month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500"/>
              </a:spcBef>
              <a:buNone/>
            </a:pPr>
            <a:r>
              <a:rPr lang="en-US" sz="2800" u="sng" dirty="0" smtClean="0"/>
              <a:t>Visit Activities</a:t>
            </a:r>
          </a:p>
          <a:p>
            <a:pPr lvl="0">
              <a:spcBef>
                <a:spcPts val="500"/>
              </a:spcBef>
            </a:pPr>
            <a:r>
              <a:rPr lang="en-US" sz="2800" dirty="0" smtClean="0"/>
              <a:t>Interim medical history</a:t>
            </a:r>
          </a:p>
          <a:p>
            <a:pPr lvl="0">
              <a:spcBef>
                <a:spcPts val="500"/>
              </a:spcBef>
            </a:pPr>
            <a:r>
              <a:rPr lang="en-US" sz="2800" dirty="0" smtClean="0"/>
              <a:t>Assess study pill compliance</a:t>
            </a:r>
          </a:p>
          <a:p>
            <a:pPr lvl="0">
              <a:spcBef>
                <a:spcPts val="500"/>
              </a:spcBef>
            </a:pPr>
            <a:r>
              <a:rPr lang="en-US" sz="2800" dirty="0" smtClean="0"/>
              <a:t>Review of concomitant medications and supplements </a:t>
            </a:r>
          </a:p>
          <a:p>
            <a:pPr lvl="0">
              <a:spcBef>
                <a:spcPts val="500"/>
              </a:spcBef>
            </a:pPr>
            <a:r>
              <a:rPr lang="en-US" sz="2800" dirty="0" smtClean="0"/>
              <a:t>Physical Measurements  </a:t>
            </a:r>
          </a:p>
          <a:p>
            <a:pPr lvl="1">
              <a:spcBef>
                <a:spcPts val="500"/>
              </a:spcBef>
            </a:pPr>
            <a:r>
              <a:rPr lang="en-US" sz="2400" dirty="0" smtClean="0"/>
              <a:t>Vital signs (blood pressure, heart rate), height, and weight</a:t>
            </a:r>
          </a:p>
          <a:p>
            <a:pPr>
              <a:spcBef>
                <a:spcPts val="500"/>
              </a:spcBef>
            </a:pPr>
            <a:r>
              <a:rPr lang="en-US" sz="2800" dirty="0" smtClean="0"/>
              <a:t>Symptom-directed physical examination</a:t>
            </a:r>
          </a:p>
          <a:p>
            <a:pPr lvl="0">
              <a:spcBef>
                <a:spcPts val="500"/>
              </a:spcBef>
            </a:pPr>
            <a:r>
              <a:rPr lang="en-US" sz="2800" dirty="0" smtClean="0"/>
              <a:t>Laboratory specimen collection</a:t>
            </a:r>
          </a:p>
          <a:p>
            <a:pPr lvl="1">
              <a:spcBef>
                <a:spcPts val="500"/>
              </a:spcBef>
            </a:pPr>
            <a:r>
              <a:rPr lang="en-US" sz="2400" dirty="0" smtClean="0"/>
              <a:t>Local lab: serum calcium and </a:t>
            </a:r>
            <a:r>
              <a:rPr lang="en-US" sz="2400" dirty="0" err="1" smtClean="0"/>
              <a:t>creatinine</a:t>
            </a:r>
            <a:r>
              <a:rPr lang="en-US" sz="2400" dirty="0" smtClean="0"/>
              <a:t>, pregnancy (</a:t>
            </a:r>
            <a:r>
              <a:rPr lang="en-US" sz="2400" dirty="0" err="1" smtClean="0"/>
              <a:t>prn</a:t>
            </a:r>
            <a:r>
              <a:rPr lang="en-US" sz="2400" dirty="0" smtClean="0"/>
              <a:t>)</a:t>
            </a:r>
          </a:p>
          <a:p>
            <a:pPr lvl="1">
              <a:spcBef>
                <a:spcPts val="500"/>
              </a:spcBef>
            </a:pPr>
            <a:r>
              <a:rPr lang="en-US" sz="2400" dirty="0" smtClean="0"/>
              <a:t>Central lab: urine calcium </a:t>
            </a:r>
            <a:r>
              <a:rPr lang="en-US" sz="2400" dirty="0" err="1" smtClean="0"/>
              <a:t>creatinine</a:t>
            </a:r>
            <a:r>
              <a:rPr lang="en-US" sz="2400" dirty="0" smtClean="0"/>
              <a:t> ratio</a:t>
            </a:r>
          </a:p>
          <a:p>
            <a:pPr lvl="0">
              <a:spcBef>
                <a:spcPts val="500"/>
              </a:spcBef>
            </a:pPr>
            <a:r>
              <a:rPr lang="en-US" sz="2800" dirty="0" smtClean="0"/>
              <a:t>Review of Participant Information pamphlet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3222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Visit | Semi-Annual Visits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2800" u="sng" dirty="0" smtClean="0"/>
              <a:t>Visit Activities</a:t>
            </a:r>
          </a:p>
          <a:p>
            <a:pPr lvl="0"/>
            <a:r>
              <a:rPr lang="en-US" sz="2800" dirty="0" smtClean="0"/>
              <a:t>Interim medical history</a:t>
            </a:r>
          </a:p>
          <a:p>
            <a:r>
              <a:rPr lang="en-US" sz="2800" dirty="0" smtClean="0"/>
              <a:t>Review of concomitant medications and supplements </a:t>
            </a:r>
          </a:p>
          <a:p>
            <a:pPr lvl="0"/>
            <a:r>
              <a:rPr lang="en-US" sz="2800" dirty="0" smtClean="0"/>
              <a:t>Physical Measurements:  </a:t>
            </a:r>
          </a:p>
          <a:p>
            <a:pPr lvl="1"/>
            <a:r>
              <a:rPr lang="en-US" sz="2400" dirty="0" smtClean="0"/>
              <a:t>Vital signs (blood pressure, heart rate), height, weight</a:t>
            </a:r>
          </a:p>
          <a:p>
            <a:pPr lvl="0"/>
            <a:r>
              <a:rPr lang="en-US" sz="2800" dirty="0" smtClean="0"/>
              <a:t>Symptom-directed physical examination (</a:t>
            </a:r>
            <a:r>
              <a:rPr lang="en-US" sz="2800" dirty="0" err="1" smtClean="0"/>
              <a:t>prn</a:t>
            </a:r>
            <a:r>
              <a:rPr lang="en-US" sz="2800" dirty="0" smtClean="0"/>
              <a:t>)</a:t>
            </a:r>
          </a:p>
          <a:p>
            <a:pPr lvl="0"/>
            <a:r>
              <a:rPr lang="en-US" sz="2800" dirty="0" smtClean="0"/>
              <a:t>Laboratory specimen collection:</a:t>
            </a:r>
          </a:p>
          <a:p>
            <a:pPr lvl="1"/>
            <a:r>
              <a:rPr lang="en-US" sz="2400" dirty="0" smtClean="0"/>
              <a:t>Local lab: pregnancy (</a:t>
            </a:r>
            <a:r>
              <a:rPr lang="en-US" sz="2400" dirty="0" err="1" smtClean="0"/>
              <a:t>prn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Central lab: FPG, HbA1c, (M06-repository specimens)</a:t>
            </a:r>
          </a:p>
        </p:txBody>
      </p:sp>
    </p:spTree>
    <p:extLst>
      <p:ext uri="{BB962C8B-B14F-4D97-AF65-F5344CB8AC3E}">
        <p14:creationId xmlns:p14="http://schemas.microsoft.com/office/powerpoint/2010/main" xmlns="" val="20106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Visit | Semi-Annual Visits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Study pill counts and compliance assessment</a:t>
            </a:r>
          </a:p>
          <a:p>
            <a:pPr lvl="0"/>
            <a:r>
              <a:rPr lang="en-US" smtClean="0"/>
              <a:t>Protocol reinforcement and review of Participant Information</a:t>
            </a:r>
          </a:p>
          <a:p>
            <a:pPr lvl="0"/>
            <a:r>
              <a:rPr lang="en-US" smtClean="0"/>
              <a:t>Dispense a new bottle of study pills</a:t>
            </a:r>
          </a:p>
          <a:p>
            <a:pPr lvl="1"/>
            <a:r>
              <a:rPr lang="en-US" smtClean="0"/>
              <a:t>Bottle number assigned by SPIRS</a:t>
            </a:r>
          </a:p>
          <a:p>
            <a:r>
              <a:rPr lang="en-US" smtClean="0"/>
              <a:t>Post visit: Send follow-up letter to Primary Care Provider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492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Visit | Annual Visits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u="sng" dirty="0" smtClean="0"/>
              <a:t>Visit Activities</a:t>
            </a:r>
          </a:p>
          <a:p>
            <a:pPr lvl="0"/>
            <a:r>
              <a:rPr lang="en-US" dirty="0" smtClean="0"/>
              <a:t>Interim medical history</a:t>
            </a:r>
          </a:p>
          <a:p>
            <a:r>
              <a:rPr lang="en-US" dirty="0" smtClean="0"/>
              <a:t>Review of concomitant medications and supplements </a:t>
            </a:r>
          </a:p>
          <a:p>
            <a:pPr lvl="0"/>
            <a:r>
              <a:rPr lang="en-US" dirty="0" smtClean="0"/>
              <a:t>Physical Measurements:  </a:t>
            </a:r>
          </a:p>
          <a:p>
            <a:pPr lvl="1"/>
            <a:r>
              <a:rPr lang="en-US" dirty="0" smtClean="0"/>
              <a:t>Vital signs (blood pressure, heart rate), height, weight</a:t>
            </a:r>
          </a:p>
          <a:p>
            <a:pPr lvl="0"/>
            <a:r>
              <a:rPr lang="en-US" dirty="0" smtClean="0"/>
              <a:t>Symptom-directed physical examination (</a:t>
            </a:r>
            <a:r>
              <a:rPr lang="en-US" dirty="0" err="1" smtClean="0"/>
              <a:t>prn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Laboratory specimen collection:</a:t>
            </a:r>
          </a:p>
          <a:p>
            <a:pPr lvl="1"/>
            <a:r>
              <a:rPr lang="en-US" dirty="0" smtClean="0"/>
              <a:t>Local lab: serum calcium, serum </a:t>
            </a:r>
            <a:r>
              <a:rPr lang="en-US" dirty="0" err="1" smtClean="0"/>
              <a:t>creatinine</a:t>
            </a:r>
            <a:r>
              <a:rPr lang="en-US" dirty="0" smtClean="0"/>
              <a:t>, pregnancy (</a:t>
            </a:r>
            <a:r>
              <a:rPr lang="en-US" dirty="0" err="1" smtClean="0"/>
              <a:t>prn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Central lab: OGTT, repository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13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Visit | Annual Visits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Questionnaires</a:t>
            </a:r>
          </a:p>
          <a:p>
            <a:pPr lvl="1"/>
            <a:r>
              <a:rPr lang="en-US" smtClean="0"/>
              <a:t>FFQ (M12 and M36 in participants without diabetes)</a:t>
            </a:r>
          </a:p>
          <a:p>
            <a:pPr lvl="1"/>
            <a:r>
              <a:rPr lang="en-US" smtClean="0"/>
              <a:t>Physical Activity</a:t>
            </a:r>
          </a:p>
          <a:p>
            <a:pPr lvl="0"/>
            <a:r>
              <a:rPr lang="en-US" smtClean="0"/>
              <a:t>Protocol reinforcement and review of Participant Information</a:t>
            </a:r>
          </a:p>
          <a:p>
            <a:pPr lvl="0"/>
            <a:r>
              <a:rPr lang="en-US" smtClean="0"/>
              <a:t>Dispense a new bottle of study pills</a:t>
            </a:r>
          </a:p>
          <a:p>
            <a:pPr lvl="1"/>
            <a:r>
              <a:rPr lang="en-US" smtClean="0"/>
              <a:t>Bottle number assigned by SPIRS</a:t>
            </a:r>
          </a:p>
          <a:p>
            <a:r>
              <a:rPr lang="en-US" smtClean="0"/>
              <a:t>Post visit: Send follow-up letter to Primary Care Provider (template in MOP)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11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Scheduled Phone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dirty="0" smtClean="0"/>
              <a:t>Schedule: 9M, 15M, 21M, 27M, 33M, 39M, 45M, 6 wks</a:t>
            </a:r>
            <a:r>
              <a:rPr lang="en-US" dirty="0" smtClean="0"/>
              <a:t> </a:t>
            </a:r>
            <a:r>
              <a:rPr lang="en-US" sz="2800" dirty="0" smtClean="0"/>
              <a:t>after end-of-study visit</a:t>
            </a:r>
          </a:p>
          <a:p>
            <a:pPr marL="0" lvl="0" indent="0">
              <a:buNone/>
            </a:pPr>
            <a:endParaRPr lang="en-US" sz="900" dirty="0" smtClean="0"/>
          </a:p>
          <a:p>
            <a:pPr lvl="0">
              <a:buNone/>
            </a:pPr>
            <a:r>
              <a:rPr lang="en-US" sz="2800" u="sng" dirty="0" smtClean="0"/>
              <a:t>Goals</a:t>
            </a:r>
          </a:p>
          <a:p>
            <a:pPr lvl="0"/>
            <a:r>
              <a:rPr lang="en-US" sz="2800" dirty="0" smtClean="0"/>
              <a:t>Promote retention</a:t>
            </a:r>
          </a:p>
          <a:p>
            <a:pPr lvl="0"/>
            <a:r>
              <a:rPr lang="en-US" sz="2800" dirty="0" smtClean="0"/>
              <a:t>Assess and encourage compliance with study pills</a:t>
            </a:r>
          </a:p>
          <a:p>
            <a:pPr lvl="0">
              <a:buNone/>
            </a:pPr>
            <a:endParaRPr lang="en-US" sz="900" dirty="0" smtClean="0"/>
          </a:p>
          <a:p>
            <a:pPr lvl="0">
              <a:buNone/>
            </a:pPr>
            <a:r>
              <a:rPr lang="en-US" sz="2800" u="sng" dirty="0" smtClean="0"/>
              <a:t>Encounter Activities</a:t>
            </a:r>
          </a:p>
          <a:p>
            <a:pPr lvl="0"/>
            <a:r>
              <a:rPr lang="en-US" sz="2800" dirty="0" smtClean="0"/>
              <a:t>Interim medical history (assess for AEs)</a:t>
            </a:r>
          </a:p>
          <a:p>
            <a:pPr lvl="0"/>
            <a:r>
              <a:rPr lang="en-US" sz="2800" dirty="0" smtClean="0"/>
              <a:t>Remind participant to contact the site prior to starting new medications</a:t>
            </a:r>
            <a:r>
              <a:rPr lang="en-US" sz="2800" dirty="0"/>
              <a:t> </a:t>
            </a:r>
            <a:r>
              <a:rPr lang="en-US" sz="2800" dirty="0" smtClean="0"/>
              <a:t>or if she is diagnosed with diabetes</a:t>
            </a:r>
          </a:p>
          <a:p>
            <a:pPr lvl="0">
              <a:buNone/>
            </a:pPr>
            <a:r>
              <a:rPr lang="en-US" sz="2800" dirty="0" smtClean="0"/>
              <a:t>* See MOP 4 and 17 for tips on contacting people</a:t>
            </a:r>
          </a:p>
        </p:txBody>
      </p:sp>
    </p:spTree>
    <p:extLst>
      <p:ext uri="{BB962C8B-B14F-4D97-AF65-F5344CB8AC3E}">
        <p14:creationId xmlns:p14="http://schemas.microsoft.com/office/powerpoint/2010/main" xmlns="" val="4060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Risk of Incident Type 2 Diabetes by Joint Categories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Vitamin </a:t>
            </a:r>
            <a:r>
              <a:rPr lang="en-US" dirty="0"/>
              <a:t>D and Calcium </a:t>
            </a:r>
            <a:r>
              <a:rPr lang="en-US" dirty="0">
                <a:solidFill>
                  <a:srgbClr val="800000"/>
                </a:solidFill>
              </a:rPr>
              <a:t>Intake</a:t>
            </a:r>
            <a:endParaRPr lang="en-US" dirty="0">
              <a:solidFill>
                <a:srgbClr val="000090"/>
              </a:solidFill>
              <a:ea typeface="+mj-ea"/>
              <a:cs typeface="+mj-cs"/>
            </a:endParaRPr>
          </a:p>
        </p:txBody>
      </p:sp>
      <p:sp>
        <p:nvSpPr>
          <p:cNvPr id="161796" name="Text Box 3"/>
          <p:cNvSpPr txBox="1">
            <a:spLocks noChangeArrowheads="1"/>
          </p:cNvSpPr>
          <p:nvPr/>
        </p:nvSpPr>
        <p:spPr bwMode="auto">
          <a:xfrm>
            <a:off x="4665662" y="3436937"/>
            <a:ext cx="34925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5405" tIns="107703" rIns="215405" bIns="107703">
            <a:prstTxWarp prst="textNoShape">
              <a:avLst/>
            </a:prstTxWarp>
            <a:spAutoFit/>
          </a:bodyPr>
          <a:lstStyle/>
          <a:p>
            <a:pPr defTabSz="2154238"/>
            <a:endParaRPr lang="en-US" sz="57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55045" name="Rectangle 5"/>
          <p:cNvSpPr>
            <a:spLocks noChangeArrowheads="1"/>
          </p:cNvSpPr>
          <p:nvPr/>
        </p:nvSpPr>
        <p:spPr bwMode="auto">
          <a:xfrm>
            <a:off x="5732462" y="1608137"/>
            <a:ext cx="2319338" cy="473075"/>
          </a:xfrm>
          <a:prstGeom prst="rect">
            <a:avLst/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  <a:sym typeface="Symbol" charset="2"/>
              </a:rPr>
              <a:t>Risk b</a:t>
            </a:r>
            <a:r>
              <a:rPr lang="en-US" sz="2400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y 33%</a:t>
            </a:r>
          </a:p>
        </p:txBody>
      </p:sp>
      <p:graphicFrame>
        <p:nvGraphicFramePr>
          <p:cNvPr id="161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1650978"/>
              </p:ext>
            </p:extLst>
          </p:nvPr>
        </p:nvGraphicFramePr>
        <p:xfrm>
          <a:off x="990600" y="1447800"/>
          <a:ext cx="7304087" cy="4862512"/>
        </p:xfrm>
        <a:graphic>
          <a:graphicData uri="http://schemas.openxmlformats.org/presentationml/2006/ole">
            <p:oleObj spid="_x0000_s2056" name="Worksheet" r:id="rId5" imgW="23734800" imgH="15807960" progId="Excel.Sheet.8">
              <p:embed/>
            </p:oleObj>
          </a:graphicData>
        </a:graphic>
      </p:graphicFrame>
      <p:sp>
        <p:nvSpPr>
          <p:cNvPr id="855049" name="Rectangle 9"/>
          <p:cNvSpPr>
            <a:spLocks noChangeArrowheads="1"/>
          </p:cNvSpPr>
          <p:nvPr/>
        </p:nvSpPr>
        <p:spPr bwMode="auto">
          <a:xfrm>
            <a:off x="5715000" y="1752600"/>
            <a:ext cx="2319338" cy="473075"/>
          </a:xfrm>
          <a:prstGeom prst="rect">
            <a:avLst/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Verdana" charset="0"/>
                <a:ea typeface="ＭＳ Ｐゴシック" charset="-128"/>
                <a:cs typeface="ＭＳ Ｐゴシック" charset="-128"/>
                <a:sym typeface="Symbol" charset="2"/>
              </a:rPr>
              <a:t>Risk b</a:t>
            </a:r>
            <a:r>
              <a:rPr lang="en-US" sz="2400">
                <a:latin typeface="Verdana" charset="0"/>
                <a:ea typeface="ＭＳ Ｐゴシック" charset="-128"/>
                <a:cs typeface="ＭＳ Ｐゴシック" charset="-128"/>
              </a:rPr>
              <a:t>y 33%</a:t>
            </a:r>
          </a:p>
        </p:txBody>
      </p:sp>
      <p:cxnSp>
        <p:nvCxnSpPr>
          <p:cNvPr id="10" name="Straight Connector 9"/>
          <p:cNvCxnSpPr>
            <a:stCxn id="855049" idx="2"/>
          </p:cNvCxnSpPr>
          <p:nvPr/>
        </p:nvCxnSpPr>
        <p:spPr bwMode="auto">
          <a:xfrm rot="5400000">
            <a:off x="4931173" y="2171303"/>
            <a:ext cx="1889125" cy="19978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181600" y="6080611"/>
            <a:ext cx="2971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Pittas et al Diabetes Care 2006 29:3:650</a:t>
            </a: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685800" y="1143000"/>
            <a:ext cx="7924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Prospective Observational; Nurses Health Study cohort</a:t>
            </a: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7010400" y="6019800"/>
            <a:ext cx="5334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595576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5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5" grpId="0" animBg="1"/>
      <p:bldP spid="855049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Visit | Unscheduled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Unscheduled visit will occur if:</a:t>
            </a:r>
          </a:p>
          <a:p>
            <a:pPr lvl="0"/>
            <a:r>
              <a:rPr lang="en-US" dirty="0" smtClean="0"/>
              <a:t>Healthcare provider outside D2d diagnoses diabetes or plans to start diabetes-specific pharmacotherapy</a:t>
            </a:r>
          </a:p>
          <a:p>
            <a:pPr lvl="1"/>
            <a:r>
              <a:rPr lang="en-US" dirty="0" smtClean="0"/>
              <a:t>Visit scheduled ASAP</a:t>
            </a:r>
          </a:p>
          <a:p>
            <a:pPr lvl="0"/>
            <a:r>
              <a:rPr lang="en-US" dirty="0" smtClean="0"/>
              <a:t>Participant reports symptoms of hyperglycemia</a:t>
            </a:r>
          </a:p>
          <a:p>
            <a:pPr lvl="1"/>
            <a:r>
              <a:rPr lang="en-US" dirty="0" smtClean="0"/>
              <a:t>Visit ASAP</a:t>
            </a:r>
          </a:p>
          <a:p>
            <a:r>
              <a:rPr lang="en-US" dirty="0" smtClean="0"/>
              <a:t>Adverse event</a:t>
            </a:r>
          </a:p>
          <a:p>
            <a:pPr lvl="1"/>
            <a:r>
              <a:rPr lang="en-US" dirty="0" smtClean="0"/>
              <a:t>Visit ASAP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6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Unscheduled | Confirmatory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Required if at semi-annual or annual visit, participant met one </a:t>
            </a:r>
            <a:r>
              <a:rPr lang="en-US" dirty="0" err="1" smtClean="0"/>
              <a:t>glycemia</a:t>
            </a:r>
            <a:r>
              <a:rPr lang="en-US" dirty="0" smtClean="0"/>
              <a:t> criteria for diabetes</a:t>
            </a:r>
          </a:p>
          <a:p>
            <a:pPr lvl="1"/>
            <a:r>
              <a:rPr lang="en-US" dirty="0" smtClean="0"/>
              <a:t>Confirmatory visit should occur within 8 weeks</a:t>
            </a:r>
          </a:p>
          <a:p>
            <a:pPr lvl="0">
              <a:buNone/>
            </a:pPr>
            <a:endParaRPr lang="en-US" sz="1000" dirty="0" smtClean="0"/>
          </a:p>
          <a:p>
            <a:pPr lvl="0">
              <a:buNone/>
            </a:pPr>
            <a:r>
              <a:rPr lang="en-US" u="sng" dirty="0" smtClean="0"/>
              <a:t>Encounter Activities</a:t>
            </a:r>
          </a:p>
          <a:p>
            <a:pPr lvl="0"/>
            <a:r>
              <a:rPr lang="en-US" dirty="0" smtClean="0"/>
              <a:t>Interim medical history</a:t>
            </a:r>
          </a:p>
          <a:p>
            <a:r>
              <a:rPr lang="en-US" dirty="0" smtClean="0"/>
              <a:t>Review of concomitant medications and supplements </a:t>
            </a:r>
          </a:p>
          <a:p>
            <a:r>
              <a:rPr lang="en-US" dirty="0" smtClean="0"/>
              <a:t>Collection of required sample(s) for Central lab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34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Unscheduled Visit | </a:t>
            </a:r>
            <a:br>
              <a:rPr lang="en-US" smtClean="0"/>
            </a:br>
            <a:r>
              <a:rPr lang="en-US" smtClean="0"/>
              <a:t>Diabetes Diagnosed Outside of Study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750" u="sng" dirty="0" smtClean="0"/>
              <a:t>Goal</a:t>
            </a:r>
          </a:p>
          <a:p>
            <a:pPr marL="0" indent="0">
              <a:buNone/>
            </a:pPr>
            <a:r>
              <a:rPr lang="en-US" sz="2750" dirty="0" smtClean="0"/>
              <a:t>Participant returns to clinic for </a:t>
            </a:r>
            <a:r>
              <a:rPr lang="en-US" sz="2750" dirty="0" err="1" smtClean="0"/>
              <a:t>glycemia</a:t>
            </a:r>
            <a:r>
              <a:rPr lang="en-US" sz="2750" dirty="0" smtClean="0"/>
              <a:t> testing prior to starting diabetes specific medications (for any reason)</a:t>
            </a:r>
          </a:p>
          <a:p>
            <a:pPr>
              <a:buNone/>
            </a:pPr>
            <a:endParaRPr lang="en-US" sz="850" dirty="0" smtClean="0"/>
          </a:p>
          <a:p>
            <a:pPr>
              <a:buNone/>
            </a:pPr>
            <a:r>
              <a:rPr lang="en-US" sz="2750" u="sng" dirty="0" smtClean="0"/>
              <a:t>Encounter Activities</a:t>
            </a:r>
          </a:p>
          <a:p>
            <a:r>
              <a:rPr lang="en-US" sz="2750" dirty="0" smtClean="0"/>
              <a:t>Complete Non-D2d Diabetes Diagnosis worksheet </a:t>
            </a:r>
          </a:p>
          <a:p>
            <a:pPr lvl="1"/>
            <a:r>
              <a:rPr lang="en-US" sz="2350" dirty="0" smtClean="0"/>
              <a:t>	Start form when speaking with participant on phone </a:t>
            </a:r>
          </a:p>
          <a:p>
            <a:pPr lvl="1"/>
            <a:r>
              <a:rPr lang="en-US" sz="2350" dirty="0" smtClean="0"/>
              <a:t>	Complete form during the visit</a:t>
            </a:r>
          </a:p>
          <a:p>
            <a:r>
              <a:rPr lang="en-US" sz="2750" dirty="0" smtClean="0"/>
              <a:t>If participant has not started the diabetes-specific medication, collect FPG and HbA1c samples Central Lab</a:t>
            </a:r>
          </a:p>
          <a:p>
            <a:r>
              <a:rPr lang="en-US" sz="2750" dirty="0" smtClean="0"/>
              <a:t>If participant started diabetes-specific medication, collect medical records for adjudication</a:t>
            </a: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xmlns="" val="24291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Unscheduled Visit | Symptoms of Hyperglycemia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Required if reports symptoms of hyperglycemia</a:t>
            </a:r>
          </a:p>
          <a:p>
            <a:pPr lvl="1"/>
            <a:r>
              <a:rPr lang="en-US" sz="2400" dirty="0" smtClean="0"/>
              <a:t>Visit should occur ASAP</a:t>
            </a:r>
          </a:p>
          <a:p>
            <a:pPr lvl="1">
              <a:buNone/>
            </a:pPr>
            <a:endParaRPr lang="en-US" sz="900" dirty="0" smtClean="0"/>
          </a:p>
          <a:p>
            <a:pPr lvl="0">
              <a:buNone/>
            </a:pPr>
            <a:r>
              <a:rPr lang="en-US" sz="2800" u="sng" dirty="0" smtClean="0"/>
              <a:t>Encounter Activities</a:t>
            </a:r>
          </a:p>
          <a:p>
            <a:pPr lvl="0"/>
            <a:r>
              <a:rPr lang="en-US" sz="2800" dirty="0" smtClean="0"/>
              <a:t>Interim medical history</a:t>
            </a:r>
          </a:p>
          <a:p>
            <a:r>
              <a:rPr lang="en-US" sz="2800" dirty="0" smtClean="0"/>
              <a:t>Review of concomitant medications and supplements </a:t>
            </a:r>
          </a:p>
          <a:p>
            <a:r>
              <a:rPr lang="en-US" sz="2800" dirty="0" smtClean="0"/>
              <a:t>Collection of FPG and HbA1c for Central lab</a:t>
            </a:r>
          </a:p>
          <a:p>
            <a:r>
              <a:rPr lang="en-US" sz="2800" dirty="0" smtClean="0"/>
              <a:t>Symptoms of hyperglycemia:</a:t>
            </a:r>
          </a:p>
          <a:p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71600" y="4656964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9438" lvl="0" indent="-182563"/>
            <a:r>
              <a:rPr lang="en-US" sz="2400" dirty="0" smtClean="0">
                <a:latin typeface="Calibri" pitchFamily="34" charset="0"/>
                <a:cs typeface="Arial" pitchFamily="34" charset="0"/>
              </a:rPr>
              <a:t>Blurry vision</a:t>
            </a:r>
          </a:p>
          <a:p>
            <a:pPr marL="579438" lvl="0" indent="-182563"/>
            <a:r>
              <a:rPr lang="en-US" sz="2400" dirty="0" smtClean="0">
                <a:latin typeface="Calibri" pitchFamily="34" charset="0"/>
                <a:cs typeface="Arial" pitchFamily="34" charset="0"/>
              </a:rPr>
              <a:t>Excessive thirst</a:t>
            </a:r>
          </a:p>
          <a:p>
            <a:pPr marL="579438" lvl="0" indent="-182563"/>
            <a:r>
              <a:rPr lang="en-US" sz="2400" dirty="0" smtClean="0">
                <a:latin typeface="Calibri" pitchFamily="34" charset="0"/>
                <a:cs typeface="Arial" pitchFamily="34" charset="0"/>
              </a:rPr>
              <a:t>Excessive hunger</a:t>
            </a:r>
          </a:p>
          <a:p>
            <a:pPr marL="579438" lvl="0" indent="-182563"/>
            <a:r>
              <a:rPr lang="en-US" sz="2400" dirty="0" smtClean="0">
                <a:latin typeface="Calibri" pitchFamily="34" charset="0"/>
                <a:cs typeface="Arial" pitchFamily="34" charset="0"/>
              </a:rPr>
              <a:t>Frequent urination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4664537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9438" lvl="0" indent="-182563"/>
            <a:r>
              <a:rPr lang="en-US" sz="2400" dirty="0" smtClean="0">
                <a:latin typeface="Calibri" pitchFamily="34" charset="0"/>
                <a:cs typeface="Arial" pitchFamily="34" charset="0"/>
              </a:rPr>
              <a:t>Extreme fatigue</a:t>
            </a:r>
          </a:p>
          <a:p>
            <a:pPr marL="579438" lvl="0" indent="-182563"/>
            <a:r>
              <a:rPr lang="en-US" sz="2400" dirty="0" smtClean="0">
                <a:latin typeface="Calibri" pitchFamily="34" charset="0"/>
                <a:cs typeface="Arial" pitchFamily="34" charset="0"/>
              </a:rPr>
              <a:t>Unexplained weight loss</a:t>
            </a:r>
          </a:p>
          <a:p>
            <a:pPr marL="579438" lvl="0" indent="-182563"/>
            <a:r>
              <a:rPr lang="en-US" sz="2400" dirty="0" smtClean="0">
                <a:latin typeface="Calibri" pitchFamily="34" charset="0"/>
                <a:cs typeface="Arial" pitchFamily="34" charset="0"/>
              </a:rPr>
              <a:t>Frequent infections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1340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 of Study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2750" u="sng" dirty="0" smtClean="0"/>
              <a:t>Encounter Activities</a:t>
            </a:r>
          </a:p>
          <a:p>
            <a:pPr lvl="0"/>
            <a:r>
              <a:rPr lang="en-US" sz="2750" dirty="0" smtClean="0"/>
              <a:t>Interim medical history</a:t>
            </a:r>
          </a:p>
          <a:p>
            <a:r>
              <a:rPr lang="en-US" sz="2750" dirty="0" smtClean="0"/>
              <a:t>Review of concomitant medications and supplements </a:t>
            </a:r>
          </a:p>
          <a:p>
            <a:pPr lvl="0"/>
            <a:r>
              <a:rPr lang="en-US" sz="2750" dirty="0" smtClean="0"/>
              <a:t>Physical Measurements:  </a:t>
            </a:r>
          </a:p>
          <a:p>
            <a:pPr lvl="1"/>
            <a:r>
              <a:rPr lang="en-US" sz="2350" dirty="0" smtClean="0"/>
              <a:t>Vital signs (blood pressure, heart rate), height, weight</a:t>
            </a:r>
          </a:p>
          <a:p>
            <a:pPr lvl="0"/>
            <a:r>
              <a:rPr lang="en-US" sz="2750" dirty="0" smtClean="0"/>
              <a:t>Symptom-directed physical examination (</a:t>
            </a:r>
            <a:r>
              <a:rPr lang="en-US" sz="2750" dirty="0" err="1" smtClean="0"/>
              <a:t>prn</a:t>
            </a:r>
            <a:r>
              <a:rPr lang="en-US" sz="2750" dirty="0" smtClean="0"/>
              <a:t>)</a:t>
            </a:r>
          </a:p>
          <a:p>
            <a:r>
              <a:rPr lang="en-US" sz="2750" dirty="0" smtClean="0"/>
              <a:t>Study pill compliance assessment</a:t>
            </a:r>
          </a:p>
          <a:p>
            <a:r>
              <a:rPr lang="en-US" sz="2750" dirty="0" smtClean="0"/>
              <a:t>Return of study pills</a:t>
            </a:r>
          </a:p>
          <a:p>
            <a:pPr lvl="0"/>
            <a:r>
              <a:rPr lang="en-US" sz="2750" dirty="0" smtClean="0"/>
              <a:t>Laboratory specimen collection:</a:t>
            </a:r>
          </a:p>
          <a:p>
            <a:pPr lvl="1"/>
            <a:r>
              <a:rPr lang="en-US" sz="2350" dirty="0" smtClean="0"/>
              <a:t>Local Lab: serum calcium and </a:t>
            </a:r>
            <a:r>
              <a:rPr lang="en-US" sz="2350" dirty="0" err="1" smtClean="0"/>
              <a:t>creatinine</a:t>
            </a:r>
            <a:endParaRPr lang="en-US" sz="2350" dirty="0" smtClean="0"/>
          </a:p>
          <a:p>
            <a:pPr lvl="1"/>
            <a:r>
              <a:rPr lang="en-US" sz="2350" dirty="0" smtClean="0"/>
              <a:t>Central Lab: Urine calcium </a:t>
            </a:r>
            <a:r>
              <a:rPr lang="en-US" sz="2350" dirty="0" err="1" smtClean="0"/>
              <a:t>creatinine</a:t>
            </a:r>
            <a:r>
              <a:rPr lang="en-US" sz="2350" dirty="0" smtClean="0"/>
              <a:t>, HbA1c, FPG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93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outcome: incident diabetes | Overview of diagnosis </a:t>
            </a:r>
            <a:endParaRPr lang="en-US" dirty="0"/>
          </a:p>
        </p:txBody>
      </p:sp>
      <p:pic>
        <p:nvPicPr>
          <p:cNvPr id="4" name="Content Placeholder 3" descr="d2d summary slide deck_Page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24448" t="29231" r="25637" b="23077"/>
          <a:stretch>
            <a:fillRect/>
          </a:stretch>
        </p:blipFill>
        <p:spPr>
          <a:xfrm>
            <a:off x="2125579" y="1600200"/>
            <a:ext cx="4908754" cy="3623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diagnosis – annual visit</a:t>
            </a:r>
            <a:endParaRPr lang="en-US" dirty="0"/>
          </a:p>
        </p:txBody>
      </p:sp>
      <p:pic>
        <p:nvPicPr>
          <p:cNvPr id="4" name="Content Placeholder 3" descr="d2d summary slide deck_Page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5433" t="17882" r="5433" b="13529"/>
          <a:stretch>
            <a:fillRect/>
          </a:stretch>
        </p:blipFill>
        <p:spPr>
          <a:xfrm>
            <a:off x="196364" y="1000648"/>
            <a:ext cx="8716834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diagnosis – semi-annual visit</a:t>
            </a:r>
            <a:endParaRPr lang="en-US" dirty="0"/>
          </a:p>
        </p:txBody>
      </p:sp>
      <p:pic>
        <p:nvPicPr>
          <p:cNvPr id="3" name="Picture 2" descr="d2d summary slide deck_Page_3.jpg"/>
          <p:cNvPicPr>
            <a:picLocks noChangeAspect="1"/>
          </p:cNvPicPr>
          <p:nvPr/>
        </p:nvPicPr>
        <p:blipFill>
          <a:blip r:embed="rId2"/>
          <a:srcRect l="13950" t="17778" r="4509" b="13333"/>
          <a:stretch>
            <a:fillRect/>
          </a:stretch>
        </p:blipFill>
        <p:spPr>
          <a:xfrm>
            <a:off x="585320" y="1076425"/>
            <a:ext cx="7924800" cy="517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2d summary slide deck_Page_4.jpg"/>
          <p:cNvPicPr>
            <a:picLocks noChangeAspect="1"/>
          </p:cNvPicPr>
          <p:nvPr/>
        </p:nvPicPr>
        <p:blipFill>
          <a:blip r:embed="rId2"/>
          <a:srcRect l="4509" t="7778" r="3650" b="13333"/>
          <a:stretch>
            <a:fillRect/>
          </a:stretch>
        </p:blipFill>
        <p:spPr>
          <a:xfrm>
            <a:off x="-1" y="152400"/>
            <a:ext cx="9072093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participants after diabetes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</a:t>
            </a:r>
            <a:r>
              <a:rPr lang="en-US" sz="2800" dirty="0" smtClean="0"/>
              <a:t>tudy </a:t>
            </a:r>
            <a:r>
              <a:rPr lang="en-US" sz="2800" dirty="0"/>
              <a:t>pills will be </a:t>
            </a:r>
            <a:r>
              <a:rPr lang="en-US" sz="2800" i="1" dirty="0"/>
              <a:t>continued</a:t>
            </a:r>
            <a:r>
              <a:rPr lang="en-US" sz="2800" dirty="0"/>
              <a:t> and participants will be referred to </a:t>
            </a:r>
            <a:r>
              <a:rPr lang="en-US" sz="2800" dirty="0" smtClean="0"/>
              <a:t>PCP for </a:t>
            </a:r>
            <a:r>
              <a:rPr lang="en-US" sz="2800" dirty="0"/>
              <a:t>further care in relation to </a:t>
            </a:r>
            <a:r>
              <a:rPr lang="en-US" sz="2800" dirty="0" smtClean="0"/>
              <a:t>diabetes</a:t>
            </a:r>
          </a:p>
          <a:p>
            <a:r>
              <a:rPr lang="en-US" sz="2800" dirty="0" smtClean="0"/>
              <a:t>Participants </a:t>
            </a:r>
            <a:r>
              <a:rPr lang="en-US" sz="2800" dirty="0"/>
              <a:t>will continue in </a:t>
            </a:r>
            <a:r>
              <a:rPr lang="en-US" sz="2800" dirty="0" smtClean="0"/>
              <a:t>D2d and </a:t>
            </a:r>
            <a:r>
              <a:rPr lang="en-US" sz="2800" dirty="0"/>
              <a:t>return for scheduled visits </a:t>
            </a:r>
            <a:r>
              <a:rPr lang="en-US" sz="2800" dirty="0" smtClean="0"/>
              <a:t>for </a:t>
            </a:r>
            <a:r>
              <a:rPr lang="en-US" sz="2800" dirty="0"/>
              <a:t>assessment of other </a:t>
            </a:r>
            <a:r>
              <a:rPr lang="en-US" sz="2800" dirty="0" smtClean="0"/>
              <a:t>outcomes 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etter </a:t>
            </a:r>
            <a:r>
              <a:rPr lang="en-US" sz="2800" dirty="0"/>
              <a:t>will be sent to the participant’s </a:t>
            </a:r>
            <a:r>
              <a:rPr lang="en-US" sz="2800" dirty="0" smtClean="0"/>
              <a:t>PCP</a:t>
            </a:r>
          </a:p>
          <a:p>
            <a:pPr lvl="1"/>
            <a:r>
              <a:rPr lang="en-US" sz="2400" dirty="0" smtClean="0"/>
              <a:t>Provide </a:t>
            </a:r>
            <a:r>
              <a:rPr lang="en-US" sz="2400" dirty="0"/>
              <a:t>results of the D2d </a:t>
            </a:r>
            <a:r>
              <a:rPr lang="en-US" sz="2400" dirty="0" err="1"/>
              <a:t>glycemia</a:t>
            </a:r>
            <a:r>
              <a:rPr lang="en-US" sz="2400" dirty="0"/>
              <a:t> </a:t>
            </a:r>
            <a:r>
              <a:rPr lang="en-US" sz="2400" dirty="0" smtClean="0"/>
              <a:t>measures</a:t>
            </a:r>
            <a:endParaRPr lang="en-US" sz="2400" dirty="0"/>
          </a:p>
          <a:p>
            <a:pPr lvl="1"/>
            <a:r>
              <a:rPr lang="en-US" sz="2400" dirty="0"/>
              <a:t>Reinforce that the participant will </a:t>
            </a:r>
            <a:r>
              <a:rPr lang="en-US" sz="2400" dirty="0" smtClean="0"/>
              <a:t>continue </a:t>
            </a:r>
            <a:r>
              <a:rPr lang="en-US" sz="2400" dirty="0"/>
              <a:t>study pills and </a:t>
            </a:r>
            <a:r>
              <a:rPr lang="en-US" sz="2400" dirty="0" smtClean="0"/>
              <a:t>participation </a:t>
            </a:r>
            <a:r>
              <a:rPr lang="en-US" sz="2400" dirty="0"/>
              <a:t>in D2d </a:t>
            </a:r>
            <a:endParaRPr lang="en-US" sz="2400" dirty="0" smtClean="0"/>
          </a:p>
          <a:p>
            <a:pPr lvl="1"/>
            <a:r>
              <a:rPr lang="en-US" sz="2400" dirty="0" smtClean="0"/>
              <a:t>Inform </a:t>
            </a:r>
            <a:r>
              <a:rPr lang="en-US" sz="2400" dirty="0"/>
              <a:t>the health care provider that:</a:t>
            </a:r>
          </a:p>
          <a:p>
            <a:pPr lvl="2"/>
            <a:r>
              <a:rPr lang="en-US" sz="2000" dirty="0"/>
              <a:t>Glycemic results need to be repeated in the clinical setting before the diagnosis of diabetes is established </a:t>
            </a:r>
            <a:r>
              <a:rPr lang="en-US" sz="2000" dirty="0" smtClean="0"/>
              <a:t>clinically</a:t>
            </a:r>
          </a:p>
          <a:p>
            <a:pPr lvl="2"/>
            <a:r>
              <a:rPr lang="en-US" sz="2000" dirty="0" smtClean="0"/>
              <a:t>The </a:t>
            </a:r>
            <a:r>
              <a:rPr lang="en-US" sz="2000" dirty="0"/>
              <a:t>participant’s diabetes will not be managed </a:t>
            </a:r>
            <a:r>
              <a:rPr lang="en-US" sz="2000" dirty="0" smtClean="0"/>
              <a:t>in </a:t>
            </a:r>
            <a:r>
              <a:rPr lang="en-US" sz="2000" dirty="0"/>
              <a:t>study </a:t>
            </a:r>
            <a:r>
              <a:rPr lang="en-US" sz="2000" dirty="0" smtClean="0"/>
              <a:t>by physician </a:t>
            </a:r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40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90"/>
                </a:solidFill>
                <a:ea typeface="+mj-ea"/>
                <a:cs typeface="+mj-cs"/>
              </a:rPr>
              <a:t>Association of 25OHD with Incident </a:t>
            </a:r>
            <a:r>
              <a:rPr lang="en-US" dirty="0">
                <a:solidFill>
                  <a:srgbClr val="000090"/>
                </a:solidFill>
                <a:ea typeface="+mj-ea"/>
                <a:cs typeface="+mj-cs"/>
              </a:rPr>
              <a:t>T</a:t>
            </a:r>
            <a:r>
              <a:rPr lang="en-US" dirty="0" smtClean="0">
                <a:solidFill>
                  <a:srgbClr val="000090"/>
                </a:solidFill>
                <a:ea typeface="+mj-ea"/>
                <a:cs typeface="+mj-cs"/>
              </a:rPr>
              <a:t>ype 2 Diabetes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3977450" y="6047601"/>
            <a:ext cx="51768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Pittas et al, Diabetes Care </a:t>
            </a: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2012</a:t>
            </a:r>
            <a:endParaRPr lang="en-US" sz="1200" dirty="0">
              <a:latin typeface="Arial" charset="0"/>
            </a:endParaRPr>
          </a:p>
        </p:txBody>
      </p:sp>
      <p:sp>
        <p:nvSpPr>
          <p:cNvPr id="11" name="Text Box 1027"/>
          <p:cNvSpPr txBox="1">
            <a:spLocks noChangeArrowheads="1"/>
          </p:cNvSpPr>
          <p:nvPr/>
        </p:nvSpPr>
        <p:spPr bwMode="auto">
          <a:xfrm>
            <a:off x="609600" y="1143000"/>
            <a:ext cx="80772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Lifestyle and metformin arms of Diabetes Prevention Program</a:t>
            </a: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1037"/>
          <p:cNvSpPr>
            <a:spLocks noChangeArrowheads="1"/>
          </p:cNvSpPr>
          <p:nvPr/>
        </p:nvSpPr>
        <p:spPr bwMode="auto">
          <a:xfrm>
            <a:off x="6172200" y="1600200"/>
            <a:ext cx="25028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Arial" charset="0"/>
              </a:rPr>
              <a:t>Supported by</a:t>
            </a:r>
            <a:r>
              <a:rPr lang="en-US" sz="1200" dirty="0" smtClean="0">
                <a:solidFill>
                  <a:srgbClr val="0000FF"/>
                </a:solidFill>
                <a:latin typeface="Arial" charset="0"/>
              </a:rPr>
              <a:t> NIDDK R01DK9003</a:t>
            </a:r>
            <a:endParaRPr lang="en-US" sz="120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3" name="Picture 2" descr="Screen Shot 2013-05-28 at 8.49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209800"/>
            <a:ext cx="8957889" cy="257738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0" y="4495800"/>
            <a:ext cx="9067800" cy="3048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solidFill>
                  <a:srgbClr val="800000"/>
                </a:solidFill>
              </a:ln>
              <a:noFill/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951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  <p:bldP spid="15" grpId="0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D2d collaborating clinical sites</a:t>
            </a:r>
            <a:endParaRPr lang="en-US" dirty="0"/>
          </a:p>
        </p:txBody>
      </p:sp>
      <p:pic>
        <p:nvPicPr>
          <p:cNvPr id="6" name="Picture 5" descr="Screen Shot 2013-07-19 at 5.25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36"/>
          <a:stretch>
            <a:fillRect/>
          </a:stretch>
        </p:blipFill>
        <p:spPr>
          <a:xfrm>
            <a:off x="457200" y="1127786"/>
            <a:ext cx="8382000" cy="518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4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Line 245"/>
          <p:cNvSpPr>
            <a:spLocks noChangeShapeType="1"/>
          </p:cNvSpPr>
          <p:nvPr/>
        </p:nvSpPr>
        <p:spPr bwMode="auto">
          <a:xfrm flipV="1">
            <a:off x="1738313" y="2008188"/>
            <a:ext cx="0" cy="142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685800" y="1066800"/>
            <a:ext cx="7772400" cy="830997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dirty="0" smtClean="0">
                <a:latin typeface="Verdana" charset="0"/>
                <a:ea typeface="ＭＳ Ｐゴシック" charset="-128"/>
                <a:cs typeface="ＭＳ Ｐゴシック" charset="-128"/>
                <a:sym typeface="Symbol" charset="2"/>
              </a:rPr>
              <a:t>Risk </a:t>
            </a:r>
            <a:r>
              <a:rPr lang="en-US" sz="2400" u="sng" dirty="0" smtClean="0">
                <a:solidFill>
                  <a:srgbClr val="0000FF"/>
                </a:solidFill>
                <a:latin typeface="Verdana" charset="0"/>
                <a:ea typeface="ＭＳ Ｐゴシック" charset="-128"/>
                <a:cs typeface="ＭＳ Ｐゴシック" charset="-128"/>
                <a:sym typeface="Symbol" charset="2"/>
              </a:rPr>
              <a:t>decreases</a:t>
            </a:r>
            <a:r>
              <a:rPr lang="en-US" sz="2400" dirty="0" smtClean="0">
                <a:latin typeface="Verdana" charset="0"/>
                <a:ea typeface="ＭＳ Ｐゴシック" charset="-128"/>
                <a:cs typeface="ＭＳ Ｐゴシック" charset="-128"/>
                <a:sym typeface="Symbol" charset="2"/>
              </a:rPr>
              <a:t> b</a:t>
            </a:r>
            <a:r>
              <a:rPr lang="en-US" sz="2400" dirty="0" smtClean="0">
                <a:latin typeface="Verdana" charset="0"/>
                <a:ea typeface="ＭＳ Ｐゴシック" charset="-128"/>
                <a:cs typeface="ＭＳ Ｐゴシック" charset="-128"/>
              </a:rPr>
              <a:t>y </a:t>
            </a:r>
            <a:r>
              <a:rPr lang="en-US" sz="2400" dirty="0" smtClean="0">
                <a:solidFill>
                  <a:srgbClr val="0000FF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35% </a:t>
            </a:r>
          </a:p>
          <a:p>
            <a:pPr algn="ctr">
              <a:defRPr/>
            </a:pPr>
            <a:r>
              <a:rPr lang="en-US" sz="2400" dirty="0" smtClean="0">
                <a:latin typeface="Verdana" charset="0"/>
                <a:ea typeface="ＭＳ Ｐゴシック" charset="-128"/>
                <a:cs typeface="ＭＳ Ｐゴシック" charset="-128"/>
              </a:rPr>
              <a:t>for 25OHD (ng/mL) &gt;</a:t>
            </a:r>
            <a:r>
              <a:rPr lang="en-US" sz="2400" dirty="0" smtClean="0">
                <a:solidFill>
                  <a:srgbClr val="0000FF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25-30</a:t>
            </a:r>
            <a:r>
              <a:rPr lang="en-US" sz="2400" dirty="0" smtClean="0">
                <a:latin typeface="Verdana" charset="0"/>
                <a:ea typeface="ＭＳ Ｐゴシック" charset="-128"/>
                <a:cs typeface="ＭＳ Ｐゴシック" charset="-128"/>
              </a:rPr>
              <a:t> vs. &lt;8-20</a:t>
            </a:r>
            <a:endParaRPr lang="en-US" sz="2400" dirty="0"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Association of </a:t>
            </a:r>
            <a:r>
              <a:rPr lang="en-US" sz="2800" dirty="0">
                <a:solidFill>
                  <a:srgbClr val="004080"/>
                </a:solidFill>
              </a:rPr>
              <a:t>25OHD</a:t>
            </a:r>
            <a:r>
              <a:rPr lang="en-US" sz="2800" dirty="0"/>
              <a:t> with </a:t>
            </a:r>
            <a:r>
              <a:rPr lang="en-US" sz="2800" dirty="0" smtClean="0"/>
              <a:t>I</a:t>
            </a:r>
            <a:r>
              <a:rPr lang="en-US" sz="2800" dirty="0" smtClean="0">
                <a:solidFill>
                  <a:srgbClr val="004080"/>
                </a:solidFill>
              </a:rPr>
              <a:t>ncident Diabetes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1F497D"/>
                </a:solidFill>
              </a:rPr>
              <a:t>Meta-analysis of </a:t>
            </a:r>
            <a:r>
              <a:rPr lang="en-US" dirty="0">
                <a:solidFill>
                  <a:srgbClr val="800000"/>
                </a:solidFill>
              </a:rPr>
              <a:t>L</a:t>
            </a:r>
            <a:r>
              <a:rPr lang="en-US" sz="2800" dirty="0" smtClean="0">
                <a:solidFill>
                  <a:srgbClr val="800000"/>
                </a:solidFill>
              </a:rPr>
              <a:t>ongitudinal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O</a:t>
            </a:r>
            <a:r>
              <a:rPr lang="en-US" sz="2800" dirty="0" smtClean="0">
                <a:solidFill>
                  <a:srgbClr val="1F497D"/>
                </a:solidFill>
              </a:rPr>
              <a:t>bservational </a:t>
            </a:r>
            <a:r>
              <a:rPr lang="en-US" dirty="0">
                <a:solidFill>
                  <a:srgbClr val="1F497D"/>
                </a:solidFill>
              </a:rPr>
              <a:t>S</a:t>
            </a:r>
            <a:r>
              <a:rPr lang="en-US" sz="2800" dirty="0" smtClean="0">
                <a:solidFill>
                  <a:srgbClr val="1F497D"/>
                </a:solidFill>
              </a:rPr>
              <a:t>tudies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" name="Picture 2" descr="Screen Shot 2013-05-24 at 5.3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9"/>
          <a:stretch>
            <a:fillRect/>
          </a:stretch>
        </p:blipFill>
        <p:spPr>
          <a:xfrm>
            <a:off x="1281849" y="1981200"/>
            <a:ext cx="6642951" cy="4293447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72200" y="6070040"/>
            <a:ext cx="2971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Song et al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Diabetes Care March 2013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0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Prerequisites for Causal Association </a:t>
            </a:r>
            <a:br>
              <a:rPr lang="en-US" dirty="0" smtClean="0"/>
            </a:br>
            <a:r>
              <a:rPr lang="en-US" dirty="0" smtClean="0"/>
              <a:t>of Vitamin D with Diabetes</a:t>
            </a:r>
            <a:endParaRPr lang="en-US" dirty="0"/>
          </a:p>
        </p:txBody>
      </p:sp>
      <p:sp>
        <p:nvSpPr>
          <p:cNvPr id="289795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419600"/>
          </a:xfrm>
        </p:spPr>
        <p:txBody>
          <a:bodyPr/>
          <a:lstStyle/>
          <a:p>
            <a:r>
              <a:rPr lang="en-US" dirty="0" smtClean="0"/>
              <a:t>Biological plausibility</a:t>
            </a:r>
          </a:p>
          <a:p>
            <a:r>
              <a:rPr lang="en-US" dirty="0" smtClean="0"/>
              <a:t>Specificity [not required]</a:t>
            </a:r>
          </a:p>
          <a:p>
            <a:r>
              <a:rPr lang="en-US" dirty="0" smtClean="0"/>
              <a:t>Temporal relationship: longitudinal studies</a:t>
            </a:r>
          </a:p>
          <a:p>
            <a:r>
              <a:rPr lang="en-US" dirty="0" smtClean="0"/>
              <a:t>Strength of the association: high relative risk</a:t>
            </a:r>
          </a:p>
          <a:p>
            <a:r>
              <a:rPr lang="en-US" dirty="0" smtClean="0"/>
              <a:t>Dose response (except in thresholds)</a:t>
            </a:r>
          </a:p>
          <a:p>
            <a:r>
              <a:rPr lang="en-US" dirty="0" smtClean="0"/>
              <a:t>Experimental evidence </a:t>
            </a:r>
          </a:p>
          <a:p>
            <a:pPr lvl="1"/>
            <a:r>
              <a:rPr lang="en-US" dirty="0" smtClean="0"/>
              <a:t>Cessation/removal of exposure, intervention [RCT] </a:t>
            </a:r>
          </a:p>
          <a:p>
            <a:r>
              <a:rPr lang="en-US" dirty="0" smtClean="0"/>
              <a:t>Consideration of alternative explanations</a:t>
            </a:r>
          </a:p>
          <a:p>
            <a:r>
              <a:rPr lang="en-US" dirty="0" smtClean="0"/>
              <a:t>Coherence [consistency among studies]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76200" y="1361552"/>
            <a:ext cx="39319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sz="2000" b="1" dirty="0" smtClean="0">
                <a:solidFill>
                  <a:schemeClr val="hlink"/>
                </a:solidFill>
                <a:latin typeface="Arial" charset="0"/>
                <a:ea typeface="ＭＳ Ｐゴシック" charset="-128"/>
                <a:cs typeface="ＭＳ Ｐゴシック" charset="-128"/>
                <a:sym typeface="Wingdings"/>
              </a:rPr>
              <a:t></a:t>
            </a:r>
            <a:r>
              <a:rPr lang="en-US" sz="2000" b="1" dirty="0" smtClean="0">
                <a:solidFill>
                  <a:schemeClr val="hlink"/>
                </a:solidFill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 </a:t>
            </a:r>
            <a:endParaRPr lang="en-US" sz="2000" b="1" dirty="0">
              <a:solidFill>
                <a:schemeClr val="hlin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648200" y="1905000"/>
            <a:ext cx="381000" cy="40322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sz="2000" dirty="0" smtClean="0">
                <a:solidFill>
                  <a:schemeClr val="hlink"/>
                </a:solidFill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X</a:t>
            </a:r>
            <a:endParaRPr lang="en-US" sz="2000" dirty="0">
              <a:solidFill>
                <a:schemeClr val="hlin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85838" y="6096000"/>
            <a:ext cx="815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Bradford Hill’s criteria</a:t>
            </a:r>
            <a:endParaRPr lang="en-US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696200" y="4419600"/>
            <a:ext cx="381000" cy="40322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sz="2000" dirty="0" smtClean="0">
                <a:solidFill>
                  <a:schemeClr val="hlink"/>
                </a:solidFill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X</a:t>
            </a:r>
            <a:endParaRPr lang="en-US" sz="2000" dirty="0">
              <a:solidFill>
                <a:schemeClr val="hlin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781800" y="5410200"/>
            <a:ext cx="381000" cy="40322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sz="2000" dirty="0" smtClean="0">
                <a:solidFill>
                  <a:schemeClr val="hlink"/>
                </a:solidFill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X</a:t>
            </a:r>
            <a:endParaRPr lang="en-US" sz="2000" dirty="0">
              <a:solidFill>
                <a:schemeClr val="hlin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6200" y="2343090"/>
            <a:ext cx="39319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sz="2000" b="1" dirty="0" smtClean="0">
                <a:solidFill>
                  <a:schemeClr val="hlink"/>
                </a:solidFill>
                <a:latin typeface="Arial" charset="0"/>
                <a:ea typeface="ＭＳ Ｐゴシック" charset="-128"/>
                <a:cs typeface="ＭＳ Ｐゴシック" charset="-128"/>
                <a:sym typeface="Wingdings"/>
              </a:rPr>
              <a:t></a:t>
            </a:r>
            <a:r>
              <a:rPr lang="en-US" sz="2000" b="1" dirty="0" smtClean="0">
                <a:solidFill>
                  <a:schemeClr val="hlink"/>
                </a:solidFill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 </a:t>
            </a:r>
            <a:endParaRPr lang="en-US" sz="2000" b="1" dirty="0">
              <a:solidFill>
                <a:schemeClr val="hlin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6200" y="2876490"/>
            <a:ext cx="39319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sz="2000" b="1" dirty="0" smtClean="0">
                <a:solidFill>
                  <a:schemeClr val="hlink"/>
                </a:solidFill>
                <a:latin typeface="Arial" charset="0"/>
                <a:ea typeface="ＭＳ Ｐゴシック" charset="-128"/>
                <a:cs typeface="ＭＳ Ｐゴシック" charset="-128"/>
                <a:sym typeface="Wingdings"/>
              </a:rPr>
              <a:t></a:t>
            </a:r>
            <a:r>
              <a:rPr lang="en-US" sz="2000" b="1" dirty="0" smtClean="0">
                <a:solidFill>
                  <a:schemeClr val="hlink"/>
                </a:solidFill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 </a:t>
            </a:r>
            <a:endParaRPr lang="en-US" sz="2000" b="1" dirty="0">
              <a:solidFill>
                <a:schemeClr val="hlin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6200" y="3409890"/>
            <a:ext cx="39319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sz="2000" b="1" dirty="0" smtClean="0">
                <a:solidFill>
                  <a:schemeClr val="hlink"/>
                </a:solidFill>
                <a:latin typeface="Arial" charset="0"/>
                <a:ea typeface="ＭＳ Ｐゴシック" charset="-128"/>
                <a:cs typeface="ＭＳ Ｐゴシック" charset="-128"/>
                <a:sym typeface="Wingdings"/>
              </a:rPr>
              <a:t></a:t>
            </a:r>
            <a:r>
              <a:rPr lang="en-US" sz="2000" b="1" dirty="0" smtClean="0">
                <a:solidFill>
                  <a:schemeClr val="hlink"/>
                </a:solidFill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 </a:t>
            </a:r>
            <a:endParaRPr lang="en-US" sz="2000" b="1" dirty="0">
              <a:solidFill>
                <a:schemeClr val="hlin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6200" y="4857690"/>
            <a:ext cx="39319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sz="2000" b="1" dirty="0" smtClean="0">
                <a:solidFill>
                  <a:schemeClr val="hlink"/>
                </a:solidFill>
                <a:latin typeface="Arial" charset="0"/>
                <a:ea typeface="ＭＳ Ｐゴシック" charset="-128"/>
                <a:cs typeface="ＭＳ Ｐゴシック" charset="-128"/>
                <a:sym typeface="Wingdings"/>
              </a:rPr>
              <a:t></a:t>
            </a:r>
            <a:r>
              <a:rPr lang="en-US" sz="2000" b="1" dirty="0" smtClean="0">
                <a:solidFill>
                  <a:schemeClr val="hlink"/>
                </a:solidFill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 </a:t>
            </a:r>
            <a:endParaRPr lang="en-US" sz="2000" b="1" dirty="0">
              <a:solidFill>
                <a:schemeClr val="hlin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79578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534400" cy="130497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3200" dirty="0" smtClean="0">
                <a:solidFill>
                  <a:srgbClr val="004080"/>
                </a:solidFill>
                <a:latin typeface="Calibri"/>
                <a:ea typeface="ＭＳ Ｐゴシック" charset="-128"/>
                <a:cs typeface="Calibri"/>
              </a:rPr>
              <a:t>(Residual) Confounding</a:t>
            </a:r>
          </a:p>
          <a:p>
            <a:pPr algn="ctr">
              <a:spcBef>
                <a:spcPct val="30000"/>
              </a:spcBef>
            </a:pPr>
            <a:r>
              <a:rPr lang="en-US" sz="1800" dirty="0" smtClean="0">
                <a:latin typeface="Calibri"/>
                <a:ea typeface="ＭＳ Ｐゴシック" charset="-128"/>
                <a:cs typeface="Calibri"/>
              </a:rPr>
              <a:t>Is vitamin D simply a marker of </a:t>
            </a:r>
          </a:p>
          <a:p>
            <a:pPr algn="ctr">
              <a:spcBef>
                <a:spcPct val="30000"/>
              </a:spcBef>
            </a:pPr>
            <a:r>
              <a:rPr lang="en-US" sz="1800" dirty="0" smtClean="0">
                <a:latin typeface="Calibri"/>
                <a:ea typeface="ＭＳ Ｐゴシック" charset="-128"/>
                <a:cs typeface="Calibri"/>
              </a:rPr>
              <a:t>increased </a:t>
            </a:r>
            <a:r>
              <a:rPr lang="en-US" sz="1800" dirty="0">
                <a:latin typeface="Calibri"/>
                <a:ea typeface="ＭＳ Ｐゴシック" charset="-128"/>
                <a:cs typeface="Calibri"/>
              </a:rPr>
              <a:t>risk for</a:t>
            </a:r>
            <a:r>
              <a:rPr lang="en-US" sz="1800" dirty="0" smtClean="0">
                <a:latin typeface="Calibri"/>
                <a:ea typeface="ＭＳ Ｐゴシック" charset="-128"/>
                <a:cs typeface="Calibri"/>
              </a:rPr>
              <a:t> disease</a:t>
            </a:r>
            <a:endParaRPr lang="en-US" sz="1800" dirty="0"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692687" name="AutoShape 15"/>
          <p:cNvSpPr>
            <a:spLocks noChangeArrowheads="1"/>
          </p:cNvSpPr>
          <p:nvPr/>
        </p:nvSpPr>
        <p:spPr bwMode="auto">
          <a:xfrm>
            <a:off x="3657600" y="4114800"/>
            <a:ext cx="18288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692688" name="Text Box 16"/>
          <p:cNvSpPr txBox="1">
            <a:spLocks noChangeArrowheads="1"/>
          </p:cNvSpPr>
          <p:nvPr/>
        </p:nvSpPr>
        <p:spPr bwMode="auto">
          <a:xfrm>
            <a:off x="1752600" y="5257800"/>
            <a:ext cx="57150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457200" indent="-457200" algn="ctr">
              <a:defRPr/>
            </a:pPr>
            <a:r>
              <a:rPr lang="en-US" sz="2800" dirty="0" smtClean="0">
                <a:solidFill>
                  <a:srgbClr val="800000"/>
                </a:solidFill>
                <a:latin typeface="Calibri"/>
                <a:ea typeface="ＭＳ Ｐゴシック" charset="-128"/>
                <a:cs typeface="Calibri"/>
              </a:rPr>
              <a:t>Randomized </a:t>
            </a:r>
            <a:r>
              <a:rPr lang="en-US" sz="2800" dirty="0">
                <a:solidFill>
                  <a:srgbClr val="800000"/>
                </a:solidFill>
                <a:latin typeface="Calibri"/>
                <a:ea typeface="ＭＳ Ｐゴシック" charset="-128"/>
                <a:cs typeface="Calibri"/>
              </a:rPr>
              <a:t>Clinical Trials</a:t>
            </a:r>
            <a:endParaRPr lang="en-US" sz="3600" dirty="0">
              <a:solidFill>
                <a:srgbClr val="800000"/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692690" name="Text Box 18"/>
          <p:cNvSpPr txBox="1">
            <a:spLocks noChangeArrowheads="1"/>
          </p:cNvSpPr>
          <p:nvPr/>
        </p:nvSpPr>
        <p:spPr bwMode="auto">
          <a:xfrm>
            <a:off x="4114800" y="4191000"/>
            <a:ext cx="9525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2400">
                <a:solidFill>
                  <a:srgbClr val="800000"/>
                </a:solidFill>
                <a:latin typeface="Calibri"/>
                <a:ea typeface="ＭＳ Ｐゴシック" charset="-128"/>
                <a:cs typeface="Calibri"/>
              </a:rPr>
              <a:t>Need</a:t>
            </a: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0" y="3048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400" dirty="0" smtClean="0">
                <a:latin typeface="Calibri"/>
                <a:cs typeface="Calibri"/>
              </a:rPr>
              <a:t>Association </a:t>
            </a:r>
            <a:r>
              <a:rPr lang="en-US" sz="3200" dirty="0" smtClean="0">
                <a:solidFill>
                  <a:srgbClr val="800000"/>
                </a:solidFill>
                <a:latin typeface="Calibri"/>
                <a:ea typeface="ＭＳ ゴシック"/>
                <a:cs typeface="Calibri"/>
              </a:rPr>
              <a:t>≠</a:t>
            </a:r>
            <a:r>
              <a:rPr lang="en-US" sz="2400" dirty="0" smtClean="0">
                <a:latin typeface="Calibri"/>
                <a:cs typeface="Calibri"/>
              </a:rPr>
              <a:t> “supplementation would be beneficial”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Pitfalls of </a:t>
            </a:r>
            <a:r>
              <a:rPr lang="en-US" sz="2600" dirty="0" smtClean="0"/>
              <a:t>Observational </a:t>
            </a:r>
            <a:r>
              <a:rPr lang="en-US" sz="2600" dirty="0"/>
              <a:t>S</a:t>
            </a:r>
            <a:r>
              <a:rPr lang="en-US" sz="2600" dirty="0" smtClean="0"/>
              <a:t>tudies </a:t>
            </a:r>
            <a:r>
              <a:rPr lang="en-US" sz="2600" dirty="0"/>
              <a:t>with </a:t>
            </a:r>
            <a:r>
              <a:rPr lang="en-US" sz="2600" dirty="0" smtClean="0"/>
              <a:t>Vitamin </a:t>
            </a:r>
            <a:r>
              <a:rPr lang="en-US" sz="2600" dirty="0"/>
              <a:t>D and </a:t>
            </a:r>
            <a:r>
              <a:rPr lang="en-US" sz="2600" dirty="0" smtClean="0"/>
              <a:t>Disease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540305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9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2687" grpId="0" animBg="1"/>
      <p:bldP spid="1692688" grpId="0" animBg="1"/>
      <p:bldP spid="169269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rials </a:t>
            </a:r>
            <a:r>
              <a:rPr lang="en-US" dirty="0"/>
              <a:t>in pre-</a:t>
            </a:r>
            <a:r>
              <a:rPr lang="en-US" dirty="0" smtClean="0"/>
              <a:t>diabetes / diabetes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8600" y="956272"/>
            <a:ext cx="8769300" cy="5350038"/>
            <a:chOff x="228600" y="1066800"/>
            <a:chExt cx="8769300" cy="5350038"/>
          </a:xfrm>
        </p:grpSpPr>
        <p:pic>
          <p:nvPicPr>
            <p:cNvPr id="5" name="Picture 4" descr="Screen Shot 2013-05-30 at 10.29.25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600" y="1066800"/>
              <a:ext cx="8769300" cy="5350038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 bwMode="auto">
            <a:xfrm>
              <a:off x="6629400" y="2743200"/>
              <a:ext cx="2286000" cy="685800"/>
            </a:xfrm>
            <a:prstGeom prst="roundRect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7315200" y="4038600"/>
              <a:ext cx="1600200" cy="457200"/>
            </a:xfrm>
            <a:prstGeom prst="roundRect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447800" y="4038600"/>
              <a:ext cx="1905000" cy="457200"/>
            </a:xfrm>
            <a:prstGeom prst="roundRect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7315200" y="2286000"/>
              <a:ext cx="1600200" cy="457200"/>
            </a:xfrm>
            <a:prstGeom prst="roundRect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876800" y="2286000"/>
              <a:ext cx="1676400" cy="457200"/>
            </a:xfrm>
            <a:prstGeom prst="roundRect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7315200" y="1143000"/>
              <a:ext cx="1600200" cy="381000"/>
            </a:xfrm>
            <a:prstGeom prst="roundRect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4876800" y="1143000"/>
              <a:ext cx="1676400" cy="381000"/>
            </a:xfrm>
            <a:prstGeom prst="roundRect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809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heme/theme1.xml><?xml version="1.0" encoding="utf-8"?>
<a:theme xmlns:a="http://schemas.openxmlformats.org/drawingml/2006/main" name="Blank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Blank">
      <a:majorFont>
        <a:latin typeface="Gill Sans Light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30408</TotalTime>
  <Words>3293</Words>
  <Application>Microsoft Office PowerPoint</Application>
  <PresentationFormat>On-screen Show (4:3)</PresentationFormat>
  <Paragraphs>397</Paragraphs>
  <Slides>50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BlankBlank</vt:lpstr>
      <vt:lpstr>Document</vt:lpstr>
      <vt:lpstr>Worksheet</vt:lpstr>
      <vt:lpstr>D2d study</vt:lpstr>
      <vt:lpstr>Background &amp; Rationale</vt:lpstr>
      <vt:lpstr>Vitamin D is now Big Business</vt:lpstr>
      <vt:lpstr>Risk of Incident Type 2 Diabetes by Joint Categories of  Vitamin D and Calcium Intake</vt:lpstr>
      <vt:lpstr>Association of 25OHD with Incident Type 2 Diabetes</vt:lpstr>
      <vt:lpstr>Association of 25OHD with Incident Diabetes Meta-analysis of Longitudinal Observational Studies</vt:lpstr>
      <vt:lpstr>Prerequisites for Causal Association  of Vitamin D with Diabetes</vt:lpstr>
      <vt:lpstr>Pitfalls of Observational Studies with Vitamin D and Disease</vt:lpstr>
      <vt:lpstr>Trials in pre-diabetes / diabetes</vt:lpstr>
      <vt:lpstr>Limitations of Published Trials on  Vitamin D Supplementation and Type 2 Diabetes</vt:lpstr>
      <vt:lpstr>Effect of Vitamin D3 Supplementation (2,000 IU/day)  on Disposition Index (beta-cell function) and HbA1c</vt:lpstr>
      <vt:lpstr>Calls for a randomized trial on vitamin D supplementation for prevention of type 2 diabetes</vt:lpstr>
      <vt:lpstr>Slide 13</vt:lpstr>
      <vt:lpstr>Primary Aim</vt:lpstr>
      <vt:lpstr>Secondary Aims</vt:lpstr>
      <vt:lpstr>Secondary Aims (cont.)</vt:lpstr>
      <vt:lpstr>Inclusion criteria</vt:lpstr>
      <vt:lpstr>Exclusion criteria</vt:lpstr>
      <vt:lpstr>Exclusion criteria | Medication and Supplements</vt:lpstr>
      <vt:lpstr>Exclusion criteria | Other Medical History</vt:lpstr>
      <vt:lpstr>Exclusion criteria | Other Medical History (cont.)</vt:lpstr>
      <vt:lpstr>Exclusion criteria | Laboratory Evaluation</vt:lpstr>
      <vt:lpstr>Exclusion criteria | Other</vt:lpstr>
      <vt:lpstr>Exclusion criteria | Women only</vt:lpstr>
      <vt:lpstr>D2d study design overview</vt:lpstr>
      <vt:lpstr>Intervention – Rationale for Dose and Frequency cholecalciferol 4,000 IU/day</vt:lpstr>
      <vt:lpstr>Study Visits Overview</vt:lpstr>
      <vt:lpstr>Study Visits | Screening</vt:lpstr>
      <vt:lpstr>Study Visits | Screening (cont.)</vt:lpstr>
      <vt:lpstr>Study Visits | Screening (cont.)</vt:lpstr>
      <vt:lpstr>Study Visits | Baseline</vt:lpstr>
      <vt:lpstr>Study Visits | Baseline (cont.)</vt:lpstr>
      <vt:lpstr>Study Visit | Randomization</vt:lpstr>
      <vt:lpstr>Study Visit | Month 3</vt:lpstr>
      <vt:lpstr>Study Visit | Semi-Annual Visits</vt:lpstr>
      <vt:lpstr>Study Visit | Semi-Annual Visits (cont.)</vt:lpstr>
      <vt:lpstr>Study Visit | Annual Visits</vt:lpstr>
      <vt:lpstr>Study Visit | Annual Visits (cont.)</vt:lpstr>
      <vt:lpstr>Scheduled Phone Contact</vt:lpstr>
      <vt:lpstr>Study Visit | Unscheduled</vt:lpstr>
      <vt:lpstr>Unscheduled | Confirmatory Visit</vt:lpstr>
      <vt:lpstr> Unscheduled Visit |  Diabetes Diagnosed Outside of Study </vt:lpstr>
      <vt:lpstr>Unscheduled Visit | Symptoms of Hyperglycemia</vt:lpstr>
      <vt:lpstr>End of Study Visit</vt:lpstr>
      <vt:lpstr>Primary outcome: incident diabetes | Overview of diagnosis </vt:lpstr>
      <vt:lpstr>Diabetes diagnosis – annual visit</vt:lpstr>
      <vt:lpstr>Diabetes diagnosis – semi-annual visit</vt:lpstr>
      <vt:lpstr>Slide 48</vt:lpstr>
      <vt:lpstr>Management of participants after diabetes diagnosis</vt:lpstr>
      <vt:lpstr>D2d collaborating clinical sites</vt:lpstr>
    </vt:vector>
  </TitlesOfParts>
  <Company>Anastassios Pittas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D in Health and Disease</dc:title>
  <dc:creator>Anastassios Pittas</dc:creator>
  <cp:lastModifiedBy>evickery</cp:lastModifiedBy>
  <cp:revision>1166</cp:revision>
  <cp:lastPrinted>2013-05-23T15:17:50Z</cp:lastPrinted>
  <dcterms:created xsi:type="dcterms:W3CDTF">2011-11-11T15:00:35Z</dcterms:created>
  <dcterms:modified xsi:type="dcterms:W3CDTF">2013-07-22T17:36:04Z</dcterms:modified>
</cp:coreProperties>
</file>