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5" d="100"/>
          <a:sy n="85" d="100"/>
        </p:scale>
        <p:origin x="-534" y="-3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E2ED37-9804-4ADB-AC90-7A23CB96C0CC}" type="datetimeFigureOut">
              <a:rPr lang="en-US" smtClean="0"/>
              <a:t>8/14/2014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1972E6-395A-459D-87C7-FA234B31DA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2833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400800"/>
            <a:ext cx="2133600" cy="365125"/>
          </a:xfrm>
          <a:prstGeom prst="rect">
            <a:avLst/>
          </a:prstGeom>
        </p:spPr>
        <p:txBody>
          <a:bodyPr/>
          <a:lstStyle/>
          <a:p>
            <a:fld id="{C9FF184D-BF93-477C-B247-EF78C003F3EE}" type="datetimeFigureOut">
              <a:rPr lang="en-US" smtClean="0"/>
              <a:t>8/14/2014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400800"/>
            <a:ext cx="2133600" cy="365125"/>
          </a:xfrm>
          <a:prstGeom prst="rect">
            <a:avLst/>
          </a:prstGeom>
        </p:spPr>
        <p:txBody>
          <a:bodyPr/>
          <a:lstStyle/>
          <a:p>
            <a:fld id="{CBDEC92C-CFFE-417E-A0D2-FEBB39C6BA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400800"/>
            <a:ext cx="2133600" cy="365125"/>
          </a:xfrm>
          <a:prstGeom prst="rect">
            <a:avLst/>
          </a:prstGeom>
        </p:spPr>
        <p:txBody>
          <a:bodyPr/>
          <a:lstStyle/>
          <a:p>
            <a:fld id="{C9FF184D-BF93-477C-B247-EF78C003F3EE}" type="datetimeFigureOut">
              <a:rPr lang="en-US" smtClean="0"/>
              <a:t>8/14/2014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400800"/>
            <a:ext cx="2133600" cy="365125"/>
          </a:xfrm>
          <a:prstGeom prst="rect">
            <a:avLst/>
          </a:prstGeom>
        </p:spPr>
        <p:txBody>
          <a:bodyPr/>
          <a:lstStyle/>
          <a:p>
            <a:fld id="{CBDEC92C-CFFE-417E-A0D2-FEBB39C6BA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400800"/>
            <a:ext cx="2133600" cy="365125"/>
          </a:xfrm>
          <a:prstGeom prst="rect">
            <a:avLst/>
          </a:prstGeom>
        </p:spPr>
        <p:txBody>
          <a:bodyPr/>
          <a:lstStyle/>
          <a:p>
            <a:fld id="{C9FF184D-BF93-477C-B247-EF78C003F3EE}" type="datetimeFigureOut">
              <a:rPr lang="en-US" smtClean="0"/>
              <a:t>8/14/2014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400800"/>
            <a:ext cx="2133600" cy="365125"/>
          </a:xfrm>
          <a:prstGeom prst="rect">
            <a:avLst/>
          </a:prstGeom>
        </p:spPr>
        <p:txBody>
          <a:bodyPr/>
          <a:lstStyle/>
          <a:p>
            <a:fld id="{CBDEC92C-CFFE-417E-A0D2-FEBB39C6BA4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40080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 b="1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Recruitment &amp; Retention Subcommittee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400800"/>
            <a:ext cx="2133600" cy="365125"/>
          </a:xfrm>
          <a:prstGeom prst="rect">
            <a:avLst/>
          </a:prstGeom>
        </p:spPr>
        <p:txBody>
          <a:bodyPr/>
          <a:lstStyle/>
          <a:p>
            <a:fld id="{C9FF184D-BF93-477C-B247-EF78C003F3EE}" type="datetimeFigureOut">
              <a:rPr lang="en-US" smtClean="0"/>
              <a:t>8/14/2014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400800"/>
            <a:ext cx="2133600" cy="365125"/>
          </a:xfrm>
          <a:prstGeom prst="rect">
            <a:avLst/>
          </a:prstGeom>
        </p:spPr>
        <p:txBody>
          <a:bodyPr/>
          <a:lstStyle/>
          <a:p>
            <a:fld id="{CBDEC92C-CFFE-417E-A0D2-FEBB39C6BA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00800"/>
            <a:ext cx="2133600" cy="365125"/>
          </a:xfrm>
          <a:prstGeom prst="rect">
            <a:avLst/>
          </a:prstGeom>
        </p:spPr>
        <p:txBody>
          <a:bodyPr/>
          <a:lstStyle/>
          <a:p>
            <a:fld id="{C9FF184D-BF93-477C-B247-EF78C003F3EE}" type="datetimeFigureOut">
              <a:rPr lang="en-US" smtClean="0"/>
              <a:t>8/14/2014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400800"/>
            <a:ext cx="2133600" cy="365125"/>
          </a:xfrm>
          <a:prstGeom prst="rect">
            <a:avLst/>
          </a:prstGeom>
        </p:spPr>
        <p:txBody>
          <a:bodyPr/>
          <a:lstStyle/>
          <a:p>
            <a:fld id="{CBDEC92C-CFFE-417E-A0D2-FEBB39C6BA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400800"/>
            <a:ext cx="2133600" cy="365125"/>
          </a:xfrm>
          <a:prstGeom prst="rect">
            <a:avLst/>
          </a:prstGeom>
        </p:spPr>
        <p:txBody>
          <a:bodyPr/>
          <a:lstStyle/>
          <a:p>
            <a:fld id="{C9FF184D-BF93-477C-B247-EF78C003F3EE}" type="datetimeFigureOut">
              <a:rPr lang="en-US" smtClean="0"/>
              <a:t>8/14/2014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400800"/>
            <a:ext cx="2133600" cy="365125"/>
          </a:xfrm>
          <a:prstGeom prst="rect">
            <a:avLst/>
          </a:prstGeom>
        </p:spPr>
        <p:txBody>
          <a:bodyPr/>
          <a:lstStyle/>
          <a:p>
            <a:fld id="{CBDEC92C-CFFE-417E-A0D2-FEBB39C6BA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400800"/>
            <a:ext cx="2133600" cy="365125"/>
          </a:xfrm>
          <a:prstGeom prst="rect">
            <a:avLst/>
          </a:prstGeom>
        </p:spPr>
        <p:txBody>
          <a:bodyPr/>
          <a:lstStyle/>
          <a:p>
            <a:fld id="{C9FF184D-BF93-477C-B247-EF78C003F3EE}" type="datetimeFigureOut">
              <a:rPr lang="en-US" smtClean="0"/>
              <a:t>8/14/2014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400800"/>
            <a:ext cx="2133600" cy="365125"/>
          </a:xfrm>
          <a:prstGeom prst="rect">
            <a:avLst/>
          </a:prstGeom>
        </p:spPr>
        <p:txBody>
          <a:bodyPr/>
          <a:lstStyle/>
          <a:p>
            <a:fld id="{CBDEC92C-CFFE-417E-A0D2-FEBB39C6BA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400800"/>
            <a:ext cx="2133600" cy="365125"/>
          </a:xfrm>
          <a:prstGeom prst="rect">
            <a:avLst/>
          </a:prstGeom>
        </p:spPr>
        <p:txBody>
          <a:bodyPr/>
          <a:lstStyle/>
          <a:p>
            <a:fld id="{C9FF184D-BF93-477C-B247-EF78C003F3EE}" type="datetimeFigureOut">
              <a:rPr lang="en-US" smtClean="0"/>
              <a:t>8/14/2014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400800"/>
            <a:ext cx="2133600" cy="365125"/>
          </a:xfrm>
          <a:prstGeom prst="rect">
            <a:avLst/>
          </a:prstGeom>
        </p:spPr>
        <p:txBody>
          <a:bodyPr/>
          <a:lstStyle/>
          <a:p>
            <a:fld id="{CBDEC92C-CFFE-417E-A0D2-FEBB39C6BA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00800"/>
            <a:ext cx="2133600" cy="365125"/>
          </a:xfrm>
          <a:prstGeom prst="rect">
            <a:avLst/>
          </a:prstGeom>
        </p:spPr>
        <p:txBody>
          <a:bodyPr/>
          <a:lstStyle/>
          <a:p>
            <a:fld id="{C9FF184D-BF93-477C-B247-EF78C003F3EE}" type="datetimeFigureOut">
              <a:rPr lang="en-US" smtClean="0"/>
              <a:t>8/14/2014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400800"/>
            <a:ext cx="2133600" cy="365125"/>
          </a:xfrm>
          <a:prstGeom prst="rect">
            <a:avLst/>
          </a:prstGeom>
        </p:spPr>
        <p:txBody>
          <a:bodyPr/>
          <a:lstStyle/>
          <a:p>
            <a:fld id="{CBDEC92C-CFFE-417E-A0D2-FEBB39C6BA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00800"/>
            <a:ext cx="2133600" cy="365125"/>
          </a:xfrm>
          <a:prstGeom prst="rect">
            <a:avLst/>
          </a:prstGeom>
        </p:spPr>
        <p:txBody>
          <a:bodyPr/>
          <a:lstStyle/>
          <a:p>
            <a:fld id="{C9FF184D-BF93-477C-B247-EF78C003F3EE}" type="datetimeFigureOut">
              <a:rPr lang="en-US" smtClean="0"/>
              <a:t>8/14/2014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400800"/>
            <a:ext cx="2133600" cy="365125"/>
          </a:xfrm>
          <a:prstGeom prst="rect">
            <a:avLst/>
          </a:prstGeom>
        </p:spPr>
        <p:txBody>
          <a:bodyPr/>
          <a:lstStyle/>
          <a:p>
            <a:fld id="{CBDEC92C-CFFE-417E-A0D2-FEBB39C6BA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799" y="6024563"/>
            <a:ext cx="2618127" cy="833437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3505200" y="6281040"/>
            <a:ext cx="480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Recruitment</a:t>
            </a:r>
            <a:r>
              <a:rPr lang="en-US" b="1" baseline="0" dirty="0" smtClean="0">
                <a:solidFill>
                  <a:schemeClr val="bg1"/>
                </a:solidFill>
              </a:rPr>
              <a:t> &amp; Retention Subcommittee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D2d Recruitment and Retention Meeting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Topic: Retention </a:t>
            </a:r>
          </a:p>
          <a:p>
            <a:r>
              <a:rPr lang="en-US" dirty="0" smtClean="0"/>
              <a:t>August 12, 2014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Ideas?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Additional ideas?</a:t>
            </a:r>
          </a:p>
          <a:p>
            <a:r>
              <a:rPr lang="en-US" dirty="0" smtClean="0"/>
              <a:t>Email to d2d@tuftsmedicalcenter.org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Roll call</a:t>
            </a:r>
            <a:endParaRPr lang="en-US" dirty="0"/>
          </a:p>
          <a:p>
            <a:r>
              <a:rPr lang="en-US" dirty="0" smtClean="0"/>
              <a:t>Coordinating </a:t>
            </a:r>
            <a:r>
              <a:rPr lang="en-US" dirty="0"/>
              <a:t>Center Recruitment and Retention Updates and Announcements</a:t>
            </a:r>
          </a:p>
          <a:p>
            <a:r>
              <a:rPr lang="en-US" dirty="0" smtClean="0"/>
              <a:t>Focus </a:t>
            </a:r>
            <a:r>
              <a:rPr lang="en-US" dirty="0"/>
              <a:t>on Retention</a:t>
            </a:r>
          </a:p>
          <a:p>
            <a:pPr lvl="1"/>
            <a:r>
              <a:rPr lang="en-US" dirty="0"/>
              <a:t>Background &amp; Precedent         </a:t>
            </a:r>
          </a:p>
          <a:p>
            <a:pPr lvl="1"/>
            <a:r>
              <a:rPr lang="en-US" dirty="0" smtClean="0"/>
              <a:t>Open Discussion: </a:t>
            </a:r>
          </a:p>
          <a:p>
            <a:pPr lvl="2"/>
            <a:r>
              <a:rPr lang="en-US" dirty="0" smtClean="0"/>
              <a:t>What </a:t>
            </a:r>
            <a:r>
              <a:rPr lang="en-US" dirty="0"/>
              <a:t>one thing matters the most to participants and promotes their retention?  What would be the second most important thing?</a:t>
            </a:r>
          </a:p>
          <a:p>
            <a:pPr lvl="2"/>
            <a:r>
              <a:rPr lang="en-US" dirty="0"/>
              <a:t>Have you used or heard of any novel retention strategies we should consider?</a:t>
            </a:r>
          </a:p>
          <a:p>
            <a:r>
              <a:rPr lang="en-US" dirty="0" smtClean="0"/>
              <a:t>Recruitment </a:t>
            </a:r>
            <a:r>
              <a:rPr lang="en-US" dirty="0"/>
              <a:t>and Retention Subcommittee </a:t>
            </a:r>
            <a:r>
              <a:rPr lang="en-US" dirty="0" smtClean="0"/>
              <a:t>Resource Page on Retention</a:t>
            </a:r>
            <a:endParaRPr lang="en-US" dirty="0"/>
          </a:p>
          <a:p>
            <a:r>
              <a:rPr lang="en-US" dirty="0" smtClean="0"/>
              <a:t>ADA </a:t>
            </a:r>
            <a:r>
              <a:rPr lang="en-US" dirty="0"/>
              <a:t>connections and resources for sites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Retention: Background &amp; Precedent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382000" cy="5105400"/>
          </a:xfrm>
        </p:spPr>
        <p:txBody>
          <a:bodyPr>
            <a:normAutofit/>
          </a:bodyPr>
          <a:lstStyle/>
          <a:p>
            <a:r>
              <a:rPr lang="en-US" dirty="0" smtClean="0"/>
              <a:t>Good retention starts at the informed consent phase. </a:t>
            </a:r>
          </a:p>
          <a:p>
            <a:r>
              <a:rPr lang="en-US" dirty="0" smtClean="0"/>
              <a:t>Excellent retention maximizes power </a:t>
            </a:r>
          </a:p>
          <a:p>
            <a:pPr lvl="1"/>
            <a:r>
              <a:rPr lang="en-US" dirty="0" smtClean="0"/>
              <a:t>Current sample size calculations estimated a loss to follow up at 5% per year of follow up, but we need to stay well below this for high quality study and to maximize meaningful results.</a:t>
            </a:r>
          </a:p>
          <a:p>
            <a:pPr lvl="1"/>
            <a:r>
              <a:rPr lang="en-US" dirty="0" smtClean="0"/>
              <a:t>In the DPP, 92.5% of those who were alive at close of study attended a scheduled visit within the previous 5 months.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Retention: Current D2d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 of 7/30/14:</a:t>
            </a:r>
          </a:p>
          <a:p>
            <a:pPr lvl="1"/>
            <a:r>
              <a:rPr lang="en-US" dirty="0" smtClean="0"/>
              <a:t>M03: 185 of 189 expected visits have occurred (98%)</a:t>
            </a:r>
          </a:p>
          <a:p>
            <a:pPr lvl="1"/>
            <a:r>
              <a:rPr lang="en-US" dirty="0" smtClean="0"/>
              <a:t>M06: 57 of 57 expected visits have occurred (100%)</a:t>
            </a:r>
          </a:p>
          <a:p>
            <a:pPr lvl="1"/>
            <a:r>
              <a:rPr lang="en-US" dirty="0" smtClean="0"/>
              <a:t>3 of the 4 participants that missed M03 have returned for the M06 visit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Retention: Open 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2"/>
            <a:r>
              <a:rPr lang="en-US" dirty="0" smtClean="0"/>
              <a:t>What one thing matters the most to participants and promotes their retention?  What would be the second most important thing?</a:t>
            </a:r>
          </a:p>
          <a:p>
            <a:pPr lvl="2"/>
            <a:endParaRPr lang="en-US" dirty="0"/>
          </a:p>
          <a:p>
            <a:pPr lvl="2"/>
            <a:endParaRPr lang="en-US" dirty="0" smtClean="0"/>
          </a:p>
          <a:p>
            <a:pPr lvl="2"/>
            <a:r>
              <a:rPr lang="en-US" dirty="0" smtClean="0"/>
              <a:t>Have you used or heard of any novel retention strategies we should consider?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Retention </a:t>
            </a:r>
            <a:r>
              <a:rPr lang="en-US" dirty="0" err="1" smtClean="0"/>
              <a:t>Mneumonic</a:t>
            </a:r>
            <a:r>
              <a:rPr lang="en-US" dirty="0" smtClean="0"/>
              <a:t>: CARE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525963"/>
          </a:xfrm>
        </p:spPr>
        <p:txBody>
          <a:bodyPr>
            <a:normAutofit lnSpcReduction="10000"/>
          </a:bodyPr>
          <a:lstStyle/>
          <a:p>
            <a:endParaRPr lang="en-US" dirty="0" smtClean="0"/>
          </a:p>
          <a:p>
            <a:r>
              <a:rPr lang="en-US" dirty="0" smtClean="0"/>
              <a:t>C:Communication</a:t>
            </a:r>
            <a:r>
              <a:rPr lang="en-US" dirty="0"/>
              <a:t>; Conveniences</a:t>
            </a:r>
          </a:p>
          <a:p>
            <a:endParaRPr lang="en-US" dirty="0" smtClean="0"/>
          </a:p>
          <a:p>
            <a:r>
              <a:rPr lang="en-US" dirty="0" smtClean="0"/>
              <a:t>A</a:t>
            </a:r>
            <a:r>
              <a:rPr lang="en-US" dirty="0"/>
              <a:t>: Awareness; Appreciation</a:t>
            </a:r>
          </a:p>
          <a:p>
            <a:endParaRPr lang="en-US" dirty="0" smtClean="0"/>
          </a:p>
          <a:p>
            <a:r>
              <a:rPr lang="en-US" dirty="0" smtClean="0"/>
              <a:t>R</a:t>
            </a:r>
            <a:r>
              <a:rPr lang="en-US" dirty="0"/>
              <a:t>: Relationship; Reminders</a:t>
            </a:r>
          </a:p>
          <a:p>
            <a:endParaRPr lang="en-US" dirty="0" smtClean="0"/>
          </a:p>
          <a:p>
            <a:r>
              <a:rPr lang="en-US" dirty="0" smtClean="0"/>
              <a:t>E</a:t>
            </a:r>
            <a:r>
              <a:rPr lang="en-US" dirty="0"/>
              <a:t>: Education; Expectations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1999" y="5638800"/>
            <a:ext cx="44153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Harper B, </a:t>
            </a:r>
            <a:r>
              <a:rPr lang="en-US" dirty="0" err="1" smtClean="0"/>
              <a:t>Neuer</a:t>
            </a:r>
            <a:r>
              <a:rPr lang="en-US" dirty="0" smtClean="0"/>
              <a:t> A; Issues in Clinical Research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Retention: Coordinating Center Efforts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/>
          <a:lstStyle/>
          <a:p>
            <a:r>
              <a:rPr lang="en-US" dirty="0" smtClean="0"/>
              <a:t>Weekly updates to site coordinators on overdue or due visits</a:t>
            </a:r>
          </a:p>
          <a:p>
            <a:pPr lvl="1"/>
            <a:r>
              <a:rPr lang="en-US" i="1" dirty="0" smtClean="0"/>
              <a:t>Investigators will now be copied on these updates</a:t>
            </a:r>
          </a:p>
          <a:p>
            <a:r>
              <a:rPr lang="en-US" dirty="0" smtClean="0"/>
              <a:t>D2d Support and Education Program</a:t>
            </a:r>
          </a:p>
          <a:p>
            <a:pPr lvl="1"/>
            <a:r>
              <a:rPr lang="en-US" dirty="0" smtClean="0"/>
              <a:t>Twice yearly education events may also serve as important retention tool [education]</a:t>
            </a:r>
          </a:p>
          <a:p>
            <a:r>
              <a:rPr lang="en-US" dirty="0" smtClean="0"/>
              <a:t>D2d-branded keepsakes with D2d tagline [</a:t>
            </a:r>
            <a:r>
              <a:rPr lang="en-US" i="1" dirty="0" smtClean="0"/>
              <a:t>diabetes prevention research matters</a:t>
            </a:r>
            <a:r>
              <a:rPr lang="en-US" dirty="0" smtClean="0"/>
              <a:t>]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Retention: Site Practices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At recruitment, elicit and understand motivation for participation in research</a:t>
            </a:r>
          </a:p>
          <a:p>
            <a:r>
              <a:rPr lang="en-US" dirty="0" smtClean="0"/>
              <a:t>Identify red flags during recruitment process (e.g.  High ‘no show’ rate; monetary motivation)</a:t>
            </a:r>
          </a:p>
          <a:p>
            <a:r>
              <a:rPr lang="en-US" dirty="0" smtClean="0"/>
              <a:t>Relationship building with study staff early in study; involve investigator &amp; other team members at most visits</a:t>
            </a:r>
          </a:p>
          <a:p>
            <a:r>
              <a:rPr lang="en-US" dirty="0" smtClean="0"/>
              <a:t>Relationship building with non-study partners (e.g. primary care, office assistants, bioinformatics)</a:t>
            </a:r>
          </a:p>
          <a:p>
            <a:r>
              <a:rPr lang="en-US" dirty="0" smtClean="0"/>
              <a:t>Incorporate diabetes prevention support and education materials in visits</a:t>
            </a:r>
          </a:p>
          <a:p>
            <a:r>
              <a:rPr lang="en-US" dirty="0" smtClean="0"/>
              <a:t>Interim calls</a:t>
            </a:r>
          </a:p>
          <a:p>
            <a:r>
              <a:rPr lang="en-US" dirty="0" smtClean="0"/>
              <a:t>Additional?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D2d RRS Practical Take Away Tips for Sites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Track your site’s retention: CC will send weekly updates</a:t>
            </a:r>
          </a:p>
          <a:p>
            <a:r>
              <a:rPr lang="en-US" dirty="0" smtClean="0"/>
              <a:t>Incorporate other team members and investigators into visit flow</a:t>
            </a:r>
          </a:p>
          <a:p>
            <a:r>
              <a:rPr lang="en-US" dirty="0" smtClean="0"/>
              <a:t>Diabetes Support &amp; Education materials are now on portal; plan your education sessions</a:t>
            </a:r>
          </a:p>
          <a:p>
            <a:r>
              <a:rPr lang="en-US" dirty="0" smtClean="0"/>
              <a:t>Elicit and understand motivation for participation; identify red flags for retention</a:t>
            </a:r>
          </a:p>
          <a:p>
            <a:r>
              <a:rPr lang="en-US" dirty="0" smtClean="0"/>
              <a:t>Plan around life events (vacation, travel, etc) that may impact adherence </a:t>
            </a:r>
          </a:p>
          <a:p>
            <a:r>
              <a:rPr lang="en-US" dirty="0" smtClean="0"/>
              <a:t>Personal hand-written notes after M06 visit; holiday and birthday cards</a:t>
            </a:r>
          </a:p>
          <a:p>
            <a:r>
              <a:rPr lang="en-US" dirty="0" smtClean="0"/>
              <a:t>Provide study updates; participant newsletter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433</Words>
  <Application>Microsoft Office PowerPoint</Application>
  <PresentationFormat>On-screen Show (4:3)</PresentationFormat>
  <Paragraphs>63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D2d Recruitment and Retention Meeting</vt:lpstr>
      <vt:lpstr>Agenda</vt:lpstr>
      <vt:lpstr>Retention: Background &amp; Precedent</vt:lpstr>
      <vt:lpstr>Retention: Current D2d Data</vt:lpstr>
      <vt:lpstr>Retention: Open Discussion</vt:lpstr>
      <vt:lpstr>Retention Mneumonic: CARE</vt:lpstr>
      <vt:lpstr>Retention: Coordinating Center Efforts</vt:lpstr>
      <vt:lpstr>Retention: Site Practices</vt:lpstr>
      <vt:lpstr>D2d RRS Practical Take Away Tips for Sites</vt:lpstr>
      <vt:lpstr>Additional Ideas?</vt:lpstr>
    </vt:vector>
  </TitlesOfParts>
  <Company>MedStar Health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vxa112</dc:creator>
  <cp:lastModifiedBy>TUFTS Medical Center</cp:lastModifiedBy>
  <cp:revision>8</cp:revision>
  <dcterms:created xsi:type="dcterms:W3CDTF">2014-08-11T19:10:54Z</dcterms:created>
  <dcterms:modified xsi:type="dcterms:W3CDTF">2014-08-14T12:25:42Z</dcterms:modified>
</cp:coreProperties>
</file>