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3"/>
  </p:notesMasterIdLst>
  <p:sldIdLst>
    <p:sldId id="256" r:id="rId2"/>
  </p:sldIdLst>
  <p:sldSz cx="25603200" cy="201168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1pPr>
    <a:lvl2pPr marL="438424" indent="-166299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2pPr>
    <a:lvl3pPr marL="877794" indent="-333543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3pPr>
    <a:lvl4pPr marL="1317163" indent="-500786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4pPr>
    <a:lvl5pPr marL="1756532" indent="-66803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5pPr>
    <a:lvl6pPr marL="1360627" algn="l" defTabSz="544251" rtl="0" eaLnBrk="1" latinLnBrk="0" hangingPunct="1"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6pPr>
    <a:lvl7pPr marL="1632753" algn="l" defTabSz="544251" rtl="0" eaLnBrk="1" latinLnBrk="0" hangingPunct="1"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7pPr>
    <a:lvl8pPr marL="1904878" algn="l" defTabSz="544251" rtl="0" eaLnBrk="1" latinLnBrk="0" hangingPunct="1"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8pPr>
    <a:lvl9pPr marL="2177004" algn="l" defTabSz="544251" rtl="0" eaLnBrk="1" latinLnBrk="0" hangingPunct="1">
      <a:defRPr sz="23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36">
          <p15:clr>
            <a:srgbClr val="A4A3A4"/>
          </p15:clr>
        </p15:guide>
        <p15:guide id="2" pos="8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B"/>
    <a:srgbClr val="FF00FF"/>
    <a:srgbClr val="000099"/>
    <a:srgbClr val="FF3300"/>
    <a:srgbClr val="00FFFF"/>
    <a:srgbClr val="3399FF"/>
    <a:srgbClr val="333399"/>
    <a:srgbClr val="FFBF0B"/>
    <a:srgbClr val="FF0000"/>
    <a:srgbClr val="9F9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6947" autoAdjust="0"/>
  </p:normalViewPr>
  <p:slideViewPr>
    <p:cSldViewPr snapToGrid="0">
      <p:cViewPr>
        <p:scale>
          <a:sx n="40" d="100"/>
          <a:sy n="40" d="100"/>
        </p:scale>
        <p:origin x="-582" y="180"/>
      </p:cViewPr>
      <p:guideLst>
        <p:guide orient="horz" pos="6336"/>
        <p:guide pos="8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37" d="100"/>
          <a:sy n="37" d="100"/>
        </p:scale>
        <p:origin x="-1488" y="-84"/>
      </p:cViewPr>
      <p:guideLst>
        <p:guide orient="horz" pos="3024"/>
        <p:guide pos="23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53610" cy="4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928" tIns="48464" rIns="96928" bIns="4846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9487" y="0"/>
            <a:ext cx="3153610" cy="4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928" tIns="48464" rIns="96928" bIns="4846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33500" y="712788"/>
            <a:ext cx="46355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877" y="4592739"/>
            <a:ext cx="5311343" cy="4275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928" tIns="48464" rIns="96928" bIns="48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6293"/>
            <a:ext cx="3153610" cy="4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928" tIns="48464" rIns="96928" bIns="4846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9487" y="9106293"/>
            <a:ext cx="3153610" cy="4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928" tIns="48464" rIns="96928" bIns="4846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40CB703C-FE81-48EF-90C5-C4D3293C83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802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pitchFamily="8" charset="0"/>
        <a:ea typeface="ＭＳ Ｐゴシック" charset="-128"/>
        <a:cs typeface="ＭＳ Ｐゴシック" charset="-128"/>
      </a:defRPr>
    </a:lvl1pPr>
    <a:lvl2pPr marL="43842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pitchFamily="8" charset="0"/>
        <a:ea typeface="ＭＳ Ｐゴシック" charset="-128"/>
        <a:cs typeface="+mn-cs"/>
      </a:defRPr>
    </a:lvl2pPr>
    <a:lvl3pPr marL="87779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pitchFamily="8" charset="0"/>
        <a:ea typeface="ＭＳ Ｐゴシック" charset="-128"/>
        <a:cs typeface="+mn-cs"/>
      </a:defRPr>
    </a:lvl3pPr>
    <a:lvl4pPr marL="1317163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pitchFamily="8" charset="0"/>
        <a:ea typeface="ＭＳ Ｐゴシック" charset="-128"/>
        <a:cs typeface="+mn-cs"/>
      </a:defRPr>
    </a:lvl4pPr>
    <a:lvl5pPr marL="1756532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pitchFamily="8" charset="0"/>
        <a:ea typeface="ＭＳ Ｐゴシック" charset="-128"/>
        <a:cs typeface="+mn-cs"/>
      </a:defRPr>
    </a:lvl5pPr>
    <a:lvl6pPr marL="2196052" algn="l" defTabSz="87842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35263" algn="l" defTabSz="87842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74473" algn="l" defTabSz="87842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513683" algn="l" defTabSz="87842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0" y="712788"/>
            <a:ext cx="4635500" cy="3641725"/>
          </a:xfrm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Times New Roman" pitchFamily="1" charset="0"/>
              <a:ea typeface="ＭＳ Ｐゴシック" pitchFamily="1" charset="-128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787601" indent="-302924" eaLnBrk="0" hangingPunct="0"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marL="1211694" indent="-242339" eaLnBrk="0" hangingPunct="0"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marL="1696372" indent="-242339" eaLnBrk="0" hangingPunct="0"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marL="2181050" indent="-242339" eaLnBrk="0" hangingPunct="0"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2665727" indent="-242339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3150405" indent="-242339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3635083" indent="-242339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4119761" indent="-242339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fld id="{31E40EC7-0CD4-477D-8A7C-0A5EEF1990C9}" type="slidenum">
              <a:rPr lang="en-US" sz="1300"/>
              <a:pPr/>
              <a:t>1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2063323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9994" y="6249912"/>
            <a:ext cx="21763214" cy="4310743"/>
          </a:xfrm>
          <a:prstGeom prst="rect">
            <a:avLst/>
          </a:prstGeom>
        </p:spPr>
        <p:txBody>
          <a:bodyPr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9986" y="11398857"/>
            <a:ext cx="17923228" cy="5142290"/>
          </a:xfrm>
          <a:prstGeom prst="rect">
            <a:avLst/>
          </a:prstGeom>
        </p:spPr>
        <p:txBody>
          <a:bodyPr lIns="87842" tIns="43921" rIns="87842" bIns="43921"/>
          <a:lstStyle>
            <a:lvl1pPr marL="0" indent="0" algn="ctr">
              <a:buNone/>
              <a:defRPr/>
            </a:lvl1pPr>
            <a:lvl2pPr marL="439211" indent="0" algn="ctr">
              <a:buNone/>
              <a:defRPr/>
            </a:lvl2pPr>
            <a:lvl3pPr marL="878421" indent="0" algn="ctr">
              <a:buNone/>
              <a:defRPr/>
            </a:lvl3pPr>
            <a:lvl4pPr marL="1317631" indent="0" algn="ctr">
              <a:buNone/>
              <a:defRPr/>
            </a:lvl4pPr>
            <a:lvl5pPr marL="1756842" indent="0" algn="ctr">
              <a:buNone/>
              <a:defRPr/>
            </a:lvl5pPr>
            <a:lvl6pPr marL="2196052" indent="0" algn="ctr">
              <a:buNone/>
              <a:defRPr/>
            </a:lvl6pPr>
            <a:lvl7pPr marL="2635263" indent="0" algn="ctr">
              <a:buNone/>
              <a:defRPr/>
            </a:lvl7pPr>
            <a:lvl8pPr marL="3074473" indent="0" algn="ctr">
              <a:buNone/>
              <a:defRPr/>
            </a:lvl8pPr>
            <a:lvl9pPr marL="351368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8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4938"/>
            <a:ext cx="23042386" cy="3352800"/>
          </a:xfrm>
          <a:prstGeom prst="rect">
            <a:avLst/>
          </a:prstGeom>
        </p:spPr>
        <p:txBody>
          <a:bodyPr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0408" y="4693257"/>
            <a:ext cx="23042386" cy="13276490"/>
          </a:xfrm>
          <a:prstGeom prst="rect">
            <a:avLst/>
          </a:prstGeom>
        </p:spPr>
        <p:txBody>
          <a:bodyPr vert="eaVert" lIns="87842" tIns="43921" rIns="87842" bIns="4392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6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62816" y="804940"/>
            <a:ext cx="5759980" cy="17164806"/>
          </a:xfrm>
          <a:prstGeom prst="rect">
            <a:avLst/>
          </a:prstGeom>
        </p:spPr>
        <p:txBody>
          <a:bodyPr vert="eaVert"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0408" y="804940"/>
            <a:ext cx="17163873" cy="17164806"/>
          </a:xfrm>
          <a:prstGeom prst="rect">
            <a:avLst/>
          </a:prstGeom>
        </p:spPr>
        <p:txBody>
          <a:bodyPr vert="eaVert" lIns="87842" tIns="43921" rIns="87842" bIns="4392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6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4938"/>
            <a:ext cx="23042386" cy="3352800"/>
          </a:xfrm>
          <a:prstGeom prst="rect">
            <a:avLst/>
          </a:prstGeom>
        </p:spPr>
        <p:txBody>
          <a:bodyPr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408" y="4693257"/>
            <a:ext cx="23042386" cy="13276490"/>
          </a:xfrm>
          <a:prstGeom prst="rect">
            <a:avLst/>
          </a:prstGeom>
        </p:spPr>
        <p:txBody>
          <a:bodyPr lIns="87842" tIns="43921" rIns="87842" bIns="4392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1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476" y="12927242"/>
            <a:ext cx="21763214" cy="3994755"/>
          </a:xfrm>
          <a:prstGeom prst="rect">
            <a:avLst/>
          </a:prstGeom>
        </p:spPr>
        <p:txBody>
          <a:bodyPr lIns="87842" tIns="43921" rIns="87842" bIns="43921" anchor="t"/>
          <a:lstStyle>
            <a:lvl1pPr algn="l">
              <a:defRPr sz="3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76" y="8526690"/>
            <a:ext cx="21763214" cy="4400550"/>
          </a:xfrm>
          <a:prstGeom prst="rect">
            <a:avLst/>
          </a:prstGeom>
        </p:spPr>
        <p:txBody>
          <a:bodyPr lIns="87842" tIns="43921" rIns="87842" bIns="43921" anchor="b"/>
          <a:lstStyle>
            <a:lvl1pPr marL="0" indent="0">
              <a:buNone/>
              <a:defRPr sz="1900"/>
            </a:lvl1pPr>
            <a:lvl2pPr marL="439211" indent="0">
              <a:buNone/>
              <a:defRPr sz="1700"/>
            </a:lvl2pPr>
            <a:lvl3pPr marL="878421" indent="0">
              <a:buNone/>
              <a:defRPr sz="1500"/>
            </a:lvl3pPr>
            <a:lvl4pPr marL="1317631" indent="0">
              <a:buNone/>
              <a:defRPr sz="1400"/>
            </a:lvl4pPr>
            <a:lvl5pPr marL="1756842" indent="0">
              <a:buNone/>
              <a:defRPr sz="1400"/>
            </a:lvl5pPr>
            <a:lvl6pPr marL="2196052" indent="0">
              <a:buNone/>
              <a:defRPr sz="1400"/>
            </a:lvl6pPr>
            <a:lvl7pPr marL="2635263" indent="0">
              <a:buNone/>
              <a:defRPr sz="1400"/>
            </a:lvl7pPr>
            <a:lvl8pPr marL="3074473" indent="0">
              <a:buNone/>
              <a:defRPr sz="1400"/>
            </a:lvl8pPr>
            <a:lvl9pPr marL="351368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030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4938"/>
            <a:ext cx="23042386" cy="3352800"/>
          </a:xfrm>
          <a:prstGeom prst="rect">
            <a:avLst/>
          </a:prstGeom>
        </p:spPr>
        <p:txBody>
          <a:bodyPr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407" y="4693257"/>
            <a:ext cx="11461926" cy="13276490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60867" y="4693257"/>
            <a:ext cx="11461927" cy="13276490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4938"/>
            <a:ext cx="23042386" cy="3352800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408" y="4503663"/>
            <a:ext cx="11312525" cy="1875971"/>
          </a:xfrm>
          <a:prstGeom prst="rect">
            <a:avLst/>
          </a:prstGeom>
        </p:spPr>
        <p:txBody>
          <a:bodyPr lIns="87842" tIns="43921" rIns="87842" bIns="43921" anchor="b"/>
          <a:lstStyle>
            <a:lvl1pPr marL="0" indent="0">
              <a:buNone/>
              <a:defRPr sz="2300" b="1"/>
            </a:lvl1pPr>
            <a:lvl2pPr marL="439211" indent="0">
              <a:buNone/>
              <a:defRPr sz="1900" b="1"/>
            </a:lvl2pPr>
            <a:lvl3pPr marL="878421" indent="0">
              <a:buNone/>
              <a:defRPr sz="1700" b="1"/>
            </a:lvl3pPr>
            <a:lvl4pPr marL="1317631" indent="0">
              <a:buNone/>
              <a:defRPr sz="1500" b="1"/>
            </a:lvl4pPr>
            <a:lvl5pPr marL="1756842" indent="0">
              <a:buNone/>
              <a:defRPr sz="1500" b="1"/>
            </a:lvl5pPr>
            <a:lvl6pPr marL="2196052" indent="0">
              <a:buNone/>
              <a:defRPr sz="1500" b="1"/>
            </a:lvl6pPr>
            <a:lvl7pPr marL="2635263" indent="0">
              <a:buNone/>
              <a:defRPr sz="1500" b="1"/>
            </a:lvl7pPr>
            <a:lvl8pPr marL="3074473" indent="0">
              <a:buNone/>
              <a:defRPr sz="1500" b="1"/>
            </a:lvl8pPr>
            <a:lvl9pPr marL="351368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408" y="6379635"/>
            <a:ext cx="11312525" cy="11590112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06566" y="4503663"/>
            <a:ext cx="11316230" cy="1875971"/>
          </a:xfrm>
          <a:prstGeom prst="rect">
            <a:avLst/>
          </a:prstGeom>
        </p:spPr>
        <p:txBody>
          <a:bodyPr lIns="87842" tIns="43921" rIns="87842" bIns="43921" anchor="b"/>
          <a:lstStyle>
            <a:lvl1pPr marL="0" indent="0">
              <a:buNone/>
              <a:defRPr sz="2300" b="1"/>
            </a:lvl1pPr>
            <a:lvl2pPr marL="439211" indent="0">
              <a:buNone/>
              <a:defRPr sz="1900" b="1"/>
            </a:lvl2pPr>
            <a:lvl3pPr marL="878421" indent="0">
              <a:buNone/>
              <a:defRPr sz="1700" b="1"/>
            </a:lvl3pPr>
            <a:lvl4pPr marL="1317631" indent="0">
              <a:buNone/>
              <a:defRPr sz="1500" b="1"/>
            </a:lvl4pPr>
            <a:lvl5pPr marL="1756842" indent="0">
              <a:buNone/>
              <a:defRPr sz="1500" b="1"/>
            </a:lvl5pPr>
            <a:lvl6pPr marL="2196052" indent="0">
              <a:buNone/>
              <a:defRPr sz="1500" b="1"/>
            </a:lvl6pPr>
            <a:lvl7pPr marL="2635263" indent="0">
              <a:buNone/>
              <a:defRPr sz="1500" b="1"/>
            </a:lvl7pPr>
            <a:lvl8pPr marL="3074473" indent="0">
              <a:buNone/>
              <a:defRPr sz="1500" b="1"/>
            </a:lvl8pPr>
            <a:lvl9pPr marL="351368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006566" y="6379635"/>
            <a:ext cx="11316230" cy="11590112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8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4938"/>
            <a:ext cx="23042386" cy="3352800"/>
          </a:xfrm>
          <a:prstGeom prst="rect">
            <a:avLst/>
          </a:prstGeom>
        </p:spPr>
        <p:txBody>
          <a:bodyPr lIns="87842" tIns="43921" rIns="87842" bIns="43921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7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72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408" y="801613"/>
            <a:ext cx="8423275" cy="3407683"/>
          </a:xfrm>
          <a:prstGeom prst="rect">
            <a:avLst/>
          </a:prstGeom>
        </p:spPr>
        <p:txBody>
          <a:bodyPr lIns="87842" tIns="43921" rIns="87842" bIns="43921"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9894" y="801613"/>
            <a:ext cx="14312900" cy="17168133"/>
          </a:xfrm>
          <a:prstGeom prst="rect">
            <a:avLst/>
          </a:prstGeom>
        </p:spPr>
        <p:txBody>
          <a:bodyPr lIns="87842" tIns="43921" rIns="87842" bIns="43921"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408" y="4209295"/>
            <a:ext cx="8423275" cy="13760450"/>
          </a:xfrm>
          <a:prstGeom prst="rect">
            <a:avLst/>
          </a:prstGeom>
        </p:spPr>
        <p:txBody>
          <a:bodyPr lIns="87842" tIns="43921" rIns="87842" bIns="43921"/>
          <a:lstStyle>
            <a:lvl1pPr marL="0" indent="0">
              <a:buNone/>
              <a:defRPr sz="1400"/>
            </a:lvl1pPr>
            <a:lvl2pPr marL="439211" indent="0">
              <a:buNone/>
              <a:defRPr sz="1100"/>
            </a:lvl2pPr>
            <a:lvl3pPr marL="878421" indent="0">
              <a:buNone/>
              <a:defRPr sz="1000"/>
            </a:lvl3pPr>
            <a:lvl4pPr marL="1317631" indent="0">
              <a:buNone/>
              <a:defRPr sz="900"/>
            </a:lvl4pPr>
            <a:lvl5pPr marL="1756842" indent="0">
              <a:buNone/>
              <a:defRPr sz="900"/>
            </a:lvl5pPr>
            <a:lvl6pPr marL="2196052" indent="0">
              <a:buNone/>
              <a:defRPr sz="900"/>
            </a:lvl6pPr>
            <a:lvl7pPr marL="2635263" indent="0">
              <a:buNone/>
              <a:defRPr sz="900"/>
            </a:lvl7pPr>
            <a:lvl8pPr marL="3074473" indent="0">
              <a:buNone/>
              <a:defRPr sz="900"/>
            </a:lvl8pPr>
            <a:lvl9pPr marL="351368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3869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912" y="14081429"/>
            <a:ext cx="15362414" cy="1663096"/>
          </a:xfrm>
          <a:prstGeom prst="rect">
            <a:avLst/>
          </a:prstGeom>
        </p:spPr>
        <p:txBody>
          <a:bodyPr lIns="87842" tIns="43921" rIns="87842" bIns="43921"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17912" y="1797808"/>
            <a:ext cx="15362414" cy="12069081"/>
          </a:xfrm>
          <a:prstGeom prst="rect">
            <a:avLst/>
          </a:prstGeom>
        </p:spPr>
        <p:txBody>
          <a:bodyPr lIns="87842" tIns="43921" rIns="87842" bIns="43921"/>
          <a:lstStyle>
            <a:lvl1pPr marL="0" indent="0">
              <a:buNone/>
              <a:defRPr sz="3100"/>
            </a:lvl1pPr>
            <a:lvl2pPr marL="439211" indent="0">
              <a:buNone/>
              <a:defRPr sz="2700"/>
            </a:lvl2pPr>
            <a:lvl3pPr marL="878421" indent="0">
              <a:buNone/>
              <a:defRPr sz="2300"/>
            </a:lvl3pPr>
            <a:lvl4pPr marL="1317631" indent="0">
              <a:buNone/>
              <a:defRPr sz="1900"/>
            </a:lvl4pPr>
            <a:lvl5pPr marL="1756842" indent="0">
              <a:buNone/>
              <a:defRPr sz="1900"/>
            </a:lvl5pPr>
            <a:lvl6pPr marL="2196052" indent="0">
              <a:buNone/>
              <a:defRPr sz="1900"/>
            </a:lvl6pPr>
            <a:lvl7pPr marL="2635263" indent="0">
              <a:buNone/>
              <a:defRPr sz="1900"/>
            </a:lvl7pPr>
            <a:lvl8pPr marL="3074473" indent="0">
              <a:buNone/>
              <a:defRPr sz="1900"/>
            </a:lvl8pPr>
            <a:lvl9pPr marL="3513683" indent="0">
              <a:buNone/>
              <a:defRPr sz="1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912" y="15744525"/>
            <a:ext cx="15362414" cy="2359931"/>
          </a:xfrm>
          <a:prstGeom prst="rect">
            <a:avLst/>
          </a:prstGeom>
        </p:spPr>
        <p:txBody>
          <a:bodyPr lIns="87842" tIns="43921" rIns="87842" bIns="43921"/>
          <a:lstStyle>
            <a:lvl1pPr marL="0" indent="0">
              <a:buNone/>
              <a:defRPr sz="1400"/>
            </a:lvl1pPr>
            <a:lvl2pPr marL="439211" indent="0">
              <a:buNone/>
              <a:defRPr sz="1100"/>
            </a:lvl2pPr>
            <a:lvl3pPr marL="878421" indent="0">
              <a:buNone/>
              <a:defRPr sz="1000"/>
            </a:lvl3pPr>
            <a:lvl4pPr marL="1317631" indent="0">
              <a:buNone/>
              <a:defRPr sz="900"/>
            </a:lvl4pPr>
            <a:lvl5pPr marL="1756842" indent="0">
              <a:buNone/>
              <a:defRPr sz="900"/>
            </a:lvl5pPr>
            <a:lvl6pPr marL="2196052" indent="0">
              <a:buNone/>
              <a:defRPr sz="900"/>
            </a:lvl6pPr>
            <a:lvl7pPr marL="2635263" indent="0">
              <a:buNone/>
              <a:defRPr sz="900"/>
            </a:lvl7pPr>
            <a:lvl8pPr marL="3074473" indent="0">
              <a:buNone/>
              <a:defRPr sz="900"/>
            </a:lvl8pPr>
            <a:lvl9pPr marL="351368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316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20657"/>
            <a:ext cx="25603200" cy="178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/>
          <a:stretch>
            <a:fillRect/>
          </a:stretch>
        </p:blipFill>
        <p:spPr bwMode="auto">
          <a:xfrm>
            <a:off x="6827838" y="18326894"/>
            <a:ext cx="13868400" cy="1789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5334000" y="18104872"/>
            <a:ext cx="18775363" cy="1735640"/>
          </a:xfrm>
          <a:prstGeom prst="rect">
            <a:avLst/>
          </a:prstGeom>
          <a:noFill/>
          <a:ln>
            <a:noFill/>
          </a:ln>
          <a:extLst/>
        </p:spPr>
        <p:txBody>
          <a:bodyPr lIns="271054" tIns="135527" rIns="271054" bIns="135527">
            <a:spAutoFit/>
          </a:bodyPr>
          <a:lstStyle>
            <a:lvl1pPr defTabSz="455295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defTabSz="455295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9500" smtClean="0">
                <a:solidFill>
                  <a:schemeClr val="bg1"/>
                </a:solidFill>
                <a:latin typeface="Helvetica Neue" pitchFamily="1" charset="0"/>
              </a:rPr>
              <a:t>Department of Medicine</a:t>
            </a:r>
            <a:endParaRPr lang="en-US" sz="7100" smtClean="0">
              <a:latin typeface="Times" pitchFamily="1" charset="0"/>
            </a:endParaRPr>
          </a:p>
        </p:txBody>
      </p:sp>
      <p:pic>
        <p:nvPicPr>
          <p:cNvPr id="1029" name="Picture 10" descr="ggbridge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73538" cy="350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25" r:id="rId2"/>
    <p:sldLayoutId id="2147484626" r:id="rId3"/>
    <p:sldLayoutId id="2147484627" r:id="rId4"/>
    <p:sldLayoutId id="2147484628" r:id="rId5"/>
    <p:sldLayoutId id="2147484629" r:id="rId6"/>
    <p:sldLayoutId id="2147484630" r:id="rId7"/>
    <p:sldLayoutId id="2147484631" r:id="rId8"/>
    <p:sldLayoutId id="2147484632" r:id="rId9"/>
    <p:sldLayoutId id="2147484633" r:id="rId10"/>
    <p:sldLayoutId id="2147484634" r:id="rId11"/>
  </p:sldLayoutIdLst>
  <p:txStyles>
    <p:titleStyle>
      <a:lvl1pPr algn="ctr" defTabSz="2709916" rtl="0" eaLnBrk="0" fontAlgn="base" hangingPunct="0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2709916" rtl="0" eaLnBrk="0" fontAlgn="base" hangingPunct="0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  <a:ea typeface="ＭＳ Ｐゴシック" charset="-128"/>
          <a:cs typeface="ＭＳ Ｐゴシック" charset="-128"/>
        </a:defRPr>
      </a:lvl2pPr>
      <a:lvl3pPr algn="ctr" defTabSz="2709916" rtl="0" eaLnBrk="0" fontAlgn="base" hangingPunct="0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  <a:ea typeface="ＭＳ Ｐゴシック" charset="-128"/>
          <a:cs typeface="ＭＳ Ｐゴシック" charset="-128"/>
        </a:defRPr>
      </a:lvl3pPr>
      <a:lvl4pPr algn="ctr" defTabSz="2709916" rtl="0" eaLnBrk="0" fontAlgn="base" hangingPunct="0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  <a:ea typeface="ＭＳ Ｐゴシック" charset="-128"/>
          <a:cs typeface="ＭＳ Ｐゴシック" charset="-128"/>
        </a:defRPr>
      </a:lvl4pPr>
      <a:lvl5pPr algn="ctr" defTabSz="2709916" rtl="0" eaLnBrk="0" fontAlgn="base" hangingPunct="0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  <a:ea typeface="ＭＳ Ｐゴシック" charset="-128"/>
          <a:cs typeface="ＭＳ Ｐゴシック" charset="-128"/>
        </a:defRPr>
      </a:lvl5pPr>
      <a:lvl6pPr marL="439211" algn="ctr" defTabSz="2709990" rtl="0" fontAlgn="base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</a:defRPr>
      </a:lvl6pPr>
      <a:lvl7pPr marL="878421" algn="ctr" defTabSz="2709990" rtl="0" fontAlgn="base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</a:defRPr>
      </a:lvl7pPr>
      <a:lvl8pPr marL="1317631" algn="ctr" defTabSz="2709990" rtl="0" fontAlgn="base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</a:defRPr>
      </a:lvl8pPr>
      <a:lvl9pPr marL="1756842" algn="ctr" defTabSz="2709990" rtl="0" fontAlgn="base">
        <a:spcBef>
          <a:spcPct val="0"/>
        </a:spcBef>
        <a:spcAft>
          <a:spcPct val="0"/>
        </a:spcAft>
        <a:defRPr sz="13100">
          <a:solidFill>
            <a:schemeClr val="tx2"/>
          </a:solidFill>
          <a:latin typeface="Times" pitchFamily="8" charset="0"/>
        </a:defRPr>
      </a:lvl9pPr>
    </p:titleStyle>
    <p:bodyStyle>
      <a:lvl1pPr marL="1016691" indent="-1016691" algn="l" defTabSz="2709916" rtl="0" eaLnBrk="0" fontAlgn="base" hangingPunct="0">
        <a:spcBef>
          <a:spcPct val="20000"/>
        </a:spcBef>
        <a:spcAft>
          <a:spcPct val="0"/>
        </a:spcAft>
        <a:buChar char="•"/>
        <a:defRPr sz="95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2201570" indent="-845668" algn="l" defTabSz="2709916" rtl="0" eaLnBrk="0" fontAlgn="base" hangingPunct="0">
        <a:spcBef>
          <a:spcPct val="20000"/>
        </a:spcBef>
        <a:spcAft>
          <a:spcPct val="0"/>
        </a:spcAft>
        <a:buChar char="–"/>
        <a:defRPr sz="8300">
          <a:solidFill>
            <a:schemeClr val="tx1"/>
          </a:solidFill>
          <a:latin typeface="+mn-lt"/>
          <a:ea typeface="ＭＳ Ｐゴシック" charset="-128"/>
        </a:defRPr>
      </a:lvl2pPr>
      <a:lvl3pPr marL="3388340" indent="-678424" algn="l" defTabSz="2709916" rtl="0" eaLnBrk="0" fontAlgn="base" hangingPunct="0">
        <a:spcBef>
          <a:spcPct val="20000"/>
        </a:spcBef>
        <a:spcAft>
          <a:spcPct val="0"/>
        </a:spcAft>
        <a:buChar char="•"/>
        <a:defRPr sz="7100">
          <a:solidFill>
            <a:schemeClr val="tx1"/>
          </a:solidFill>
          <a:latin typeface="+mn-lt"/>
          <a:ea typeface="ＭＳ Ｐゴシック" charset="-128"/>
        </a:defRPr>
      </a:lvl3pPr>
      <a:lvl4pPr marL="4742353" indent="-676534" algn="l" defTabSz="2709916" rtl="0" eaLnBrk="0" fontAlgn="base" hangingPunct="0">
        <a:spcBef>
          <a:spcPct val="20000"/>
        </a:spcBef>
        <a:spcAft>
          <a:spcPct val="0"/>
        </a:spcAft>
        <a:buChar char="–"/>
        <a:defRPr sz="6000">
          <a:solidFill>
            <a:schemeClr val="tx1"/>
          </a:solidFill>
          <a:latin typeface="+mn-lt"/>
          <a:ea typeface="ＭＳ Ｐゴシック" charset="-128"/>
        </a:defRPr>
      </a:lvl4pPr>
      <a:lvl5pPr marL="6098256" indent="-676534" algn="l" defTabSz="2709916" rtl="0" eaLnBrk="0" fontAlgn="base" hangingPunct="0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+mn-lt"/>
          <a:ea typeface="ＭＳ Ｐゴシック" charset="-128"/>
        </a:defRPr>
      </a:lvl5pPr>
      <a:lvl6pPr marL="6537831" indent="-677116" algn="l" defTabSz="2709990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+mn-lt"/>
        </a:defRPr>
      </a:lvl6pPr>
      <a:lvl7pPr marL="6977042" indent="-677116" algn="l" defTabSz="2709990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+mn-lt"/>
        </a:defRPr>
      </a:lvl7pPr>
      <a:lvl8pPr marL="7416252" indent="-677116" algn="l" defTabSz="2709990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+mn-lt"/>
        </a:defRPr>
      </a:lvl8pPr>
      <a:lvl9pPr marL="7855463" indent="-677116" algn="l" defTabSz="2709990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211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8421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631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6842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6052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5263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4473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3683" algn="l" defTabSz="878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Slide2.sldx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PowerPoint_Slide1.sldx"/><Relationship Id="rId11" Type="http://schemas.openxmlformats.org/officeDocument/2006/relationships/image" Target="../media/image5.emf"/><Relationship Id="rId5" Type="http://schemas.openxmlformats.org/officeDocument/2006/relationships/image" Target="../media/image7.jpeg"/><Relationship Id="rId10" Type="http://schemas.openxmlformats.org/officeDocument/2006/relationships/package" Target="../embeddings/Microsoft_Excel_Worksheet3.xlsx"/><Relationship Id="rId4" Type="http://schemas.openxmlformats.org/officeDocument/2006/relationships/image" Target="../media/image6.wmf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8"/>
          <p:cNvSpPr txBox="1">
            <a:spLocks noChangeArrowheads="1"/>
          </p:cNvSpPr>
          <p:nvPr/>
        </p:nvSpPr>
        <p:spPr bwMode="auto">
          <a:xfrm>
            <a:off x="15430500" y="2810216"/>
            <a:ext cx="417966" cy="105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930" tIns="103465" rIns="206930" bIns="103465">
            <a:spAutoFit/>
          </a:bodyPr>
          <a:lstStyle>
            <a:lvl1pPr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742950" indent="-28575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marL="11430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marL="16002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marL="20574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25146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29718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34290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38862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endParaRPr lang="en-US" sz="5500">
              <a:latin typeface="Arial" charset="0"/>
              <a:cs typeface="Arial" charset="0"/>
            </a:endParaRPr>
          </a:p>
        </p:txBody>
      </p:sp>
      <p:sp>
        <p:nvSpPr>
          <p:cNvPr id="2051" name="Text Box 20"/>
          <p:cNvSpPr txBox="1">
            <a:spLocks noChangeArrowheads="1"/>
          </p:cNvSpPr>
          <p:nvPr/>
        </p:nvSpPr>
        <p:spPr bwMode="auto">
          <a:xfrm>
            <a:off x="11541919" y="14442736"/>
            <a:ext cx="335756" cy="105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6930" tIns="103465" rIns="206930" bIns="103465">
            <a:spAutoFit/>
          </a:bodyPr>
          <a:lstStyle>
            <a:lvl1pPr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742950" indent="-28575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marL="11430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marL="16002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marL="2057400" indent="-228600" defTabSz="3476625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25146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29718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34290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3886200" indent="-228600" defTabSz="3476625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endParaRPr lang="en-US" sz="5500">
              <a:latin typeface="Arial" charset="0"/>
              <a:cs typeface="Arial" charset="0"/>
            </a:endParaRPr>
          </a:p>
        </p:txBody>
      </p:sp>
      <p:sp>
        <p:nvSpPr>
          <p:cNvPr id="2057" name="Text Box 147"/>
          <p:cNvSpPr txBox="1">
            <a:spLocks noChangeArrowheads="1"/>
          </p:cNvSpPr>
          <p:nvPr/>
        </p:nvSpPr>
        <p:spPr bwMode="auto">
          <a:xfrm>
            <a:off x="88767" y="0"/>
            <a:ext cx="25603200" cy="5348514"/>
          </a:xfrm>
          <a:prstGeom prst="rect">
            <a:avLst/>
          </a:prstGeom>
          <a:noFill/>
          <a:ln>
            <a:noFill/>
          </a:ln>
          <a:extLst/>
        </p:spPr>
        <p:txBody>
          <a:bodyPr lIns="561997" tIns="281002" rIns="561997" bIns="281002"/>
          <a:lstStyle>
            <a:lvl1pPr defTabSz="944880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742950" indent="-285750" defTabSz="944880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marL="1143000" indent="-228600" defTabSz="944880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marL="1600200" indent="-228600" defTabSz="944880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marL="2057400" indent="-228600" defTabSz="9448800" eaLnBrk="0" hangingPunct="0"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2514600" indent="-228600" defTabSz="944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2971800" indent="-228600" defTabSz="944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3429000" indent="-228600" defTabSz="944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3886200" indent="-228600" defTabSz="944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en-US" sz="1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D2d at Atlanta VA</a:t>
            </a:r>
            <a:endParaRPr lang="en-US" sz="1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8285957" y="5969680"/>
            <a:ext cx="9120188" cy="688864"/>
          </a:xfrm>
          <a:prstGeom prst="rect">
            <a:avLst/>
          </a:prstGeom>
          <a:noFill/>
        </p:spPr>
        <p:txBody>
          <a:bodyPr lIns="87842" tIns="43921" rIns="87842" bIns="43921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7" name="Rectangle 8"/>
          <p:cNvSpPr>
            <a:spLocks noChangeArrowheads="1"/>
          </p:cNvSpPr>
          <p:nvPr/>
        </p:nvSpPr>
        <p:spPr bwMode="auto">
          <a:xfrm>
            <a:off x="54989" y="2390970"/>
            <a:ext cx="25548211" cy="1409174"/>
          </a:xfrm>
          <a:prstGeom prst="rect">
            <a:avLst/>
          </a:prstGeom>
          <a:noFill/>
          <a:ln>
            <a:noFill/>
          </a:ln>
        </p:spPr>
        <p:txBody>
          <a:bodyPr wrap="square" lIns="54425" tIns="27213" rIns="54425" bIns="27213">
            <a:spAutoFit/>
          </a:bodyPr>
          <a:lstStyle/>
          <a:p>
            <a:pPr algn="ctr">
              <a:spcBef>
                <a:spcPct val="5000"/>
              </a:spcBef>
              <a:spcAft>
                <a:spcPct val="5000"/>
              </a:spcAft>
            </a:pPr>
            <a:r>
              <a:rPr lang="en-US" sz="4800" b="1" dirty="0" err="1" smtClean="0">
                <a:latin typeface="Arial" charset="0"/>
                <a:cs typeface="Arial" charset="0"/>
              </a:rPr>
              <a:t>Rincy</a:t>
            </a:r>
            <a:r>
              <a:rPr lang="en-US" sz="4800" b="1" dirty="0" smtClean="0">
                <a:latin typeface="Arial" charset="0"/>
                <a:cs typeface="Arial" charset="0"/>
              </a:rPr>
              <a:t> </a:t>
            </a:r>
            <a:r>
              <a:rPr lang="en-US" sz="4800" b="1" dirty="0" err="1" smtClean="0">
                <a:latin typeface="Arial" charset="0"/>
                <a:cs typeface="Arial" charset="0"/>
              </a:rPr>
              <a:t>Varughese</a:t>
            </a:r>
            <a:r>
              <a:rPr lang="en-US" sz="4800" b="1" dirty="0" smtClean="0">
                <a:latin typeface="Arial" charset="0"/>
                <a:cs typeface="Arial" charset="0"/>
              </a:rPr>
              <a:t> MS, </a:t>
            </a:r>
            <a:r>
              <a:rPr lang="en-US" sz="4800" b="1" dirty="0" err="1" smtClean="0">
                <a:latin typeface="Arial" charset="0"/>
                <a:cs typeface="Arial" charset="0"/>
              </a:rPr>
              <a:t>Radhika</a:t>
            </a:r>
            <a:r>
              <a:rPr lang="en-US" sz="4800" b="1" dirty="0"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atin typeface="Arial" charset="0"/>
                <a:cs typeface="Arial" charset="0"/>
              </a:rPr>
              <a:t>Mungara</a:t>
            </a:r>
            <a:r>
              <a:rPr lang="en-US" sz="4800" b="1" dirty="0">
                <a:latin typeface="Arial" charset="0"/>
                <a:cs typeface="Arial" charset="0"/>
              </a:rPr>
              <a:t> MS</a:t>
            </a:r>
            <a:r>
              <a:rPr lang="en-US" sz="4800" b="1" dirty="0" smtClean="0">
                <a:latin typeface="Arial" charset="0"/>
                <a:cs typeface="Arial" charset="0"/>
              </a:rPr>
              <a:t>, </a:t>
            </a:r>
            <a:r>
              <a:rPr lang="en-US" sz="4800" b="1" dirty="0">
                <a:latin typeface="Arial" charset="0"/>
                <a:cs typeface="Arial" charset="0"/>
              </a:rPr>
              <a:t>Cindy </a:t>
            </a:r>
            <a:r>
              <a:rPr lang="en-US" sz="4800" b="1" dirty="0" smtClean="0">
                <a:latin typeface="Arial" charset="0"/>
                <a:cs typeface="Arial" charset="0"/>
              </a:rPr>
              <a:t>Adams LMSW,</a:t>
            </a:r>
            <a:br>
              <a:rPr lang="en-US" sz="4800" b="1" dirty="0" smtClean="0">
                <a:latin typeface="Arial" charset="0"/>
                <a:cs typeface="Arial" charset="0"/>
              </a:rPr>
            </a:br>
            <a:r>
              <a:rPr lang="en-US" sz="4000" b="1" dirty="0">
                <a:solidFill>
                  <a:srgbClr val="000000"/>
                </a:solidFill>
                <a:latin typeface="Arial" charset="0"/>
                <a:cs typeface="Arial" charset="0"/>
              </a:rPr>
              <a:t>Deanna Hill, Sabrina </a:t>
            </a:r>
            <a:r>
              <a:rPr lang="en-US" sz="4000" b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Natt</a:t>
            </a:r>
            <a:r>
              <a:rPr lang="en-US" sz="4000" b="1" dirty="0">
                <a:solidFill>
                  <a:srgbClr val="000000"/>
                </a:solidFill>
                <a:latin typeface="Arial" charset="0"/>
                <a:cs typeface="Arial" charset="0"/>
              </a:rPr>
              <a:t> BSN RN, Louise </a:t>
            </a:r>
            <a:r>
              <a:rPr lang="en-US" sz="4000" b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Savoye</a:t>
            </a:r>
            <a:r>
              <a:rPr lang="en-US" sz="4000" b="1" dirty="0">
                <a:solidFill>
                  <a:srgbClr val="000000"/>
                </a:solidFill>
                <a:latin typeface="Arial" charset="0"/>
                <a:cs typeface="Arial" charset="0"/>
              </a:rPr>
              <a:t> MD MPH, Mary Rhee MD MSCR, Lawrence Phillips MD</a:t>
            </a:r>
            <a:endParaRPr lang="en-US" sz="4800" dirty="0"/>
          </a:p>
        </p:txBody>
      </p:sp>
      <p:sp>
        <p:nvSpPr>
          <p:cNvPr id="2069" name="Rectangle 34"/>
          <p:cNvSpPr>
            <a:spLocks noChangeArrowheads="1"/>
          </p:cNvSpPr>
          <p:nvPr/>
        </p:nvSpPr>
        <p:spPr bwMode="auto">
          <a:xfrm>
            <a:off x="0" y="-24836"/>
            <a:ext cx="109978" cy="40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4425" tIns="27213" rIns="54425" bIns="27213" anchor="ctr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2086" name="Picture 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4153"/>
            <a:ext cx="3475037" cy="198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44"/>
          <p:cNvSpPr/>
          <p:nvPr/>
        </p:nvSpPr>
        <p:spPr bwMode="auto">
          <a:xfrm>
            <a:off x="0" y="0"/>
            <a:ext cx="25603200" cy="201168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425" tIns="27213" rIns="54425" bIns="27213"/>
          <a:lstStyle/>
          <a:p>
            <a:pPr eaLnBrk="0" hangingPunct="0">
              <a:defRPr/>
            </a:pPr>
            <a:endParaRPr 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3062" y="386015"/>
            <a:ext cx="2416586" cy="2600193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421882"/>
              </p:ext>
            </p:extLst>
          </p:nvPr>
        </p:nvGraphicFramePr>
        <p:xfrm>
          <a:off x="785258" y="11370526"/>
          <a:ext cx="11451661" cy="8066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8" name="Slide" r:id="rId6" imgW="4026243" imgH="3018937" progId="PowerPoint.Slide.12">
                  <p:embed/>
                </p:oleObj>
              </mc:Choice>
              <mc:Fallback>
                <p:oleObj name="Slide" r:id="rId6" imgW="4026243" imgH="3018937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5258" y="11370526"/>
                        <a:ext cx="11451661" cy="806656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190888"/>
              </p:ext>
            </p:extLst>
          </p:nvPr>
        </p:nvGraphicFramePr>
        <p:xfrm>
          <a:off x="14438313" y="4017963"/>
          <a:ext cx="10901335" cy="777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9" name="Slide" r:id="rId8" imgW="4465155" imgH="3349696" progId="PowerPoint.Slide.12">
                  <p:embed/>
                </p:oleObj>
              </mc:Choice>
              <mc:Fallback>
                <p:oleObj name="Slide" r:id="rId8" imgW="4465155" imgH="3349696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438313" y="4017963"/>
                        <a:ext cx="10901335" cy="77724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2778874"/>
              </p:ext>
            </p:extLst>
          </p:nvPr>
        </p:nvGraphicFramePr>
        <p:xfrm>
          <a:off x="16286491" y="10816421"/>
          <a:ext cx="8398043" cy="489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" name="Worksheet" r:id="rId10" imgW="6105441" imgH="304766" progId="Excel.Sheet.12">
                  <p:embed/>
                </p:oleObj>
              </mc:Choice>
              <mc:Fallback>
                <p:oleObj name="Worksheet" r:id="rId10" imgW="6105441" imgH="30476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286491" y="10816421"/>
                        <a:ext cx="8398043" cy="489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18144" y="4057981"/>
            <a:ext cx="11887201" cy="66171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WE TRIED</a:t>
            </a: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Fingerstick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A1c and glucose in clinic in patients who appeared to be at least 45 years old with BMI &gt;25 … BUT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hours in clinic = 1-2 screens so LOW YIELD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So switched to VA VINCI database screen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allows focus on patients who have “sweet spot” levels of A1c and random plasma glucose (RPG) in the database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so HIGHER YIELD (more efficient process)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452447" y="13033536"/>
            <a:ext cx="11887201" cy="6370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WE’RE DOING NOW</a:t>
            </a: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Only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VA VINCI database screen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Guide recruitment by our “sweet spot” analysis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Focus on patients who have “sweet spot” levels of A1c and random plasma glucose (RPG) – A1c 6.1-6.5%, random glucose 91-110 mg/dl in VA database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 emphasize patients who have had their labs recently  allows us to do the OGTT at the screening visit more efficient (save one visit)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st time">
  <a:themeElements>
    <a:clrScheme name="last t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st tim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8" charset="0"/>
          </a:defRPr>
        </a:defPPr>
      </a:lstStyle>
    </a:lnDef>
  </a:objectDefaults>
  <a:extraClrSchemeLst>
    <a:extraClrScheme>
      <a:clrScheme name="last t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st t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st t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st t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st t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st t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st t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X:Templates:My Templates:last time.pot</Template>
  <TotalTime>17428</TotalTime>
  <Words>119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last time</vt:lpstr>
      <vt:lpstr>Microsoft PowerPoint Slide</vt:lpstr>
      <vt:lpstr>Worksheet</vt:lpstr>
      <vt:lpstr>PowerPoint Presentation</vt:lpstr>
    </vt:vector>
  </TitlesOfParts>
  <Company>MegaPrint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36x72 poster template</dc:title>
  <dc:creator>Jay Buckley</dc:creator>
  <dc:description>Call if we can help   800-590-7850_x000d_
_x000d_
(c)  MegaPrint Inc. 2001</dc:description>
  <cp:lastModifiedBy>Larry</cp:lastModifiedBy>
  <cp:revision>369</cp:revision>
  <cp:lastPrinted>2012-06-03T23:51:02Z</cp:lastPrinted>
  <dcterms:created xsi:type="dcterms:W3CDTF">2012-06-04T00:32:49Z</dcterms:created>
  <dcterms:modified xsi:type="dcterms:W3CDTF">2014-11-15T21:50:40Z</dcterms:modified>
</cp:coreProperties>
</file>